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6" r:id="rId1"/>
  </p:sldMasterIdLst>
  <p:notesMasterIdLst>
    <p:notesMasterId r:id="rId12"/>
  </p:notesMasterIdLst>
  <p:sldIdLst>
    <p:sldId id="256" r:id="rId2"/>
    <p:sldId id="276" r:id="rId3"/>
    <p:sldId id="268" r:id="rId4"/>
    <p:sldId id="258" r:id="rId5"/>
    <p:sldId id="257" r:id="rId6"/>
    <p:sldId id="277" r:id="rId7"/>
    <p:sldId id="278" r:id="rId8"/>
    <p:sldId id="261" r:id="rId9"/>
    <p:sldId id="262" r:id="rId10"/>
    <p:sldId id="274" r:id="rId11"/>
  </p:sldIdLst>
  <p:sldSz cx="9144000" cy="5143500" type="screen16x9"/>
  <p:notesSz cx="6858000" cy="9144000"/>
  <p:embeddedFontLst>
    <p:embeddedFont>
      <p:font typeface="Corbel" panose="020B0503020204020204" pitchFamily="34" charset="0"/>
      <p:regular r:id="rId13"/>
      <p:bold r:id="rId14"/>
      <p:italic r:id="rId15"/>
      <p:boldItalic r:id="rId16"/>
    </p:embeddedFont>
    <p:embeddedFont>
      <p:font typeface="XCCW Joined 4a" panose="03050602040000000000" pitchFamily="66" charset="0"/>
      <p:regular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28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667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159403cc966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159403cc966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https://www.youtube.com/watch?v=CMp9vnikU6M&amp;t=1s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https://youtu.be/CMp9vnikU6M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59403cc966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59403cc966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9403cc966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9403cc966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Harry </a:t>
            </a:r>
            <a:r>
              <a:rPr lang="en-GB" dirty="0" err="1"/>
              <a:t>kean</a:t>
            </a:r>
            <a:r>
              <a:rPr lang="en-GB" dirty="0"/>
              <a:t> </a:t>
            </a: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https://www.youtube.com/watch?v=a7MmCj3liMs</a:t>
            </a:r>
          </a:p>
        </p:txBody>
      </p:sp>
    </p:spTree>
    <p:extLst>
      <p:ext uri="{BB962C8B-B14F-4D97-AF65-F5344CB8AC3E}">
        <p14:creationId xmlns:p14="http://schemas.microsoft.com/office/powerpoint/2010/main" val="2402699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59403cc966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159403cc966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59403cc966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159403cc966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https://www.youtube.com/watch?v=cPAbx5kgCJo 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9220222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888479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9/13/2026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78861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3227340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1979599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0007584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3853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4168239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2073993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7185102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smtClean="0"/>
              <a:t>9/13/2026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4354720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3361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9/13/2026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6228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CMp9vnikU6M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a7MmCj3liMs" TargetMode="Externa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‘If Mountains Were Easy To Climb’ from Mrs Henderson Presents">
            <a:hlinkClick r:id="" action="ppaction://media"/>
            <a:extLst>
              <a:ext uri="{FF2B5EF4-FFF2-40B4-BE49-F238E27FC236}">
                <a16:creationId xmlns:a16="http://schemas.microsoft.com/office/drawing/2014/main" id="{314AE84A-E2E2-41BB-96CD-1E0CB9F6ED2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76681" y="236376"/>
            <a:ext cx="8260700" cy="46466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299158-5C2D-4944-8A72-DF9882BEA971}"/>
              </a:ext>
            </a:extLst>
          </p:cNvPr>
          <p:cNvSpPr/>
          <p:nvPr/>
        </p:nvSpPr>
        <p:spPr>
          <a:xfrm>
            <a:off x="665609" y="897684"/>
            <a:ext cx="803052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XCCW Joined 4a" panose="03050602040000000000" pitchFamily="66" charset="0"/>
              </a:rPr>
              <a:t>What are our 6 school values? </a:t>
            </a:r>
          </a:p>
        </p:txBody>
      </p:sp>
    </p:spTree>
    <p:extLst>
      <p:ext uri="{BB962C8B-B14F-4D97-AF65-F5344CB8AC3E}">
        <p14:creationId xmlns:p14="http://schemas.microsoft.com/office/powerpoint/2010/main" val="1672864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1AF1-4960-4762-88CE-B4EEF2607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4a" panose="03050602040000000000" pitchFamily="66" charset="0"/>
              </a:rPr>
              <a:t>Our Values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D442D0-537C-441C-BD96-146F74F9B1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792698"/>
              </p:ext>
            </p:extLst>
          </p:nvPr>
        </p:nvGraphicFramePr>
        <p:xfrm>
          <a:off x="136849" y="1679509"/>
          <a:ext cx="8814318" cy="2889366"/>
        </p:xfrm>
        <a:graphic>
          <a:graphicData uri="http://schemas.openxmlformats.org/drawingml/2006/table">
            <a:tbl>
              <a:tblPr/>
              <a:tblGrid>
                <a:gridCol w="2938106">
                  <a:extLst>
                    <a:ext uri="{9D8B030D-6E8A-4147-A177-3AD203B41FA5}">
                      <a16:colId xmlns:a16="http://schemas.microsoft.com/office/drawing/2014/main" val="2464608314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2770832366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3412933350"/>
                    </a:ext>
                  </a:extLst>
                </a:gridCol>
              </a:tblGrid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tx1"/>
                          </a:solidFill>
                          <a:effectLst/>
                          <a:latin typeface="XCCW Joined 4a" panose="03050602040000000000" pitchFamily="66" charset="0"/>
                        </a:rPr>
                        <a:t>Resilient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tx1"/>
                          </a:solidFill>
                          <a:effectLst/>
                          <a:latin typeface="XCCW Joined 4a" panose="03050602040000000000" pitchFamily="66" charset="0"/>
                        </a:rPr>
                        <a:t>Empathetic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>
                          <a:solidFill>
                            <a:schemeClr val="tx1"/>
                          </a:solidFill>
                          <a:effectLst/>
                          <a:latin typeface="XCCW Joined 4a" panose="03050602040000000000" pitchFamily="66" charset="0"/>
                        </a:rPr>
                        <a:t>Respectful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365908"/>
                  </a:ext>
                </a:extLst>
              </a:tr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tx1"/>
                          </a:solidFill>
                          <a:effectLst/>
                          <a:latin typeface="XCCW Joined 4a" panose="03050602040000000000" pitchFamily="66" charset="0"/>
                        </a:rPr>
                        <a:t>Independent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tx1"/>
                          </a:solidFill>
                          <a:effectLst/>
                          <a:latin typeface="XCCW Joined 4a" panose="03050602040000000000" pitchFamily="66" charset="0"/>
                        </a:rPr>
                        <a:t>Courageous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tx1"/>
                          </a:solidFill>
                          <a:effectLst/>
                          <a:latin typeface="XCCW Joined 4a" panose="03050602040000000000" pitchFamily="66" charset="0"/>
                        </a:rPr>
                        <a:t>Ambitious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542948"/>
                  </a:ext>
                </a:extLst>
              </a:tr>
            </a:tbl>
          </a:graphicData>
        </a:graphic>
      </p:graphicFrame>
      <p:pic>
        <p:nvPicPr>
          <p:cNvPr id="5" name="Picture 2" descr="People World Stock Illustrations – 302,088 People World ...">
            <a:extLst>
              <a:ext uri="{FF2B5EF4-FFF2-40B4-BE49-F238E27FC236}">
                <a16:creationId xmlns:a16="http://schemas.microsoft.com/office/drawing/2014/main" id="{94785595-08BF-4737-B243-608A510D4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738" y="0"/>
            <a:ext cx="1953562" cy="20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663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311700" y="306100"/>
            <a:ext cx="8520600" cy="402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b="1" dirty="0">
                <a:solidFill>
                  <a:schemeClr val="bg1"/>
                </a:solidFill>
                <a:latin typeface="XCCW Joined 4a" panose="03050602040000000000" pitchFamily="66" charset="0"/>
              </a:rPr>
              <a:t>Resilience</a:t>
            </a:r>
            <a:endParaRPr sz="8000" b="1" dirty="0">
              <a:solidFill>
                <a:schemeClr val="bg1"/>
              </a:solidFill>
              <a:latin typeface="XCCW Joined 4a" panose="03050602040000000000" pitchFamily="66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chemeClr val="bg1"/>
                </a:solidFill>
                <a:latin typeface="XCCW Joined 4a" panose="03050602040000000000" pitchFamily="66" charset="0"/>
              </a:rPr>
              <a:t>To </a:t>
            </a:r>
            <a:r>
              <a:rPr lang="en" sz="3200" dirty="0">
                <a:solidFill>
                  <a:srgbClr val="FF0000"/>
                </a:solidFill>
                <a:latin typeface="XCCW Joined 4a" panose="03050602040000000000" pitchFamily="66" charset="0"/>
              </a:rPr>
              <a:t>overcome</a:t>
            </a:r>
            <a:r>
              <a:rPr lang="en" sz="3200" dirty="0">
                <a:solidFill>
                  <a:schemeClr val="bg1"/>
                </a:solidFill>
                <a:latin typeface="XCCW Joined 4a" panose="03050602040000000000" pitchFamily="66" charset="0"/>
              </a:rPr>
              <a:t> various obstacles that could have stoppe</a:t>
            </a:r>
            <a:r>
              <a:rPr lang="en-GB" sz="3200" dirty="0">
                <a:solidFill>
                  <a:schemeClr val="bg1"/>
                </a:solidFill>
                <a:latin typeface="XCCW Joined 4a" panose="03050602040000000000" pitchFamily="66" charset="0"/>
              </a:rPr>
              <a:t>d you</a:t>
            </a:r>
            <a:r>
              <a:rPr lang="en" sz="3200" dirty="0">
                <a:solidFill>
                  <a:schemeClr val="bg1"/>
                </a:solidFill>
                <a:latin typeface="XCCW Joined 4a" panose="03050602040000000000" pitchFamily="66" charset="0"/>
              </a:rPr>
              <a:t> achieving </a:t>
            </a:r>
            <a:r>
              <a:rPr lang="en-GB" sz="3200" dirty="0">
                <a:solidFill>
                  <a:schemeClr val="bg1"/>
                </a:solidFill>
                <a:latin typeface="XCCW Joined 4a" panose="03050602040000000000" pitchFamily="66" charset="0"/>
              </a:rPr>
              <a:t>your</a:t>
            </a:r>
            <a:r>
              <a:rPr lang="en" sz="3200" dirty="0">
                <a:solidFill>
                  <a:schemeClr val="bg1"/>
                </a:solidFill>
                <a:latin typeface="XCCW Joined 4a" panose="03050602040000000000" pitchFamily="66" charset="0"/>
              </a:rPr>
              <a:t> </a:t>
            </a:r>
            <a:r>
              <a:rPr lang="en" sz="3200" dirty="0">
                <a:solidFill>
                  <a:srgbClr val="FF0000"/>
                </a:solidFill>
                <a:latin typeface="XCCW Joined 4a" panose="03050602040000000000" pitchFamily="66" charset="0"/>
              </a:rPr>
              <a:t>potential</a:t>
            </a:r>
            <a:r>
              <a:rPr lang="en" sz="3200" dirty="0">
                <a:solidFill>
                  <a:schemeClr val="bg1"/>
                </a:solidFill>
                <a:latin typeface="XCCW Joined 4a" panose="03050602040000000000" pitchFamily="66" charset="0"/>
              </a:rPr>
              <a:t>.</a:t>
            </a:r>
            <a:endParaRPr sz="3200" dirty="0">
              <a:solidFill>
                <a:schemeClr val="bg1"/>
              </a:solidFill>
              <a:latin typeface="XCCW Joined 4a" panose="03050602040000000000" pitchFamily="66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  <a:latin typeface="XCCW Joined 4a" panose="03050602040000000000" pitchFamily="66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bg1"/>
                </a:solidFill>
                <a:latin typeface="XCCW Joined 4a" panose="03050602040000000000" pitchFamily="66" charset="0"/>
              </a:rPr>
              <a:t>They did this by being </a:t>
            </a:r>
            <a:r>
              <a:rPr lang="en" sz="3200" b="1" dirty="0">
                <a:solidFill>
                  <a:schemeClr val="bg1"/>
                </a:solidFill>
                <a:latin typeface="XCCW Joined 4a" panose="03050602040000000000" pitchFamily="66" charset="0"/>
              </a:rPr>
              <a:t>resilient</a:t>
            </a:r>
            <a:r>
              <a:rPr lang="en" sz="3200" dirty="0">
                <a:solidFill>
                  <a:schemeClr val="bg1"/>
                </a:solidFill>
                <a:latin typeface="XCCW Joined 4a" panose="03050602040000000000" pitchFamily="66" charset="0"/>
              </a:rPr>
              <a:t>.</a:t>
            </a:r>
            <a:endParaRPr sz="3200" dirty="0">
              <a:solidFill>
                <a:schemeClr val="bg1"/>
              </a:solidFill>
              <a:latin typeface="XCCW Joined 4a" panose="03050602040000000000" pitchFamily="66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3200" dirty="0">
              <a:solidFill>
                <a:schemeClr val="bg1"/>
              </a:solidFill>
              <a:latin typeface="XCCW Joined 4a" panose="03050602040000000000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arry Kane - Wikipedia">
            <a:extLst>
              <a:ext uri="{FF2B5EF4-FFF2-40B4-BE49-F238E27FC236}">
                <a16:creationId xmlns:a16="http://schemas.microsoft.com/office/drawing/2014/main" id="{4AD97FA6-0376-49E2-BF24-321629F15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00" y="105505"/>
            <a:ext cx="3100632" cy="4646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0452E8-2EFC-490C-8615-7EBBC1B109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2511" y="977140"/>
            <a:ext cx="3775010" cy="3775010"/>
          </a:xfrm>
          <a:prstGeom prst="rect">
            <a:avLst/>
          </a:prstGeom>
        </p:spPr>
      </p:pic>
      <p:pic>
        <p:nvPicPr>
          <p:cNvPr id="1028" name="Picture 4" descr="Role Model Icon Logo Isolated Vector Stock Vector (Royalty Free) 2627998779  | Shutterstock">
            <a:extLst>
              <a:ext uri="{FF2B5EF4-FFF2-40B4-BE49-F238E27FC236}">
                <a16:creationId xmlns:a16="http://schemas.microsoft.com/office/drawing/2014/main" id="{823E4A58-CB4C-4B9E-9DA4-A7E29108CA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2" t="16779" r="21440" b="20947"/>
          <a:stretch/>
        </p:blipFill>
        <p:spPr bwMode="auto">
          <a:xfrm>
            <a:off x="8111413" y="180391"/>
            <a:ext cx="1032587" cy="96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626CDC9-19F7-4A72-B250-C26F0E4A834F}"/>
              </a:ext>
            </a:extLst>
          </p:cNvPr>
          <p:cNvSpPr/>
          <p:nvPr/>
        </p:nvSpPr>
        <p:spPr>
          <a:xfrm>
            <a:off x="3716816" y="291824"/>
            <a:ext cx="5367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srgbClr val="000000"/>
                </a:solidFill>
                <a:latin typeface="XCCW Joined 4a" panose="03050602040000000000" pitchFamily="66" charset="0"/>
                <a:ea typeface="Arial"/>
                <a:cs typeface="Arial"/>
                <a:sym typeface="Arial"/>
              </a:rPr>
              <a:t>What is Resilience? 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Harry Kane: Resilience">
            <a:hlinkClick r:id="" action="ppaction://media"/>
            <a:extLst>
              <a:ext uri="{FF2B5EF4-FFF2-40B4-BE49-F238E27FC236}">
                <a16:creationId xmlns:a16="http://schemas.microsoft.com/office/drawing/2014/main" id="{F48177FB-3C4F-4456-A6E6-CB4B4BCF345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99053" y="168340"/>
            <a:ext cx="8624940" cy="485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88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AAEC1D6-9ECC-4DE1-B015-D54AFBCEABDF}"/>
              </a:ext>
            </a:extLst>
          </p:cNvPr>
          <p:cNvSpPr/>
          <p:nvPr/>
        </p:nvSpPr>
        <p:spPr>
          <a:xfrm>
            <a:off x="394996" y="298029"/>
            <a:ext cx="7977674" cy="3913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6000" dirty="0">
                <a:latin typeface="XCCW Joined 4a" panose="03050602040000000000" pitchFamily="66" charset="0"/>
                <a:ea typeface="Arial"/>
                <a:cs typeface="Arial"/>
                <a:sym typeface="Arial"/>
              </a:rPr>
              <a:t>What can be learnt from Harry Kean?   </a:t>
            </a:r>
          </a:p>
          <a:p>
            <a:pPr lvl="0" algn="ctr">
              <a:spcBef>
                <a:spcPts val="1000"/>
              </a:spcBef>
              <a:spcAft>
                <a:spcPts val="1200"/>
              </a:spcAft>
            </a:pPr>
            <a:endParaRPr lang="en-GB" sz="6000" dirty="0">
              <a:latin typeface="XCCW Joined 4a" panose="03050602040000000000" pitchFamily="66" charset="0"/>
            </a:endParaRPr>
          </a:p>
        </p:txBody>
      </p:sp>
      <p:pic>
        <p:nvPicPr>
          <p:cNvPr id="3" name="Picture 2" descr="Harry Kane - Wikipedia">
            <a:extLst>
              <a:ext uri="{FF2B5EF4-FFF2-40B4-BE49-F238E27FC236}">
                <a16:creationId xmlns:a16="http://schemas.microsoft.com/office/drawing/2014/main" id="{6FB66780-B652-4181-9F78-813CB3C77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875" y="3183045"/>
            <a:ext cx="1225164" cy="183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'm only 5 in this pic, but look at the right foot ready to go! Our early childhood shapes the rest of our lives. From pregnancy to the age of five, the">
            <a:extLst>
              <a:ext uri="{FF2B5EF4-FFF2-40B4-BE49-F238E27FC236}">
                <a16:creationId xmlns:a16="http://schemas.microsoft.com/office/drawing/2014/main" id="{9C24891A-B355-465B-83DE-02749C366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79" y="3060439"/>
            <a:ext cx="1958651" cy="195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oing back to 2005, a young 11-year-old Harry Kane had the chance to be  photographed alongside David Beckham at the launch of a football academy in  London. The most special detail of">
            <a:extLst>
              <a:ext uri="{FF2B5EF4-FFF2-40B4-BE49-F238E27FC236}">
                <a16:creationId xmlns:a16="http://schemas.microsoft.com/office/drawing/2014/main" id="{32971D08-30A4-43D8-842B-0E24BD6A0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656" y="3183045"/>
            <a:ext cx="1472487" cy="185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006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0600" y="140650"/>
            <a:ext cx="4585050" cy="3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8"/>
          <p:cNvSpPr txBox="1"/>
          <p:nvPr/>
        </p:nvSpPr>
        <p:spPr>
          <a:xfrm>
            <a:off x="210950" y="3646600"/>
            <a:ext cx="8830500" cy="1268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" dirty="0">
                <a:solidFill>
                  <a:schemeClr val="dk1"/>
                </a:solidFill>
                <a:latin typeface="XCCW Joined 4a" panose="03050602040000000000" pitchFamily="66" charset="0"/>
              </a:rPr>
              <a:t>Things can knock our confidence and it is our resilience that will enable us take these issues in our stride and progress forward, rather than getting moody about it.</a:t>
            </a:r>
            <a:endParaRPr dirty="0">
              <a:solidFill>
                <a:schemeClr val="dk1"/>
              </a:solidFill>
              <a:latin typeface="XCCW Joined 4a" panose="03050602040000000000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5575" y="101313"/>
            <a:ext cx="6988201" cy="494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B02B6E-A035-40A0-9B43-44B7DE8C6F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583" t="22254" r="37937" b="24534"/>
          <a:stretch/>
        </p:blipFill>
        <p:spPr>
          <a:xfrm>
            <a:off x="68423" y="44019"/>
            <a:ext cx="3757128" cy="50554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BCC00B-A15C-41F4-966C-E6DA97D4D7DD}"/>
              </a:ext>
            </a:extLst>
          </p:cNvPr>
          <p:cNvSpPr txBox="1"/>
          <p:nvPr/>
        </p:nvSpPr>
        <p:spPr>
          <a:xfrm>
            <a:off x="3844925" y="1704781"/>
            <a:ext cx="50387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XCCW Joined 4a" panose="03050602040000000000" pitchFamily="66" charset="0"/>
              </a:rPr>
              <a:t>Which School Expectation might you be able to show resilience?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3F45532-7EAF-4FD6-94B9-568E635887AB}"/>
              </a:ext>
            </a:extLst>
          </p:cNvPr>
          <p:cNvSpPr/>
          <p:nvPr/>
        </p:nvSpPr>
        <p:spPr>
          <a:xfrm>
            <a:off x="7515980" y="136849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XCCW Joined 4a" panose="03050602040000000000" pitchFamily="66" charset="0"/>
                <a:ea typeface="Arial"/>
                <a:cs typeface="Arial"/>
                <a:sym typeface="Arial"/>
              </a:rPr>
              <a:t>Reflection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9995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67</TotalTime>
  <Words>151</Words>
  <Application>Microsoft Office PowerPoint</Application>
  <PresentationFormat>On-screen Show (16:9)</PresentationFormat>
  <Paragraphs>22</Paragraphs>
  <Slides>10</Slides>
  <Notes>6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Corbel</vt:lpstr>
      <vt:lpstr>Wingdings</vt:lpstr>
      <vt:lpstr>XCCW Joined 4a</vt:lpstr>
      <vt:lpstr>Banded</vt:lpstr>
      <vt:lpstr>PowerPoint Presentation</vt:lpstr>
      <vt:lpstr>PowerPoint Presentation</vt:lpstr>
      <vt:lpstr>Our Values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Malin</dc:creator>
  <cp:lastModifiedBy>Adam Malin</cp:lastModifiedBy>
  <cp:revision>5</cp:revision>
  <dcterms:modified xsi:type="dcterms:W3CDTF">2026-09-13T18:45:05Z</dcterms:modified>
</cp:coreProperties>
</file>