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sldIdLst>
    <p:sldId id="257" r:id="rId5"/>
    <p:sldId id="256" r:id="rId6"/>
    <p:sldId id="258" r:id="rId7"/>
    <p:sldId id="260" r:id="rId8"/>
    <p:sldId id="261" r:id="rId9"/>
    <p:sldId id="267" r:id="rId10"/>
    <p:sldId id="273" r:id="rId11"/>
    <p:sldId id="263" r:id="rId12"/>
    <p:sldId id="268" r:id="rId13"/>
    <p:sldId id="265" r:id="rId14"/>
    <p:sldId id="269" r:id="rId15"/>
    <p:sldId id="270" r:id="rId16"/>
    <p:sldId id="272" r:id="rId17"/>
    <p:sldId id="26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D092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94660"/>
  </p:normalViewPr>
  <p:slideViewPr>
    <p:cSldViewPr snapToGrid="0">
      <p:cViewPr varScale="1">
        <p:scale>
          <a:sx n="78" d="100"/>
          <a:sy n="78" d="100"/>
        </p:scale>
        <p:origin x="52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766839-F6BA-4C91-9205-0DA6B3C1BAD5}" type="datetimeFigureOut">
              <a:rPr lang="en-GB" smtClean="0"/>
              <a:t>21/09/2026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9A77A1-5EB7-49DE-B945-048E010FE3FD}" type="slidenum">
              <a:rPr lang="en-GB" smtClean="0"/>
              <a:t>‹#›</a:t>
            </a:fld>
            <a:endParaRPr lang="en-GB"/>
          </a:p>
        </p:txBody>
      </p:sp>
    </p:spTree>
    <p:extLst>
      <p:ext uri="{BB962C8B-B14F-4D97-AF65-F5344CB8AC3E}">
        <p14:creationId xmlns:p14="http://schemas.microsoft.com/office/powerpoint/2010/main" val="40688116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Prefects- view of school, what learning is like, how has school prepare for later life, things they like/enjoy about school. </a:t>
            </a:r>
          </a:p>
        </p:txBody>
      </p:sp>
      <p:sp>
        <p:nvSpPr>
          <p:cNvPr id="4" name="Slide Number Placeholder 3"/>
          <p:cNvSpPr>
            <a:spLocks noGrp="1"/>
          </p:cNvSpPr>
          <p:nvPr>
            <p:ph type="sldNum" sz="quarter" idx="5"/>
          </p:nvPr>
        </p:nvSpPr>
        <p:spPr/>
        <p:txBody>
          <a:bodyPr/>
          <a:lstStyle/>
          <a:p>
            <a:fld id="{509A77A1-5EB7-49DE-B945-048E010FE3FD}" type="slidenum">
              <a:rPr lang="en-GB" smtClean="0"/>
              <a:t>1</a:t>
            </a:fld>
            <a:endParaRPr lang="en-GB"/>
          </a:p>
        </p:txBody>
      </p:sp>
    </p:spTree>
    <p:extLst>
      <p:ext uri="{BB962C8B-B14F-4D97-AF65-F5344CB8AC3E}">
        <p14:creationId xmlns:p14="http://schemas.microsoft.com/office/powerpoint/2010/main" val="18339641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https://startingreception.co.uk/wp-content/uploads/2025/03/Starting-Reception.pdf</a:t>
            </a:r>
          </a:p>
        </p:txBody>
      </p:sp>
      <p:sp>
        <p:nvSpPr>
          <p:cNvPr id="4" name="Slide Number Placeholder 3"/>
          <p:cNvSpPr>
            <a:spLocks noGrp="1"/>
          </p:cNvSpPr>
          <p:nvPr>
            <p:ph type="sldNum" sz="quarter" idx="5"/>
          </p:nvPr>
        </p:nvSpPr>
        <p:spPr/>
        <p:txBody>
          <a:bodyPr/>
          <a:lstStyle/>
          <a:p>
            <a:fld id="{509A77A1-5EB7-49DE-B945-048E010FE3FD}" type="slidenum">
              <a:rPr lang="en-GB" smtClean="0"/>
              <a:t>8</a:t>
            </a:fld>
            <a:endParaRPr lang="en-GB"/>
          </a:p>
        </p:txBody>
      </p:sp>
    </p:spTree>
    <p:extLst>
      <p:ext uri="{BB962C8B-B14F-4D97-AF65-F5344CB8AC3E}">
        <p14:creationId xmlns:p14="http://schemas.microsoft.com/office/powerpoint/2010/main" val="25007229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6F980-F248-C96F-D481-8245D19BC4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0D7380-608A-7A97-AA4D-82C526F902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BC98C5-6082-027B-F904-43792B3B20B3}"/>
              </a:ext>
            </a:extLst>
          </p:cNvPr>
          <p:cNvSpPr>
            <a:spLocks noGrp="1"/>
          </p:cNvSpPr>
          <p:nvPr>
            <p:ph type="body" idx="1"/>
          </p:nvPr>
        </p:nvSpPr>
        <p:spPr/>
        <p:txBody>
          <a:bodyPr/>
          <a:lstStyle/>
          <a:p>
            <a:r>
              <a:rPr lang="en-GB" dirty="0"/>
              <a:t>https://startingreception.co.uk/wp-content/uploads/2025/03/Starting-Reception.pdf</a:t>
            </a:r>
          </a:p>
        </p:txBody>
      </p:sp>
      <p:sp>
        <p:nvSpPr>
          <p:cNvPr id="4" name="Slide Number Placeholder 3">
            <a:extLst>
              <a:ext uri="{FF2B5EF4-FFF2-40B4-BE49-F238E27FC236}">
                <a16:creationId xmlns:a16="http://schemas.microsoft.com/office/drawing/2014/main" id="{F8225F56-A8D4-F106-DA4D-1E69B705A0F9}"/>
              </a:ext>
            </a:extLst>
          </p:cNvPr>
          <p:cNvSpPr>
            <a:spLocks noGrp="1"/>
          </p:cNvSpPr>
          <p:nvPr>
            <p:ph type="sldNum" sz="quarter" idx="5"/>
          </p:nvPr>
        </p:nvSpPr>
        <p:spPr/>
        <p:txBody>
          <a:bodyPr/>
          <a:lstStyle/>
          <a:p>
            <a:fld id="{509A77A1-5EB7-49DE-B945-048E010FE3FD}" type="slidenum">
              <a:rPr lang="en-GB" smtClean="0"/>
              <a:t>12</a:t>
            </a:fld>
            <a:endParaRPr lang="en-GB"/>
          </a:p>
        </p:txBody>
      </p:sp>
    </p:spTree>
    <p:extLst>
      <p:ext uri="{BB962C8B-B14F-4D97-AF65-F5344CB8AC3E}">
        <p14:creationId xmlns:p14="http://schemas.microsoft.com/office/powerpoint/2010/main" val="3917766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2F221-44B9-4654-2392-C75F2ABB5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5D8CF3-D297-16F3-C832-18D841F14D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989B69-DF54-FCF0-6485-0A2B6E2ADB2C}"/>
              </a:ext>
            </a:extLst>
          </p:cNvPr>
          <p:cNvSpPr>
            <a:spLocks noGrp="1"/>
          </p:cNvSpPr>
          <p:nvPr>
            <p:ph type="body" idx="1"/>
          </p:nvPr>
        </p:nvSpPr>
        <p:spPr/>
        <p:txBody>
          <a:bodyPr/>
          <a:lstStyle/>
          <a:p>
            <a:r>
              <a:rPr lang="en-GB" dirty="0"/>
              <a:t>https://startingreception.co.uk/wp-content/uploads/2025/03/Starting-Reception.pdf</a:t>
            </a:r>
          </a:p>
        </p:txBody>
      </p:sp>
      <p:sp>
        <p:nvSpPr>
          <p:cNvPr id="4" name="Slide Number Placeholder 3">
            <a:extLst>
              <a:ext uri="{FF2B5EF4-FFF2-40B4-BE49-F238E27FC236}">
                <a16:creationId xmlns:a16="http://schemas.microsoft.com/office/drawing/2014/main" id="{AEE0CB91-D07F-CF13-204D-F2813A551E7F}"/>
              </a:ext>
            </a:extLst>
          </p:cNvPr>
          <p:cNvSpPr>
            <a:spLocks noGrp="1"/>
          </p:cNvSpPr>
          <p:nvPr>
            <p:ph type="sldNum" sz="quarter" idx="5"/>
          </p:nvPr>
        </p:nvSpPr>
        <p:spPr/>
        <p:txBody>
          <a:bodyPr/>
          <a:lstStyle/>
          <a:p>
            <a:fld id="{509A77A1-5EB7-49DE-B945-048E010FE3FD}" type="slidenum">
              <a:rPr lang="en-GB" smtClean="0"/>
              <a:t>13</a:t>
            </a:fld>
            <a:endParaRPr lang="en-GB"/>
          </a:p>
        </p:txBody>
      </p:sp>
    </p:spTree>
    <p:extLst>
      <p:ext uri="{BB962C8B-B14F-4D97-AF65-F5344CB8AC3E}">
        <p14:creationId xmlns:p14="http://schemas.microsoft.com/office/powerpoint/2010/main" val="1933337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Website- policies, class pages, curriculum , newsletters (Parents page) </a:t>
            </a:r>
          </a:p>
          <a:p>
            <a:r>
              <a:rPr lang="en-GB" dirty="0"/>
              <a:t>Instagram and Facebook daily posts about school life </a:t>
            </a:r>
          </a:p>
        </p:txBody>
      </p:sp>
      <p:sp>
        <p:nvSpPr>
          <p:cNvPr id="4" name="Slide Number Placeholder 3"/>
          <p:cNvSpPr>
            <a:spLocks noGrp="1"/>
          </p:cNvSpPr>
          <p:nvPr>
            <p:ph type="sldNum" sz="quarter" idx="5"/>
          </p:nvPr>
        </p:nvSpPr>
        <p:spPr/>
        <p:txBody>
          <a:bodyPr/>
          <a:lstStyle/>
          <a:p>
            <a:fld id="{509A77A1-5EB7-49DE-B945-048E010FE3FD}" type="slidenum">
              <a:rPr lang="en-GB" smtClean="0"/>
              <a:t>14</a:t>
            </a:fld>
            <a:endParaRPr lang="en-GB"/>
          </a:p>
        </p:txBody>
      </p:sp>
    </p:spTree>
    <p:extLst>
      <p:ext uri="{BB962C8B-B14F-4D97-AF65-F5344CB8AC3E}">
        <p14:creationId xmlns:p14="http://schemas.microsoft.com/office/powerpoint/2010/main" val="9398328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FA471-C78E-4136-AB54-6A9AFF02C32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5042A91-FEC3-4A4F-A742-7491468EBDB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6C09A59-612C-4C18-A3E9-FB53D456EF55}"/>
              </a:ext>
            </a:extLst>
          </p:cNvPr>
          <p:cNvSpPr>
            <a:spLocks noGrp="1"/>
          </p:cNvSpPr>
          <p:nvPr>
            <p:ph type="dt" sz="half" idx="10"/>
          </p:nvPr>
        </p:nvSpPr>
        <p:spPr/>
        <p:txBody>
          <a:bodyPr/>
          <a:lstStyle/>
          <a:p>
            <a:fld id="{9F25047E-09C3-4F57-A9BF-1C3459F0D753}" type="datetimeFigureOut">
              <a:rPr lang="en-GB" smtClean="0"/>
              <a:t>21/09/2026</a:t>
            </a:fld>
            <a:endParaRPr lang="en-GB"/>
          </a:p>
        </p:txBody>
      </p:sp>
      <p:sp>
        <p:nvSpPr>
          <p:cNvPr id="5" name="Footer Placeholder 4">
            <a:extLst>
              <a:ext uri="{FF2B5EF4-FFF2-40B4-BE49-F238E27FC236}">
                <a16:creationId xmlns:a16="http://schemas.microsoft.com/office/drawing/2014/main" id="{F059758C-247F-4FED-A38F-04DF9BF8E4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2C8215-923E-4FCE-AD4A-89755C78DC0B}"/>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38360497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EC573-344C-445E-9764-20B8F9B3000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96DE6AA-5A18-43D0-B785-0B9452A0867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2BD7887-3AB8-4D76-936D-C7F6ECD81492}"/>
              </a:ext>
            </a:extLst>
          </p:cNvPr>
          <p:cNvSpPr>
            <a:spLocks noGrp="1"/>
          </p:cNvSpPr>
          <p:nvPr>
            <p:ph type="dt" sz="half" idx="10"/>
          </p:nvPr>
        </p:nvSpPr>
        <p:spPr/>
        <p:txBody>
          <a:bodyPr/>
          <a:lstStyle/>
          <a:p>
            <a:fld id="{9F25047E-09C3-4F57-A9BF-1C3459F0D753}" type="datetimeFigureOut">
              <a:rPr lang="en-GB" smtClean="0"/>
              <a:t>21/09/2026</a:t>
            </a:fld>
            <a:endParaRPr lang="en-GB"/>
          </a:p>
        </p:txBody>
      </p:sp>
      <p:sp>
        <p:nvSpPr>
          <p:cNvPr id="5" name="Footer Placeholder 4">
            <a:extLst>
              <a:ext uri="{FF2B5EF4-FFF2-40B4-BE49-F238E27FC236}">
                <a16:creationId xmlns:a16="http://schemas.microsoft.com/office/drawing/2014/main" id="{D78183F1-2728-4D62-9031-7DF8AEBBD8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B3E5A8-7796-4760-B448-C035F88D4AE8}"/>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38038945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AE7F8-3F99-4CC3-95B5-ACE7F902FF2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690155A-9557-4648-ADD2-66202B837B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73AB72B-0B83-4B1B-9856-41ECB9788DB2}"/>
              </a:ext>
            </a:extLst>
          </p:cNvPr>
          <p:cNvSpPr>
            <a:spLocks noGrp="1"/>
          </p:cNvSpPr>
          <p:nvPr>
            <p:ph type="dt" sz="half" idx="10"/>
          </p:nvPr>
        </p:nvSpPr>
        <p:spPr/>
        <p:txBody>
          <a:bodyPr/>
          <a:lstStyle/>
          <a:p>
            <a:fld id="{9F25047E-09C3-4F57-A9BF-1C3459F0D753}" type="datetimeFigureOut">
              <a:rPr lang="en-GB" smtClean="0"/>
              <a:t>21/09/2026</a:t>
            </a:fld>
            <a:endParaRPr lang="en-GB"/>
          </a:p>
        </p:txBody>
      </p:sp>
      <p:sp>
        <p:nvSpPr>
          <p:cNvPr id="5" name="Footer Placeholder 4">
            <a:extLst>
              <a:ext uri="{FF2B5EF4-FFF2-40B4-BE49-F238E27FC236}">
                <a16:creationId xmlns:a16="http://schemas.microsoft.com/office/drawing/2014/main" id="{6E99DE83-B754-4436-B0EF-F04465ECFB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5D76EC4-8677-46C5-A094-7BC016DDFEDD}"/>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31013037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47CC9-75B4-4C7E-B2BA-2EE79ECE129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CE007EA-3F97-4FB7-BC1D-433ACB04495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2F88DDF-E8D5-404E-9081-6080B930957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86690E6-D936-455C-AF19-7204377904D9}"/>
              </a:ext>
            </a:extLst>
          </p:cNvPr>
          <p:cNvSpPr>
            <a:spLocks noGrp="1"/>
          </p:cNvSpPr>
          <p:nvPr>
            <p:ph type="dt" sz="half" idx="10"/>
          </p:nvPr>
        </p:nvSpPr>
        <p:spPr/>
        <p:txBody>
          <a:bodyPr/>
          <a:lstStyle/>
          <a:p>
            <a:fld id="{9F25047E-09C3-4F57-A9BF-1C3459F0D753}" type="datetimeFigureOut">
              <a:rPr lang="en-GB" smtClean="0"/>
              <a:t>21/09/2026</a:t>
            </a:fld>
            <a:endParaRPr lang="en-GB"/>
          </a:p>
        </p:txBody>
      </p:sp>
      <p:sp>
        <p:nvSpPr>
          <p:cNvPr id="6" name="Footer Placeholder 5">
            <a:extLst>
              <a:ext uri="{FF2B5EF4-FFF2-40B4-BE49-F238E27FC236}">
                <a16:creationId xmlns:a16="http://schemas.microsoft.com/office/drawing/2014/main" id="{AC744513-BF30-443E-92CF-74CB925A91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C6E7C2-8697-432A-8339-9E9312005D34}"/>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9777287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37B511-E4DB-4F2C-8D28-EAFCB03B2A0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BBE9CC-5B70-411F-AFEF-BDDEB6CE36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9029EE2-EE74-4453-A11B-FF2F60EF697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7EC3F06-D4AD-48AB-B5F0-9D6B7501434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AEB9A5B-A541-40A5-A7DC-92BF396943B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E2AE830-2288-4D1F-9274-DD8B6599C385}"/>
              </a:ext>
            </a:extLst>
          </p:cNvPr>
          <p:cNvSpPr>
            <a:spLocks noGrp="1"/>
          </p:cNvSpPr>
          <p:nvPr>
            <p:ph type="dt" sz="half" idx="10"/>
          </p:nvPr>
        </p:nvSpPr>
        <p:spPr/>
        <p:txBody>
          <a:bodyPr/>
          <a:lstStyle/>
          <a:p>
            <a:fld id="{9F25047E-09C3-4F57-A9BF-1C3459F0D753}" type="datetimeFigureOut">
              <a:rPr lang="en-GB" smtClean="0"/>
              <a:t>21/09/2026</a:t>
            </a:fld>
            <a:endParaRPr lang="en-GB"/>
          </a:p>
        </p:txBody>
      </p:sp>
      <p:sp>
        <p:nvSpPr>
          <p:cNvPr id="8" name="Footer Placeholder 7">
            <a:extLst>
              <a:ext uri="{FF2B5EF4-FFF2-40B4-BE49-F238E27FC236}">
                <a16:creationId xmlns:a16="http://schemas.microsoft.com/office/drawing/2014/main" id="{7784610D-8A5E-4070-8B3C-DD5A2EF6837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67CE502-6A14-4475-97CC-4AF72FC2FB62}"/>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4079360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AFEC2-536A-48BF-9D6B-2A419A59F24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7D3991D-9D39-4A20-8EA6-4AFACB399D68}"/>
              </a:ext>
            </a:extLst>
          </p:cNvPr>
          <p:cNvSpPr>
            <a:spLocks noGrp="1"/>
          </p:cNvSpPr>
          <p:nvPr>
            <p:ph type="dt" sz="half" idx="10"/>
          </p:nvPr>
        </p:nvSpPr>
        <p:spPr/>
        <p:txBody>
          <a:bodyPr/>
          <a:lstStyle/>
          <a:p>
            <a:fld id="{9F25047E-09C3-4F57-A9BF-1C3459F0D753}" type="datetimeFigureOut">
              <a:rPr lang="en-GB" smtClean="0"/>
              <a:t>21/09/2026</a:t>
            </a:fld>
            <a:endParaRPr lang="en-GB"/>
          </a:p>
        </p:txBody>
      </p:sp>
      <p:sp>
        <p:nvSpPr>
          <p:cNvPr id="4" name="Footer Placeholder 3">
            <a:extLst>
              <a:ext uri="{FF2B5EF4-FFF2-40B4-BE49-F238E27FC236}">
                <a16:creationId xmlns:a16="http://schemas.microsoft.com/office/drawing/2014/main" id="{D49673FC-8555-47C7-99DD-D4F0171541C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E4E309-6A95-411B-8351-3D2481DD3AF8}"/>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24216972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7CCD56B-14B2-43AF-8FEF-66D844755AA0}"/>
              </a:ext>
            </a:extLst>
          </p:cNvPr>
          <p:cNvSpPr>
            <a:spLocks noGrp="1"/>
          </p:cNvSpPr>
          <p:nvPr>
            <p:ph type="dt" sz="half" idx="10"/>
          </p:nvPr>
        </p:nvSpPr>
        <p:spPr/>
        <p:txBody>
          <a:bodyPr/>
          <a:lstStyle/>
          <a:p>
            <a:fld id="{9F25047E-09C3-4F57-A9BF-1C3459F0D753}" type="datetimeFigureOut">
              <a:rPr lang="en-GB" smtClean="0"/>
              <a:t>21/09/2026</a:t>
            </a:fld>
            <a:endParaRPr lang="en-GB"/>
          </a:p>
        </p:txBody>
      </p:sp>
      <p:sp>
        <p:nvSpPr>
          <p:cNvPr id="3" name="Footer Placeholder 2">
            <a:extLst>
              <a:ext uri="{FF2B5EF4-FFF2-40B4-BE49-F238E27FC236}">
                <a16:creationId xmlns:a16="http://schemas.microsoft.com/office/drawing/2014/main" id="{DA6F182D-9925-439D-8C58-A2DF69429B2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3D5BF93-EE7D-42B6-8903-59FADC094EF4}"/>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1775115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35CFD1-09CD-47C0-848C-4F334A1E0D5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60C6F90-E10D-4720-B7EA-2FCADBFAC64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427497C-7E66-48D0-AD0E-ECBB87022E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D847F0F-A03B-4186-BEDC-55085E8EEE4B}"/>
              </a:ext>
            </a:extLst>
          </p:cNvPr>
          <p:cNvSpPr>
            <a:spLocks noGrp="1"/>
          </p:cNvSpPr>
          <p:nvPr>
            <p:ph type="dt" sz="half" idx="10"/>
          </p:nvPr>
        </p:nvSpPr>
        <p:spPr/>
        <p:txBody>
          <a:bodyPr/>
          <a:lstStyle/>
          <a:p>
            <a:fld id="{9F25047E-09C3-4F57-A9BF-1C3459F0D753}" type="datetimeFigureOut">
              <a:rPr lang="en-GB" smtClean="0"/>
              <a:t>21/09/2026</a:t>
            </a:fld>
            <a:endParaRPr lang="en-GB"/>
          </a:p>
        </p:txBody>
      </p:sp>
      <p:sp>
        <p:nvSpPr>
          <p:cNvPr id="6" name="Footer Placeholder 5">
            <a:extLst>
              <a:ext uri="{FF2B5EF4-FFF2-40B4-BE49-F238E27FC236}">
                <a16:creationId xmlns:a16="http://schemas.microsoft.com/office/drawing/2014/main" id="{E27524DC-E3EB-4AF5-B3E4-F70B1ACF052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C1B80F7-F819-41F3-96A4-BBBB6B3331BA}"/>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26327153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9633A-7430-4B3F-8C54-994E19BEC05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8C41110-712E-457E-B6A5-221062C27CA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A9C3CF6-B650-4177-B9CD-D15C50E501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C5B80DE-FD8D-4EB9-B69A-12E715574830}"/>
              </a:ext>
            </a:extLst>
          </p:cNvPr>
          <p:cNvSpPr>
            <a:spLocks noGrp="1"/>
          </p:cNvSpPr>
          <p:nvPr>
            <p:ph type="dt" sz="half" idx="10"/>
          </p:nvPr>
        </p:nvSpPr>
        <p:spPr/>
        <p:txBody>
          <a:bodyPr/>
          <a:lstStyle/>
          <a:p>
            <a:fld id="{9F25047E-09C3-4F57-A9BF-1C3459F0D753}" type="datetimeFigureOut">
              <a:rPr lang="en-GB" smtClean="0"/>
              <a:t>21/09/2026</a:t>
            </a:fld>
            <a:endParaRPr lang="en-GB"/>
          </a:p>
        </p:txBody>
      </p:sp>
      <p:sp>
        <p:nvSpPr>
          <p:cNvPr id="6" name="Footer Placeholder 5">
            <a:extLst>
              <a:ext uri="{FF2B5EF4-FFF2-40B4-BE49-F238E27FC236}">
                <a16:creationId xmlns:a16="http://schemas.microsoft.com/office/drawing/2014/main" id="{BD3010A0-1E9A-4C43-B79B-0D1F1A1AD4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A63002-DC76-4C06-B9CF-3AE2D18D28E0}"/>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29421748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A7BE97-DC00-449E-B377-FFE6CF22B52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F3AD40-3025-496C-AE28-316BBD58490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34E141-81BB-4072-86B4-F4FB25B56F38}"/>
              </a:ext>
            </a:extLst>
          </p:cNvPr>
          <p:cNvSpPr>
            <a:spLocks noGrp="1"/>
          </p:cNvSpPr>
          <p:nvPr>
            <p:ph type="dt" sz="half" idx="10"/>
          </p:nvPr>
        </p:nvSpPr>
        <p:spPr/>
        <p:txBody>
          <a:bodyPr/>
          <a:lstStyle/>
          <a:p>
            <a:fld id="{9F25047E-09C3-4F57-A9BF-1C3459F0D753}" type="datetimeFigureOut">
              <a:rPr lang="en-GB" smtClean="0"/>
              <a:t>21/09/2026</a:t>
            </a:fld>
            <a:endParaRPr lang="en-GB"/>
          </a:p>
        </p:txBody>
      </p:sp>
      <p:sp>
        <p:nvSpPr>
          <p:cNvPr id="5" name="Footer Placeholder 4">
            <a:extLst>
              <a:ext uri="{FF2B5EF4-FFF2-40B4-BE49-F238E27FC236}">
                <a16:creationId xmlns:a16="http://schemas.microsoft.com/office/drawing/2014/main" id="{856CDE52-3E29-4F82-A8FE-1AEC701347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D57E22-52CA-4B0D-99A4-738ED80E670D}"/>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4098482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311630D-C241-4AA8-9C9D-2DAA9DD1736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751721B-F444-4273-9AD7-7A72343ECB1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802769-A9CA-4644-B468-F858D510FA0B}"/>
              </a:ext>
            </a:extLst>
          </p:cNvPr>
          <p:cNvSpPr>
            <a:spLocks noGrp="1"/>
          </p:cNvSpPr>
          <p:nvPr>
            <p:ph type="dt" sz="half" idx="10"/>
          </p:nvPr>
        </p:nvSpPr>
        <p:spPr/>
        <p:txBody>
          <a:bodyPr/>
          <a:lstStyle/>
          <a:p>
            <a:fld id="{9F25047E-09C3-4F57-A9BF-1C3459F0D753}" type="datetimeFigureOut">
              <a:rPr lang="en-GB" smtClean="0"/>
              <a:t>21/09/2026</a:t>
            </a:fld>
            <a:endParaRPr lang="en-GB"/>
          </a:p>
        </p:txBody>
      </p:sp>
      <p:sp>
        <p:nvSpPr>
          <p:cNvPr id="5" name="Footer Placeholder 4">
            <a:extLst>
              <a:ext uri="{FF2B5EF4-FFF2-40B4-BE49-F238E27FC236}">
                <a16:creationId xmlns:a16="http://schemas.microsoft.com/office/drawing/2014/main" id="{46BA29E2-25A1-476C-ABE4-A500A91C20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76A1E5-589C-4E8C-B7DA-DBC84FC7083F}"/>
              </a:ext>
            </a:extLst>
          </p:cNvPr>
          <p:cNvSpPr>
            <a:spLocks noGrp="1"/>
          </p:cNvSpPr>
          <p:nvPr>
            <p:ph type="sldNum" sz="quarter" idx="12"/>
          </p:nvPr>
        </p:nvSpPr>
        <p:spPr/>
        <p:txBody>
          <a:bodyPr/>
          <a:lstStyle/>
          <a:p>
            <a:fld id="{D8455D6D-8BD2-4B2E-B0B2-87254B8BC6F2}" type="slidenum">
              <a:rPr lang="en-GB" smtClean="0"/>
              <a:t>‹#›</a:t>
            </a:fld>
            <a:endParaRPr lang="en-GB"/>
          </a:p>
        </p:txBody>
      </p:sp>
    </p:spTree>
    <p:extLst>
      <p:ext uri="{BB962C8B-B14F-4D97-AF65-F5344CB8AC3E}">
        <p14:creationId xmlns:p14="http://schemas.microsoft.com/office/powerpoint/2010/main" val="3068569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65AEBC2-623A-483E-85B7-66DBDF6907E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523ABF3-F39E-4B15-BDAC-D38B8DA374C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DEB0FD-6AC1-461F-925A-0E238AA283D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25047E-09C3-4F57-A9BF-1C3459F0D753}" type="datetimeFigureOut">
              <a:rPr lang="en-GB" smtClean="0"/>
              <a:t>21/09/2026</a:t>
            </a:fld>
            <a:endParaRPr lang="en-GB"/>
          </a:p>
        </p:txBody>
      </p:sp>
      <p:sp>
        <p:nvSpPr>
          <p:cNvPr id="5" name="Footer Placeholder 4">
            <a:extLst>
              <a:ext uri="{FF2B5EF4-FFF2-40B4-BE49-F238E27FC236}">
                <a16:creationId xmlns:a16="http://schemas.microsoft.com/office/drawing/2014/main" id="{DCE9CA1B-0C94-4D25-A702-B2CBED505E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C76C070-6F23-430A-8332-96A231C917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455D6D-8BD2-4B2E-B0B2-87254B8BC6F2}" type="slidenum">
              <a:rPr lang="en-GB" smtClean="0"/>
              <a:t>‹#›</a:t>
            </a:fld>
            <a:endParaRPr lang="en-GB"/>
          </a:p>
        </p:txBody>
      </p:sp>
    </p:spTree>
    <p:extLst>
      <p:ext uri="{BB962C8B-B14F-4D97-AF65-F5344CB8AC3E}">
        <p14:creationId xmlns:p14="http://schemas.microsoft.com/office/powerpoint/2010/main" val="1154841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png"/><Relationship Id="rId5" Type="http://schemas.microsoft.com/office/2007/relationships/hdphoto" Target="../media/hdphoto2.wdp"/><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1.png"/><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png"/><Relationship Id="rId4" Type="http://schemas.microsoft.com/office/2007/relationships/hdphoto" Target="../media/hdphoto2.wdp"/></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1.png"/><Relationship Id="rId4" Type="http://schemas.microsoft.com/office/2007/relationships/hdphoto" Target="../media/hdphoto2.wdp"/></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png"/><Relationship Id="rId4" Type="http://schemas.microsoft.com/office/2007/relationships/hdphoto" Target="../media/hdphoto2.wdp"/></Relationships>
</file>

<file path=ppt/slides/_rels/slide1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3.png"/><Relationship Id="rId7"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png"/><Relationship Id="rId4" Type="http://schemas.microsoft.com/office/2007/relationships/hdphoto" Target="../media/hdphoto2.wdp"/><Relationship Id="rId9"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edpallog">
            <a:extLst>
              <a:ext uri="{FF2B5EF4-FFF2-40B4-BE49-F238E27FC236}">
                <a16:creationId xmlns:a16="http://schemas.microsoft.com/office/drawing/2014/main" id="{8FE2D8B3-E7F5-4DF5-8C89-F8A129CDF2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5992832" y="181896"/>
            <a:ext cx="6071348" cy="9590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Rounded Corners 3">
            <a:extLst>
              <a:ext uri="{FF2B5EF4-FFF2-40B4-BE49-F238E27FC236}">
                <a16:creationId xmlns:a16="http://schemas.microsoft.com/office/drawing/2014/main" id="{6ABFFF7C-AD2D-4033-902A-73A96A79B669}"/>
              </a:ext>
            </a:extLst>
          </p:cNvPr>
          <p:cNvSpPr/>
          <p:nvPr/>
        </p:nvSpPr>
        <p:spPr>
          <a:xfrm>
            <a:off x="1406014" y="4886632"/>
            <a:ext cx="11167970" cy="1693033"/>
          </a:xfrm>
          <a:prstGeom prst="round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 name="Text Box 20">
            <a:extLst>
              <a:ext uri="{FF2B5EF4-FFF2-40B4-BE49-F238E27FC236}">
                <a16:creationId xmlns:a16="http://schemas.microsoft.com/office/drawing/2014/main" id="{7859AF77-7081-4363-A920-8932F146E4B7}"/>
              </a:ext>
            </a:extLst>
          </p:cNvPr>
          <p:cNvSpPr txBox="1"/>
          <p:nvPr/>
        </p:nvSpPr>
        <p:spPr>
          <a:xfrm>
            <a:off x="7902543" y="5480735"/>
            <a:ext cx="3296398" cy="504825"/>
          </a:xfrm>
          <a:prstGeom prst="rect">
            <a:avLst/>
          </a:prstGeom>
          <a:noFill/>
          <a:ln w="6350">
            <a:noFill/>
          </a:ln>
        </p:spPr>
        <p:txBody>
          <a:bodyPr rot="0" spcFirstLastPara="0" vert="horz" wrap="none" lIns="91440" tIns="45720" rIns="91440" bIns="45720" numCol="1" spcCol="0" rtlCol="0" fromWordArt="0" anchor="t" anchorCtr="0" forceAA="0" compatLnSpc="1">
            <a:prstTxWarp prst="textNoShape">
              <a:avLst/>
            </a:prstTxWarp>
            <a:noAutofit/>
          </a:bodyPr>
          <a:lstStyle/>
          <a:p>
            <a:r>
              <a:rPr lang="en-GB" sz="2400" b="1" dirty="0">
                <a:solidFill>
                  <a:srgbClr val="FFFFFF"/>
                </a:solidFill>
                <a:latin typeface="Trebuchet MS"/>
                <a:ea typeface="Times New Roman" panose="02020603050405020304" pitchFamily="18" charset="0"/>
                <a:cs typeface="Times New Roman"/>
              </a:rPr>
              <a:t>Meet the Teacher</a:t>
            </a:r>
            <a:r>
              <a:rPr lang="en-GB" sz="2400" b="1" dirty="0">
                <a:solidFill>
                  <a:srgbClr val="FFFFFF"/>
                </a:solidFill>
                <a:effectLst/>
                <a:latin typeface="Trebuchet MS"/>
                <a:ea typeface="Times New Roman" panose="02020603050405020304" pitchFamily="18" charset="0"/>
                <a:cs typeface="Times New Roman"/>
              </a:rPr>
              <a:t> 2026</a:t>
            </a:r>
            <a:endParaRPr lang="en-GB" sz="2800" dirty="0">
              <a:solidFill>
                <a:srgbClr val="000000"/>
              </a:solidFill>
              <a:effectLst/>
              <a:latin typeface="Trebuchet MS"/>
              <a:ea typeface="Times New Roman" panose="02020603050405020304" pitchFamily="18" charset="0"/>
              <a:cs typeface="Times New Roman"/>
            </a:endParaRPr>
          </a:p>
          <a:p>
            <a:pPr>
              <a:spcAft>
                <a:spcPts val="0"/>
              </a:spcAft>
            </a:pPr>
            <a:r>
              <a:rPr lang="en-GB" sz="2400" b="1" dirty="0">
                <a:solidFill>
                  <a:srgbClr val="FFFFFF"/>
                </a:solidFill>
                <a:effectLst/>
                <a:latin typeface="Trebuchet MS" panose="020B0603020202020204" pitchFamily="34" charset="0"/>
                <a:ea typeface="Times New Roman" panose="02020603050405020304" pitchFamily="18" charset="0"/>
                <a:cs typeface="Times New Roman" panose="02020603050405020304" pitchFamily="18" charset="0"/>
              </a:rPr>
              <a:t>                         </a:t>
            </a:r>
            <a:endParaRPr lang="en-GB" sz="2800" dirty="0">
              <a:solidFill>
                <a:srgbClr val="000000"/>
              </a:solidFill>
              <a:effectLst/>
              <a:latin typeface="Arial" panose="020B0604020202020204" pitchFamily="34" charset="0"/>
              <a:ea typeface="Times New Roman" panose="02020603050405020304" pitchFamily="18" charset="0"/>
              <a:cs typeface="Arial Unicode MS"/>
            </a:endParaRPr>
          </a:p>
        </p:txBody>
      </p:sp>
      <p:sp>
        <p:nvSpPr>
          <p:cNvPr id="6" name="Rectangle 5">
            <a:extLst>
              <a:ext uri="{FF2B5EF4-FFF2-40B4-BE49-F238E27FC236}">
                <a16:creationId xmlns:a16="http://schemas.microsoft.com/office/drawing/2014/main" id="{0E440337-20A4-403E-B95F-D920AA4FB2EC}"/>
              </a:ext>
            </a:extLst>
          </p:cNvPr>
          <p:cNvSpPr/>
          <p:nvPr/>
        </p:nvSpPr>
        <p:spPr>
          <a:xfrm>
            <a:off x="2537664" y="2441694"/>
            <a:ext cx="7679666" cy="769441"/>
          </a:xfrm>
          <a:prstGeom prst="rect">
            <a:avLst/>
          </a:prstGeom>
        </p:spPr>
        <p:txBody>
          <a:bodyPr wrap="none">
            <a:spAutoFit/>
          </a:bodyPr>
          <a:lstStyle/>
          <a:p>
            <a:r>
              <a:rPr lang="en-GB" sz="4400" dirty="0">
                <a:solidFill>
                  <a:schemeClr val="accent1">
                    <a:lumMod val="75000"/>
                  </a:schemeClr>
                </a:solidFill>
                <a:latin typeface="Trebuchet MS" panose="020B0603020202020204" pitchFamily="34" charset="0"/>
              </a:rPr>
              <a:t>Learning To Succeed Together</a:t>
            </a:r>
          </a:p>
        </p:txBody>
      </p:sp>
    </p:spTree>
    <p:extLst>
      <p:ext uri="{BB962C8B-B14F-4D97-AF65-F5344CB8AC3E}">
        <p14:creationId xmlns:p14="http://schemas.microsoft.com/office/powerpoint/2010/main" val="3796533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DCCD245-FFB2-42F5-800A-9BB2F79AEB83}"/>
              </a:ext>
            </a:extLst>
          </p:cNvPr>
          <p:cNvSpPr/>
          <p:nvPr/>
        </p:nvSpPr>
        <p:spPr>
          <a:xfrm>
            <a:off x="578970" y="821581"/>
            <a:ext cx="11034060" cy="2786404"/>
          </a:xfrm>
          <a:prstGeom prst="rect">
            <a:avLst/>
          </a:prstGeom>
        </p:spPr>
        <p:txBody>
          <a:bodyPr wrap="square" lIns="91440" tIns="45720" rIns="91440" bIns="45720" anchor="t">
            <a:spAutoFit/>
          </a:bodyPr>
          <a:lstStyle/>
          <a:p>
            <a:pPr algn="ctr"/>
            <a:endParaRPr lang="en-GB" sz="2400" b="1" i="1" dirty="0">
              <a:solidFill>
                <a:srgbClr val="FFFFFF"/>
              </a:solidFill>
              <a:latin typeface="Trebuchet MS" panose="020B0603020202020204" pitchFamily="34" charset="0"/>
              <a:ea typeface="Times New Roman" panose="02020603050405020304" pitchFamily="18" charset="0"/>
              <a:cs typeface="Times New Roman" panose="02020603050405020304" pitchFamily="18" charset="0"/>
            </a:endParaRPr>
          </a:p>
          <a:p>
            <a:pPr algn="ctr"/>
            <a:endParaRPr lang="en-GB" sz="2400" b="1" i="1" dirty="0">
              <a:solidFill>
                <a:srgbClr val="FFFFFF"/>
              </a:solidFill>
              <a:latin typeface="Trebuchet MS" panose="020B0603020202020204" pitchFamily="34" charset="0"/>
              <a:ea typeface="Times New Roman" panose="02020603050405020304" pitchFamily="18" charset="0"/>
              <a:cs typeface="Times New Roman" panose="02020603050405020304" pitchFamily="18" charset="0"/>
            </a:endParaRPr>
          </a:p>
          <a:p>
            <a:pPr marL="285750" indent="-285750">
              <a:lnSpc>
                <a:spcPct val="90000"/>
              </a:lnSpc>
              <a:spcBef>
                <a:spcPts val="1000"/>
              </a:spcBef>
              <a:buFont typeface="Arial"/>
              <a:buChar char="•"/>
            </a:pPr>
            <a:endParaRPr lang="en-GB" sz="2400" dirty="0">
              <a:solidFill>
                <a:srgbClr val="000000"/>
              </a:solidFill>
              <a:latin typeface="Trebuchet MS"/>
              <a:ea typeface="Times New Roman" panose="02020603050405020304" pitchFamily="18" charset="0"/>
              <a:cs typeface="Times New Roman" panose="02020603050405020304" pitchFamily="18" charset="0"/>
            </a:endParaRPr>
          </a:p>
          <a:p>
            <a:pPr algn="ctr">
              <a:lnSpc>
                <a:spcPct val="90000"/>
              </a:lnSpc>
              <a:spcBef>
                <a:spcPts val="1000"/>
              </a:spcBef>
            </a:pPr>
            <a:r>
              <a:rPr lang="en-GB" sz="2400" i="1" dirty="0">
                <a:solidFill>
                  <a:schemeClr val="bg1"/>
                </a:solidFill>
                <a:latin typeface="Trebuchet MS"/>
                <a:ea typeface="Times New Roman" panose="02020603050405020304" pitchFamily="18" charset="0"/>
                <a:cs typeface="Times New Roman"/>
              </a:rPr>
              <a:t>At Edward Pauling Primary School, every child deserves access to a broad and balanced curriculum that challenges and inspires. We are committed to building a community where every child is seen, heard, and valued.</a:t>
            </a:r>
            <a:endParaRPr lang="en-GB" sz="2400" dirty="0">
              <a:solidFill>
                <a:schemeClr val="bg1"/>
              </a:solidFill>
              <a:latin typeface="Trebuchet MS"/>
              <a:ea typeface="Times New Roman" panose="02020603050405020304" pitchFamily="18" charset="0"/>
              <a:cs typeface="Times New Roman"/>
            </a:endParaRPr>
          </a:p>
          <a:p>
            <a:pPr algn="ctr"/>
            <a:endParaRPr lang="en-GB" sz="2400" i="1" dirty="0">
              <a:solidFill>
                <a:srgbClr val="FFFFFF"/>
              </a:solidFill>
              <a:latin typeface="Trebuchet MS"/>
              <a:cs typeface="Times New Roman"/>
            </a:endParaRPr>
          </a:p>
        </p:txBody>
      </p:sp>
      <p:pic>
        <p:nvPicPr>
          <p:cNvPr id="7" name="Picture 6">
            <a:extLst>
              <a:ext uri="{FF2B5EF4-FFF2-40B4-BE49-F238E27FC236}">
                <a16:creationId xmlns:a16="http://schemas.microsoft.com/office/drawing/2014/main" id="{4843D260-3959-4C80-A363-9062904E4E1A}"/>
              </a:ext>
            </a:extLst>
          </p:cNvPr>
          <p:cNvPicPr/>
          <p:nvPr/>
        </p:nvPicPr>
        <p:blipFill rotWithShape="1">
          <a:blip r:embed="rId2">
            <a:extLst>
              <a:ext uri="{BEBA8EAE-BF5A-486C-A8C5-ECC9F3942E4B}">
                <a14:imgProps xmlns:a14="http://schemas.microsoft.com/office/drawing/2010/main">
                  <a14:imgLayer r:embed="rId3">
                    <a14:imgEffect>
                      <a14:backgroundRemoval t="10000" b="90000" l="10000" r="90000">
                        <a14:foregroundMark x1="26172" y1="42039" x2="31836" y2="34347"/>
                        <a14:foregroundMark x1="31836" y1="34347" x2="28711" y2="20930"/>
                        <a14:foregroundMark x1="28711" y1="20930" x2="20508" y2="20751"/>
                        <a14:foregroundMark x1="20508" y1="20751" x2="19531" y2="33095"/>
                        <a14:foregroundMark x1="19531" y1="33095" x2="26172" y2="37746"/>
                        <a14:foregroundMark x1="26172" y1="37746" x2="27539" y2="37746"/>
                        <a14:foregroundMark x1="32617" y1="39535" x2="35156" y2="27549"/>
                        <a14:foregroundMark x1="35156" y1="27549" x2="31934" y2="16458"/>
                        <a14:foregroundMark x1="31934" y1="16458" x2="24609" y2="12522"/>
                        <a14:foregroundMark x1="24609" y1="12522" x2="19336" y2="20930"/>
                        <a14:foregroundMark x1="19336" y1="20930" x2="17383" y2="32737"/>
                        <a14:foregroundMark x1="17383" y1="32737" x2="21582" y2="44544"/>
                        <a14:foregroundMark x1="21582" y1="44544" x2="28223" y2="48301"/>
                        <a14:foregroundMark x1="28223" y1="48301" x2="32520" y2="36852"/>
                        <a14:foregroundMark x1="33301" y1="65116" x2="27246" y2="58855"/>
                        <a14:foregroundMark x1="27246" y1="58855" x2="20117" y2="61538"/>
                        <a14:foregroundMark x1="20117" y1="61538" x2="17383" y2="72987"/>
                        <a14:foregroundMark x1="17383" y1="72987" x2="20801" y2="84436"/>
                        <a14:foregroundMark x1="20801" y1="84436" x2="27441" y2="88372"/>
                        <a14:foregroundMark x1="27441" y1="88372" x2="33887" y2="80501"/>
                        <a14:foregroundMark x1="33887" y1="80501" x2="35156" y2="68336"/>
                        <a14:foregroundMark x1="35156" y1="68336" x2="33398" y2="64580"/>
                        <a14:foregroundMark x1="47754" y1="87657" x2="42578" y2="78712"/>
                        <a14:foregroundMark x1="42578" y1="78712" x2="42578" y2="65295"/>
                        <a14:foregroundMark x1="42578" y1="65295" x2="48633" y2="59213"/>
                        <a14:foregroundMark x1="48633" y1="59213" x2="55273" y2="63506"/>
                        <a14:foregroundMark x1="55273" y1="63506" x2="57129" y2="76386"/>
                        <a14:foregroundMark x1="57129" y1="76386" x2="52051" y2="84973"/>
                        <a14:foregroundMark x1="52051" y1="84973" x2="46875" y2="87657"/>
                        <a14:foregroundMark x1="68457" y1="85689" x2="66309" y2="73166"/>
                        <a14:foregroundMark x1="66309" y1="73166" x2="68359" y2="61181"/>
                        <a14:foregroundMark x1="68359" y1="61181" x2="75977" y2="60107"/>
                        <a14:foregroundMark x1="75977" y1="60107" x2="81348" y2="68336"/>
                        <a14:foregroundMark x1="81348" y1="68336" x2="80371" y2="80680"/>
                        <a14:foregroundMark x1="80371" y1="80680" x2="73438" y2="85331"/>
                        <a14:foregroundMark x1="73438" y1="85331" x2="67969" y2="81038"/>
                        <a14:foregroundMark x1="74707" y1="45081" x2="69434" y2="33095"/>
                        <a14:foregroundMark x1="69434" y1="33095" x2="68066" y2="19857"/>
                        <a14:foregroundMark x1="68066" y1="19857" x2="75000" y2="15206"/>
                        <a14:foregroundMark x1="75000" y1="15206" x2="81055" y2="25403"/>
                        <a14:foregroundMark x1="81055" y1="25403" x2="75879" y2="33631"/>
                        <a14:foregroundMark x1="75879" y1="33631" x2="80469" y2="36852"/>
                        <a14:foregroundMark x1="49902" y1="10197" x2="49512" y2="10018"/>
                      </a14:backgroundRemoval>
                    </a14:imgEffect>
                  </a14:imgLayer>
                </a14:imgProps>
              </a:ext>
              <a:ext uri="{28A0092B-C50C-407E-A947-70E740481C1C}">
                <a14:useLocalDpi xmlns:a14="http://schemas.microsoft.com/office/drawing/2010/main" val="0"/>
              </a:ext>
            </a:extLst>
          </a:blip>
          <a:srcRect b="49119"/>
          <a:stretch/>
        </p:blipFill>
        <p:spPr>
          <a:xfrm>
            <a:off x="-310567" y="4463846"/>
            <a:ext cx="7232477" cy="1907458"/>
          </a:xfrm>
          <a:prstGeom prst="rect">
            <a:avLst/>
          </a:prstGeom>
        </p:spPr>
      </p:pic>
      <p:pic>
        <p:nvPicPr>
          <p:cNvPr id="9" name="Picture 8">
            <a:extLst>
              <a:ext uri="{FF2B5EF4-FFF2-40B4-BE49-F238E27FC236}">
                <a16:creationId xmlns:a16="http://schemas.microsoft.com/office/drawing/2014/main" id="{FC0F0F3E-D41D-4B0C-88EF-147EAD02A82A}"/>
              </a:ext>
            </a:extLst>
          </p:cNvPr>
          <p:cNvPicPr/>
          <p:nvPr/>
        </p:nvPicPr>
        <p:blipFill>
          <a:blip r:embed="rId4">
            <a:lum bright="70000" contrast="-70000"/>
            <a:extLst>
              <a:ext uri="{BEBA8EAE-BF5A-486C-A8C5-ECC9F3942E4B}">
                <a14:imgProps xmlns:a14="http://schemas.microsoft.com/office/drawing/2010/main">
                  <a14:imgLayer r:embed="rId5">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8" name="Picture 7">
            <a:extLst>
              <a:ext uri="{FF2B5EF4-FFF2-40B4-BE49-F238E27FC236}">
                <a16:creationId xmlns:a16="http://schemas.microsoft.com/office/drawing/2014/main" id="{6B37C957-39E5-4690-8933-D55A971D0E6B}"/>
              </a:ext>
            </a:extLst>
          </p:cNvPr>
          <p:cNvPicPr/>
          <p:nvPr/>
        </p:nvPicPr>
        <p:blipFill rotWithShape="1">
          <a:blip r:embed="rId2">
            <a:extLst>
              <a:ext uri="{BEBA8EAE-BF5A-486C-A8C5-ECC9F3942E4B}">
                <a14:imgProps xmlns:a14="http://schemas.microsoft.com/office/drawing/2010/main">
                  <a14:imgLayer r:embed="rId3">
                    <a14:imgEffect>
                      <a14:backgroundRemoval t="10000" b="90000" l="10000" r="90000">
                        <a14:foregroundMark x1="26172" y1="42039" x2="31836" y2="34347"/>
                        <a14:foregroundMark x1="31836" y1="34347" x2="28711" y2="20930"/>
                        <a14:foregroundMark x1="28711" y1="20930" x2="20508" y2="20751"/>
                        <a14:foregroundMark x1="20508" y1="20751" x2="19531" y2="33095"/>
                        <a14:foregroundMark x1="19531" y1="33095" x2="26172" y2="37746"/>
                        <a14:foregroundMark x1="26172" y1="37746" x2="27539" y2="37746"/>
                        <a14:foregroundMark x1="32617" y1="39535" x2="35156" y2="27549"/>
                        <a14:foregroundMark x1="35156" y1="27549" x2="31934" y2="16458"/>
                        <a14:foregroundMark x1="31934" y1="16458" x2="24609" y2="12522"/>
                        <a14:foregroundMark x1="24609" y1="12522" x2="19336" y2="20930"/>
                        <a14:foregroundMark x1="19336" y1="20930" x2="17383" y2="32737"/>
                        <a14:foregroundMark x1="17383" y1="32737" x2="21582" y2="44544"/>
                        <a14:foregroundMark x1="21582" y1="44544" x2="28223" y2="48301"/>
                        <a14:foregroundMark x1="28223" y1="48301" x2="32520" y2="36852"/>
                        <a14:foregroundMark x1="33301" y1="65116" x2="27246" y2="58855"/>
                        <a14:foregroundMark x1="27246" y1="58855" x2="20117" y2="61538"/>
                        <a14:foregroundMark x1="20117" y1="61538" x2="17383" y2="72987"/>
                        <a14:foregroundMark x1="17383" y1="72987" x2="20801" y2="84436"/>
                        <a14:foregroundMark x1="20801" y1="84436" x2="27441" y2="88372"/>
                        <a14:foregroundMark x1="27441" y1="88372" x2="33887" y2="80501"/>
                        <a14:foregroundMark x1="33887" y1="80501" x2="35156" y2="68336"/>
                        <a14:foregroundMark x1="35156" y1="68336" x2="33398" y2="64580"/>
                        <a14:foregroundMark x1="47754" y1="87657" x2="42578" y2="78712"/>
                        <a14:foregroundMark x1="42578" y1="78712" x2="42578" y2="65295"/>
                        <a14:foregroundMark x1="42578" y1="65295" x2="48633" y2="59213"/>
                        <a14:foregroundMark x1="48633" y1="59213" x2="55273" y2="63506"/>
                        <a14:foregroundMark x1="55273" y1="63506" x2="57129" y2="76386"/>
                        <a14:foregroundMark x1="57129" y1="76386" x2="52051" y2="84973"/>
                        <a14:foregroundMark x1="52051" y1="84973" x2="46875" y2="87657"/>
                        <a14:foregroundMark x1="68457" y1="85689" x2="66309" y2="73166"/>
                        <a14:foregroundMark x1="66309" y1="73166" x2="68359" y2="61181"/>
                        <a14:foregroundMark x1="68359" y1="61181" x2="75977" y2="60107"/>
                        <a14:foregroundMark x1="75977" y1="60107" x2="81348" y2="68336"/>
                        <a14:foregroundMark x1="81348" y1="68336" x2="80371" y2="80680"/>
                        <a14:foregroundMark x1="80371" y1="80680" x2="73438" y2="85331"/>
                        <a14:foregroundMark x1="73438" y1="85331" x2="67969" y2="81038"/>
                        <a14:foregroundMark x1="74707" y1="45081" x2="69434" y2="33095"/>
                        <a14:foregroundMark x1="69434" y1="33095" x2="68066" y2="19857"/>
                        <a14:foregroundMark x1="68066" y1="19857" x2="75000" y2="15206"/>
                        <a14:foregroundMark x1="75000" y1="15206" x2="81055" y2="25403"/>
                        <a14:foregroundMark x1="81055" y1="25403" x2="75879" y2="33631"/>
                        <a14:foregroundMark x1="75879" y1="33631" x2="80469" y2="36852"/>
                        <a14:foregroundMark x1="49902" y1="10197" x2="49512" y2="10018"/>
                      </a14:backgroundRemoval>
                    </a14:imgEffect>
                  </a14:imgLayer>
                </a14:imgProps>
              </a:ext>
              <a:ext uri="{28A0092B-C50C-407E-A947-70E740481C1C}">
                <a14:useLocalDpi xmlns:a14="http://schemas.microsoft.com/office/drawing/2010/main" val="0"/>
              </a:ext>
            </a:extLst>
          </a:blip>
          <a:srcRect t="51237"/>
          <a:stretch/>
        </p:blipFill>
        <p:spPr>
          <a:xfrm>
            <a:off x="4959523" y="4750619"/>
            <a:ext cx="7232477" cy="1805043"/>
          </a:xfrm>
          <a:prstGeom prst="rect">
            <a:avLst/>
          </a:prstGeom>
        </p:spPr>
      </p:pic>
      <p:sp>
        <p:nvSpPr>
          <p:cNvPr id="10" name="Rectangle: Rounded Corners 9">
            <a:extLst>
              <a:ext uri="{FF2B5EF4-FFF2-40B4-BE49-F238E27FC236}">
                <a16:creationId xmlns:a16="http://schemas.microsoft.com/office/drawing/2014/main" id="{4FE75BF7-A4EB-4167-98A9-53A7F82B044A}"/>
              </a:ext>
            </a:extLst>
          </p:cNvPr>
          <p:cNvSpPr/>
          <p:nvPr/>
        </p:nvSpPr>
        <p:spPr>
          <a:xfrm>
            <a:off x="4959523" y="145114"/>
            <a:ext cx="11167970" cy="1252142"/>
          </a:xfrm>
          <a:prstGeom prst="roundRect">
            <a:avLst/>
          </a:prstGeom>
          <a:solidFill>
            <a:srgbClr val="BD0923">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13" name="Title 1">
            <a:extLst>
              <a:ext uri="{FF2B5EF4-FFF2-40B4-BE49-F238E27FC236}">
                <a16:creationId xmlns:a16="http://schemas.microsoft.com/office/drawing/2014/main" id="{39DCD104-0818-4D30-A4A0-042B6A3C627D}"/>
              </a:ext>
            </a:extLst>
          </p:cNvPr>
          <p:cNvSpPr txBox="1">
            <a:spLocks/>
          </p:cNvSpPr>
          <p:nvPr/>
        </p:nvSpPr>
        <p:spPr>
          <a:xfrm>
            <a:off x="1554468" y="-179434"/>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n-GB" sz="4400" dirty="0">
                <a:solidFill>
                  <a:schemeClr val="bg1"/>
                </a:solidFill>
                <a:latin typeface="Trebuchet MS" panose="020B0603020202020204" pitchFamily="34" charset="0"/>
              </a:rPr>
              <a:t>Vision and Values</a:t>
            </a:r>
          </a:p>
        </p:txBody>
      </p:sp>
      <p:pic>
        <p:nvPicPr>
          <p:cNvPr id="14" name="Picture 13" descr="edpallog">
            <a:extLst>
              <a:ext uri="{FF2B5EF4-FFF2-40B4-BE49-F238E27FC236}">
                <a16:creationId xmlns:a16="http://schemas.microsoft.com/office/drawing/2014/main" id="{F7F299FD-ED8B-4162-B4C6-9D266B835E4F}"/>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extBox 1">
            <a:extLst>
              <a:ext uri="{FF2B5EF4-FFF2-40B4-BE49-F238E27FC236}">
                <a16:creationId xmlns:a16="http://schemas.microsoft.com/office/drawing/2014/main" id="{380E8FF0-20DF-4995-5737-E6F597B037CD}"/>
              </a:ext>
            </a:extLst>
          </p:cNvPr>
          <p:cNvSpPr txBox="1"/>
          <p:nvPr/>
        </p:nvSpPr>
        <p:spPr>
          <a:xfrm>
            <a:off x="1089838" y="3942907"/>
            <a:ext cx="10003465" cy="10464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0" i="1" u="none" strike="noStrike" baseline="0" dirty="0">
                <a:solidFill>
                  <a:srgbClr val="FFFFFF"/>
                </a:solidFill>
                <a:latin typeface="Trebuchet MS"/>
                <a:ea typeface="Segoe UI"/>
                <a:cs typeface="Segoe UI"/>
              </a:rPr>
              <a:t>We are: </a:t>
            </a:r>
            <a:r>
              <a:rPr lang="en-GB" sz="4400" b="0" i="0" u="none" strike="noStrike" baseline="0" dirty="0">
                <a:solidFill>
                  <a:srgbClr val="FFFFFF"/>
                </a:solidFill>
                <a:latin typeface="Trebuchet MS"/>
                <a:ea typeface="Segoe UI"/>
                <a:cs typeface="Segoe UI"/>
              </a:rPr>
              <a:t>Kind,</a:t>
            </a:r>
            <a:r>
              <a:rPr lang="en-GB" sz="4400" dirty="0">
                <a:solidFill>
                  <a:srgbClr val="FFFFFF"/>
                </a:solidFill>
                <a:latin typeface="Trebuchet MS"/>
                <a:ea typeface="Segoe UI"/>
                <a:cs typeface="Segoe UI"/>
              </a:rPr>
              <a:t> </a:t>
            </a:r>
            <a:r>
              <a:rPr lang="en-GB" sz="4400" b="0" i="0" u="none" strike="noStrike" baseline="0" dirty="0">
                <a:solidFill>
                  <a:srgbClr val="FFFFFF"/>
                </a:solidFill>
                <a:latin typeface="Trebuchet MS"/>
                <a:ea typeface="Segoe UI"/>
                <a:cs typeface="Segoe UI"/>
              </a:rPr>
              <a:t>Resilient</a:t>
            </a:r>
            <a:r>
              <a:rPr lang="en-GB" sz="4400" dirty="0">
                <a:solidFill>
                  <a:srgbClr val="FFFFFF"/>
                </a:solidFill>
                <a:latin typeface="Trebuchet MS"/>
                <a:ea typeface="Segoe UI"/>
                <a:cs typeface="Segoe UI"/>
              </a:rPr>
              <a:t> and </a:t>
            </a:r>
            <a:r>
              <a:rPr lang="en-GB" sz="4400" b="0" i="0" u="none" strike="noStrike" baseline="0" dirty="0">
                <a:solidFill>
                  <a:srgbClr val="FFFFFF"/>
                </a:solidFill>
                <a:latin typeface="Trebuchet MS"/>
                <a:ea typeface="Segoe UI"/>
                <a:cs typeface="Segoe UI"/>
              </a:rPr>
              <a:t>Ambitious </a:t>
            </a:r>
            <a:r>
              <a:rPr sz="4400" b="0" i="0" dirty="0">
                <a:solidFill>
                  <a:srgbClr val="000000"/>
                </a:solidFill>
                <a:latin typeface="Trebuchet MS"/>
                <a:ea typeface="Trebuchet MS"/>
                <a:cs typeface="Trebuchet MS"/>
              </a:rPr>
              <a:t>​</a:t>
            </a:r>
            <a:endParaRPr lang="en-GB" dirty="0"/>
          </a:p>
          <a:p>
            <a:pPr algn="ctr"/>
            <a:endParaRPr lang="en-GB"/>
          </a:p>
        </p:txBody>
      </p:sp>
    </p:spTree>
    <p:extLst>
      <p:ext uri="{BB962C8B-B14F-4D97-AF65-F5344CB8AC3E}">
        <p14:creationId xmlns:p14="http://schemas.microsoft.com/office/powerpoint/2010/main" val="25144144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95278AF0-9357-490E-A31E-9814A462766E}"/>
              </a:ext>
            </a:extLst>
          </p:cNvPr>
          <p:cNvSpPr/>
          <p:nvPr/>
        </p:nvSpPr>
        <p:spPr>
          <a:xfrm>
            <a:off x="5454529" y="144709"/>
            <a:ext cx="11167970" cy="1252142"/>
          </a:xfrm>
          <a:prstGeom prst="roundRect">
            <a:avLst/>
          </a:prstGeom>
          <a:solidFill>
            <a:srgbClr val="BD0923">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2" name="Title 1">
            <a:extLst>
              <a:ext uri="{FF2B5EF4-FFF2-40B4-BE49-F238E27FC236}">
                <a16:creationId xmlns:a16="http://schemas.microsoft.com/office/drawing/2014/main" id="{12492391-A07F-4A95-B77A-0158C0E75313}"/>
              </a:ext>
            </a:extLst>
          </p:cNvPr>
          <p:cNvSpPr>
            <a:spLocks noGrp="1"/>
          </p:cNvSpPr>
          <p:nvPr>
            <p:ph type="title"/>
          </p:nvPr>
        </p:nvSpPr>
        <p:spPr>
          <a:xfrm>
            <a:off x="1224280" y="144709"/>
            <a:ext cx="10515600" cy="1325563"/>
          </a:xfrm>
        </p:spPr>
        <p:txBody>
          <a:bodyPr/>
          <a:lstStyle/>
          <a:p>
            <a:pPr algn="r"/>
            <a:r>
              <a:rPr lang="en-GB" dirty="0">
                <a:solidFill>
                  <a:schemeClr val="bg1"/>
                </a:solidFill>
                <a:latin typeface="Trebuchet MS" panose="020B0603020202020204" pitchFamily="34" charset="0"/>
              </a:rPr>
              <a:t>Who is Who?</a:t>
            </a:r>
          </a:p>
        </p:txBody>
      </p:sp>
      <p:sp>
        <p:nvSpPr>
          <p:cNvPr id="3" name="Content Placeholder 2">
            <a:extLst>
              <a:ext uri="{FF2B5EF4-FFF2-40B4-BE49-F238E27FC236}">
                <a16:creationId xmlns:a16="http://schemas.microsoft.com/office/drawing/2014/main" id="{E7D899E0-77E8-4E51-AE6F-DA02DE6A1B52}"/>
              </a:ext>
            </a:extLst>
          </p:cNvPr>
          <p:cNvSpPr>
            <a:spLocks noGrp="1"/>
          </p:cNvSpPr>
          <p:nvPr>
            <p:ph idx="1"/>
          </p:nvPr>
        </p:nvSpPr>
        <p:spPr>
          <a:xfrm>
            <a:off x="196317" y="1587128"/>
            <a:ext cx="10515600" cy="4351338"/>
          </a:xfrm>
        </p:spPr>
        <p:txBody>
          <a:bodyPr vert="horz" lIns="91440" tIns="45720" rIns="91440" bIns="45720" rtlCol="0" anchor="t">
            <a:normAutofit/>
          </a:bodyPr>
          <a:lstStyle/>
          <a:p>
            <a:pPr marL="0" indent="0">
              <a:buNone/>
            </a:pPr>
            <a:r>
              <a:rPr lang="en-GB" sz="3600" dirty="0">
                <a:solidFill>
                  <a:schemeClr val="bg1"/>
                </a:solidFill>
                <a:latin typeface="Trebuchet MS"/>
              </a:rPr>
              <a:t>Meet the Year Group Team </a:t>
            </a:r>
            <a:endParaRPr lang="en-US" dirty="0">
              <a:solidFill>
                <a:schemeClr val="bg1"/>
              </a:solidFill>
            </a:endParaRPr>
          </a:p>
          <a:p>
            <a:pPr marL="0" indent="0">
              <a:buNone/>
            </a:pPr>
            <a:endParaRPr lang="en-GB" sz="3600" dirty="0">
              <a:solidFill>
                <a:schemeClr val="bg1"/>
              </a:solidFill>
              <a:latin typeface="Trebuchet MS" panose="020B0603020202020204" pitchFamily="34" charset="0"/>
            </a:endParaRPr>
          </a:p>
          <a:p>
            <a:pPr marL="0" indent="0">
              <a:buNone/>
            </a:pPr>
            <a:r>
              <a:rPr lang="en-GB" sz="3600" dirty="0">
                <a:solidFill>
                  <a:schemeClr val="bg1"/>
                </a:solidFill>
                <a:latin typeface="Trebuchet MS"/>
              </a:rPr>
              <a:t>Mrs Cooper – Class Teacher (Paris)</a:t>
            </a:r>
          </a:p>
          <a:p>
            <a:pPr marL="0" indent="0">
              <a:buNone/>
            </a:pPr>
            <a:r>
              <a:rPr lang="en-GB" sz="3600" dirty="0">
                <a:solidFill>
                  <a:schemeClr val="bg1"/>
                </a:solidFill>
                <a:latin typeface="Trebuchet MS"/>
              </a:rPr>
              <a:t>Ms El </a:t>
            </a:r>
            <a:r>
              <a:rPr lang="en-GB" sz="3600" dirty="0" err="1">
                <a:solidFill>
                  <a:schemeClr val="bg1"/>
                </a:solidFill>
                <a:latin typeface="Trebuchet MS"/>
              </a:rPr>
              <a:t>Hawary</a:t>
            </a:r>
            <a:r>
              <a:rPr lang="en-GB" sz="3600" dirty="0">
                <a:solidFill>
                  <a:schemeClr val="bg1"/>
                </a:solidFill>
                <a:latin typeface="Trebuchet MS"/>
              </a:rPr>
              <a:t> (Cario Class)</a:t>
            </a:r>
          </a:p>
          <a:p>
            <a:pPr marL="0" indent="0">
              <a:buNone/>
            </a:pPr>
            <a:r>
              <a:rPr lang="en-GB" sz="3600" dirty="0">
                <a:solidFill>
                  <a:schemeClr val="bg1"/>
                </a:solidFill>
                <a:latin typeface="Trebuchet MS"/>
              </a:rPr>
              <a:t>Mr Miller</a:t>
            </a:r>
            <a:r>
              <a:rPr lang="en-GB" sz="4400" dirty="0">
                <a:solidFill>
                  <a:schemeClr val="bg1"/>
                </a:solidFill>
                <a:latin typeface="Trebuchet MS"/>
              </a:rPr>
              <a:t>– </a:t>
            </a:r>
            <a:r>
              <a:rPr lang="en-GB" sz="2000" dirty="0">
                <a:solidFill>
                  <a:schemeClr val="bg1"/>
                </a:solidFill>
                <a:latin typeface="Trebuchet MS"/>
              </a:rPr>
              <a:t>Teaching assistant   </a:t>
            </a:r>
            <a:endParaRPr lang="en-GB" dirty="0">
              <a:solidFill>
                <a:schemeClr val="bg1"/>
              </a:solidFill>
            </a:endParaRPr>
          </a:p>
          <a:p>
            <a:pPr marL="0" indent="0">
              <a:buNone/>
            </a:pPr>
            <a:r>
              <a:rPr lang="en-GB" sz="3600" dirty="0">
                <a:solidFill>
                  <a:schemeClr val="bg1"/>
                </a:solidFill>
                <a:latin typeface="Trebuchet MS"/>
              </a:rPr>
              <a:t>Miss Beckles– </a:t>
            </a:r>
            <a:r>
              <a:rPr lang="en-GB" sz="2000" dirty="0">
                <a:solidFill>
                  <a:schemeClr val="bg1"/>
                </a:solidFill>
                <a:latin typeface="Trebuchet MS"/>
              </a:rPr>
              <a:t>Teaching assistant   </a:t>
            </a:r>
          </a:p>
          <a:p>
            <a:endParaRPr lang="en-GB" sz="2000" dirty="0">
              <a:solidFill>
                <a:schemeClr val="bg1"/>
              </a:solidFill>
              <a:latin typeface="Trebuchet MS" panose="020B0603020202020204" pitchFamily="34" charset="0"/>
            </a:endParaRPr>
          </a:p>
          <a:p>
            <a:endParaRPr lang="en-GB" sz="2000" dirty="0">
              <a:solidFill>
                <a:schemeClr val="bg1"/>
              </a:solidFill>
              <a:latin typeface="Trebuchet MS" panose="020B0603020202020204" pitchFamily="34" charset="0"/>
            </a:endParaRPr>
          </a:p>
        </p:txBody>
      </p:sp>
      <p:pic>
        <p:nvPicPr>
          <p:cNvPr id="5" name="Picture 4">
            <a:extLst>
              <a:ext uri="{FF2B5EF4-FFF2-40B4-BE49-F238E27FC236}">
                <a16:creationId xmlns:a16="http://schemas.microsoft.com/office/drawing/2014/main" id="{7C15F030-7301-425E-9CF5-A3EA1D69B719}"/>
              </a:ext>
            </a:extLst>
          </p:cNvPr>
          <p:cNvPicPr/>
          <p:nvPr/>
        </p:nvPicPr>
        <p:blipFill>
          <a:blip r:embed="rId2">
            <a:lum bright="70000" contrast="-70000"/>
            <a:extLst>
              <a:ext uri="{BEBA8EAE-BF5A-486C-A8C5-ECC9F3942E4B}">
                <a14:imgProps xmlns:a14="http://schemas.microsoft.com/office/drawing/2010/main">
                  <a14:imgLayer r:embed="rId3">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8" name="Picture 7" descr="edpallog">
            <a:extLst>
              <a:ext uri="{FF2B5EF4-FFF2-40B4-BE49-F238E27FC236}">
                <a16:creationId xmlns:a16="http://schemas.microsoft.com/office/drawing/2014/main" id="{6656A921-90B5-4FC7-BBE0-EB59E4E334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108850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759CCF28-9A45-46B9-83C2-04A682A914E6}"/>
              </a:ext>
            </a:extLst>
          </p:cNvPr>
          <p:cNvSpPr/>
          <p:nvPr/>
        </p:nvSpPr>
        <p:spPr>
          <a:xfrm>
            <a:off x="5454529" y="144709"/>
            <a:ext cx="11167970" cy="1252142"/>
          </a:xfrm>
          <a:prstGeom prst="roundRect">
            <a:avLst/>
          </a:prstGeom>
          <a:solidFill>
            <a:srgbClr val="BD0923">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3" name="Title 1">
            <a:extLst>
              <a:ext uri="{FF2B5EF4-FFF2-40B4-BE49-F238E27FC236}">
                <a16:creationId xmlns:a16="http://schemas.microsoft.com/office/drawing/2014/main" id="{A28A8A7C-24B7-49FC-9B46-C85B66E40F40}"/>
              </a:ext>
            </a:extLst>
          </p:cNvPr>
          <p:cNvSpPr txBox="1">
            <a:spLocks/>
          </p:cNvSpPr>
          <p:nvPr/>
        </p:nvSpPr>
        <p:spPr>
          <a:xfrm>
            <a:off x="1203960" y="365287"/>
            <a:ext cx="10515600" cy="1325563"/>
          </a:xfrm>
          <a:prstGeom prst="rect">
            <a:avLst/>
          </a:prstGeom>
        </p:spPr>
        <p:txBody>
          <a:bodyPr lIns="91440" tIns="45720" rIns="91440" bIns="45720" anchor="t"/>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dirty="0">
                <a:solidFill>
                  <a:schemeClr val="bg1"/>
                </a:solidFill>
                <a:latin typeface="Trebuchet MS"/>
              </a:rPr>
              <a:t>Year Ahead</a:t>
            </a:r>
            <a:endParaRPr lang="en-GB" dirty="0">
              <a:solidFill>
                <a:schemeClr val="bg1"/>
              </a:solidFill>
              <a:latin typeface="Trebuchet MS" panose="020B0603020202020204" pitchFamily="34" charset="0"/>
            </a:endParaRPr>
          </a:p>
        </p:txBody>
      </p:sp>
      <p:pic>
        <p:nvPicPr>
          <p:cNvPr id="5" name="Picture 4">
            <a:extLst>
              <a:ext uri="{FF2B5EF4-FFF2-40B4-BE49-F238E27FC236}">
                <a16:creationId xmlns:a16="http://schemas.microsoft.com/office/drawing/2014/main" id="{1F211815-C972-48B2-910A-1B03AC9BD556}"/>
              </a:ext>
            </a:extLst>
          </p:cNvPr>
          <p:cNvPicPr/>
          <p:nvPr/>
        </p:nvPicPr>
        <p:blipFill>
          <a:blip r:embed="rId2">
            <a:lum bright="70000" contrast="-70000"/>
            <a:extLst>
              <a:ext uri="{BEBA8EAE-BF5A-486C-A8C5-ECC9F3942E4B}">
                <a14:imgProps xmlns:a14="http://schemas.microsoft.com/office/drawing/2010/main">
                  <a14:imgLayer r:embed="rId3">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6" name="Picture 5" descr="edpallog">
            <a:extLst>
              <a:ext uri="{FF2B5EF4-FFF2-40B4-BE49-F238E27FC236}">
                <a16:creationId xmlns:a16="http://schemas.microsoft.com/office/drawing/2014/main" id="{C5128C55-014D-4A6C-9413-06149190CA35}"/>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8" name="Table 7">
            <a:extLst>
              <a:ext uri="{FF2B5EF4-FFF2-40B4-BE49-F238E27FC236}">
                <a16:creationId xmlns:a16="http://schemas.microsoft.com/office/drawing/2014/main" id="{50771C3F-95DA-5D33-FB57-CF03E5C41D22}"/>
              </a:ext>
            </a:extLst>
          </p:cNvPr>
          <p:cNvGraphicFramePr>
            <a:graphicFrameLocks noGrp="1"/>
          </p:cNvGraphicFramePr>
          <p:nvPr>
            <p:extLst>
              <p:ext uri="{D42A27DB-BD31-4B8C-83A1-F6EECF244321}">
                <p14:modId xmlns:p14="http://schemas.microsoft.com/office/powerpoint/2010/main" val="1011629459"/>
              </p:ext>
            </p:extLst>
          </p:nvPr>
        </p:nvGraphicFramePr>
        <p:xfrm>
          <a:off x="1062037" y="1853565"/>
          <a:ext cx="10067925" cy="3188970"/>
        </p:xfrm>
        <a:graphic>
          <a:graphicData uri="http://schemas.openxmlformats.org/drawingml/2006/table">
            <a:tbl>
              <a:tblPr bandRow="1">
                <a:tableStyleId>{5C22544A-7EE6-4342-B048-85BDC9FD1C3A}</a:tableStyleId>
              </a:tblPr>
              <a:tblGrid>
                <a:gridCol w="1438275">
                  <a:extLst>
                    <a:ext uri="{9D8B030D-6E8A-4147-A177-3AD203B41FA5}">
                      <a16:colId xmlns:a16="http://schemas.microsoft.com/office/drawing/2014/main" val="1750175088"/>
                    </a:ext>
                  </a:extLst>
                </a:gridCol>
                <a:gridCol w="1438275">
                  <a:extLst>
                    <a:ext uri="{9D8B030D-6E8A-4147-A177-3AD203B41FA5}">
                      <a16:colId xmlns:a16="http://schemas.microsoft.com/office/drawing/2014/main" val="1541470298"/>
                    </a:ext>
                  </a:extLst>
                </a:gridCol>
                <a:gridCol w="1438275">
                  <a:extLst>
                    <a:ext uri="{9D8B030D-6E8A-4147-A177-3AD203B41FA5}">
                      <a16:colId xmlns:a16="http://schemas.microsoft.com/office/drawing/2014/main" val="3313047587"/>
                    </a:ext>
                  </a:extLst>
                </a:gridCol>
                <a:gridCol w="1438275">
                  <a:extLst>
                    <a:ext uri="{9D8B030D-6E8A-4147-A177-3AD203B41FA5}">
                      <a16:colId xmlns:a16="http://schemas.microsoft.com/office/drawing/2014/main" val="1097683513"/>
                    </a:ext>
                  </a:extLst>
                </a:gridCol>
                <a:gridCol w="1438275">
                  <a:extLst>
                    <a:ext uri="{9D8B030D-6E8A-4147-A177-3AD203B41FA5}">
                      <a16:colId xmlns:a16="http://schemas.microsoft.com/office/drawing/2014/main" val="1587857263"/>
                    </a:ext>
                  </a:extLst>
                </a:gridCol>
                <a:gridCol w="1438275">
                  <a:extLst>
                    <a:ext uri="{9D8B030D-6E8A-4147-A177-3AD203B41FA5}">
                      <a16:colId xmlns:a16="http://schemas.microsoft.com/office/drawing/2014/main" val="4209591329"/>
                    </a:ext>
                  </a:extLst>
                </a:gridCol>
                <a:gridCol w="1438275">
                  <a:extLst>
                    <a:ext uri="{9D8B030D-6E8A-4147-A177-3AD203B41FA5}">
                      <a16:colId xmlns:a16="http://schemas.microsoft.com/office/drawing/2014/main" val="1746675609"/>
                    </a:ext>
                  </a:extLst>
                </a:gridCol>
              </a:tblGrid>
              <a:tr h="981075">
                <a:tc>
                  <a:txBody>
                    <a:bodyPr/>
                    <a:lstStyle/>
                    <a:p>
                      <a:pPr fontAlgn="t">
                        <a:buNone/>
                      </a:pPr>
                      <a:endParaRPr lang="en-GB">
                        <a:effectLst/>
                      </a:endParaRP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10154" cap="flat" cmpd="sng" algn="ctr">
                      <a:solidFill>
                        <a:srgbClr val="FFFFFF"/>
                      </a:solidFill>
                      <a:prstDash val="solid"/>
                      <a:round/>
                      <a:headEnd type="none" w="med" len="med"/>
                      <a:tailEnd type="none" w="med" len="med"/>
                    </a:lnT>
                    <a:lnB w="30480" cap="flat" cmpd="sng" algn="ctr">
                      <a:solidFill>
                        <a:srgbClr val="FFFFFF"/>
                      </a:solidFill>
                      <a:prstDash val="solid"/>
                      <a:round/>
                      <a:headEnd type="none" w="med" len="med"/>
                      <a:tailEnd type="none" w="med" len="med"/>
                    </a:lnB>
                    <a:solidFill>
                      <a:srgbClr val="052F61"/>
                    </a:solidFill>
                  </a:tcPr>
                </a:tc>
                <a:tc gridSpan="2">
                  <a:txBody>
                    <a:bodyPr/>
                    <a:lstStyle/>
                    <a:p>
                      <a:pPr marL="0" indent="0" algn="ctr" fontAlgn="base">
                        <a:buNone/>
                      </a:pPr>
                      <a:r>
                        <a:rPr lang="en-US" sz="3200" b="1" i="0" dirty="0">
                          <a:solidFill>
                            <a:srgbClr val="FFFFFF"/>
                          </a:solidFill>
                          <a:effectLst/>
                          <a:latin typeface="Corbel"/>
                        </a:rPr>
                        <a:t>Autumn Term </a:t>
                      </a:r>
                      <a:endParaRPr lang="en-GB" b="1" i="0" dirty="0">
                        <a:solidFill>
                          <a:srgbClr val="FFFFFF"/>
                        </a:solidFill>
                        <a:effectLst/>
                        <a:latin typeface="Corbel"/>
                      </a:endParaRP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10154" cap="flat" cmpd="sng" algn="ctr">
                      <a:solidFill>
                        <a:srgbClr val="FFFFFF"/>
                      </a:solidFill>
                      <a:prstDash val="solid"/>
                      <a:round/>
                      <a:headEnd type="none" w="med" len="med"/>
                      <a:tailEnd type="none" w="med" len="med"/>
                    </a:lnT>
                    <a:lnB w="30480" cap="flat" cmpd="sng" algn="ctr">
                      <a:solidFill>
                        <a:srgbClr val="FFFFFF"/>
                      </a:solidFill>
                      <a:prstDash val="solid"/>
                      <a:round/>
                      <a:headEnd type="none" w="med" len="med"/>
                      <a:tailEnd type="none" w="med" len="med"/>
                    </a:lnB>
                    <a:solidFill>
                      <a:srgbClr val="052F61"/>
                    </a:solidFill>
                  </a:tcPr>
                </a:tc>
                <a:tc hMerge="1">
                  <a:txBody>
                    <a:bodyPr/>
                    <a:lstStyle/>
                    <a:p>
                      <a:endParaRPr lang="en-GB"/>
                    </a:p>
                  </a:txBody>
                  <a:tcPr/>
                </a:tc>
                <a:tc gridSpan="2">
                  <a:txBody>
                    <a:bodyPr/>
                    <a:lstStyle/>
                    <a:p>
                      <a:pPr marL="0" indent="0" algn="ctr" fontAlgn="base">
                        <a:buNone/>
                      </a:pPr>
                      <a:r>
                        <a:rPr lang="en-US" sz="3200" b="1" i="0" dirty="0">
                          <a:solidFill>
                            <a:srgbClr val="FFFFFF"/>
                          </a:solidFill>
                          <a:effectLst/>
                          <a:latin typeface="Corbel"/>
                        </a:rPr>
                        <a:t>Spring Term </a:t>
                      </a:r>
                      <a:endParaRPr lang="en-GB" b="1" i="0" dirty="0">
                        <a:solidFill>
                          <a:srgbClr val="FFFFFF"/>
                        </a:solidFill>
                        <a:effectLst/>
                        <a:latin typeface="Corbel"/>
                      </a:endParaRP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10154" cap="flat" cmpd="sng" algn="ctr">
                      <a:solidFill>
                        <a:srgbClr val="FFFFFF"/>
                      </a:solidFill>
                      <a:prstDash val="solid"/>
                      <a:round/>
                      <a:headEnd type="none" w="med" len="med"/>
                      <a:tailEnd type="none" w="med" len="med"/>
                    </a:lnT>
                    <a:lnB w="30480" cap="flat" cmpd="sng" algn="ctr">
                      <a:solidFill>
                        <a:srgbClr val="FFFFFF"/>
                      </a:solidFill>
                      <a:prstDash val="solid"/>
                      <a:round/>
                      <a:headEnd type="none" w="med" len="med"/>
                      <a:tailEnd type="none" w="med" len="med"/>
                    </a:lnB>
                    <a:solidFill>
                      <a:srgbClr val="052F61"/>
                    </a:solidFill>
                  </a:tcPr>
                </a:tc>
                <a:tc hMerge="1">
                  <a:txBody>
                    <a:bodyPr/>
                    <a:lstStyle/>
                    <a:p>
                      <a:endParaRPr lang="en-GB"/>
                    </a:p>
                  </a:txBody>
                  <a:tcPr/>
                </a:tc>
                <a:tc gridSpan="2">
                  <a:txBody>
                    <a:bodyPr/>
                    <a:lstStyle/>
                    <a:p>
                      <a:pPr marL="0" indent="0" algn="ctr" fontAlgn="base">
                        <a:buNone/>
                      </a:pPr>
                      <a:r>
                        <a:rPr lang="en-US" sz="3200" b="1" i="0" dirty="0">
                          <a:solidFill>
                            <a:srgbClr val="FFFFFF"/>
                          </a:solidFill>
                          <a:effectLst/>
                          <a:latin typeface="Corbel"/>
                        </a:rPr>
                        <a:t>Summer Term </a:t>
                      </a:r>
                      <a:endParaRPr lang="en-GB" b="1" i="0" dirty="0">
                        <a:solidFill>
                          <a:srgbClr val="FFFFFF"/>
                        </a:solidFill>
                        <a:effectLst/>
                        <a:latin typeface="Corbel"/>
                      </a:endParaRP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10154" cap="flat" cmpd="sng" algn="ctr">
                      <a:solidFill>
                        <a:srgbClr val="FFFFFF"/>
                      </a:solidFill>
                      <a:prstDash val="solid"/>
                      <a:round/>
                      <a:headEnd type="none" w="med" len="med"/>
                      <a:tailEnd type="none" w="med" len="med"/>
                    </a:lnT>
                    <a:lnB w="30480" cap="flat" cmpd="sng" algn="ctr">
                      <a:solidFill>
                        <a:srgbClr val="FFFFFF"/>
                      </a:solidFill>
                      <a:prstDash val="solid"/>
                      <a:round/>
                      <a:headEnd type="none" w="med" len="med"/>
                      <a:tailEnd type="none" w="med" len="med"/>
                    </a:lnB>
                    <a:solidFill>
                      <a:srgbClr val="052F61"/>
                    </a:solidFill>
                  </a:tcPr>
                </a:tc>
                <a:tc hMerge="1">
                  <a:txBody>
                    <a:bodyPr/>
                    <a:lstStyle/>
                    <a:p>
                      <a:endParaRPr lang="en-GB"/>
                    </a:p>
                  </a:txBody>
                  <a:tcPr/>
                </a:tc>
                <a:extLst>
                  <a:ext uri="{0D108BD9-81ED-4DB2-BD59-A6C34878D82A}">
                    <a16:rowId xmlns:a16="http://schemas.microsoft.com/office/drawing/2014/main" val="3133430623"/>
                  </a:ext>
                </a:extLst>
              </a:tr>
              <a:tr h="981075">
                <a:tc>
                  <a:txBody>
                    <a:bodyPr/>
                    <a:lstStyle/>
                    <a:p>
                      <a:pPr marL="0" indent="0" algn="ctr" fontAlgn="base">
                        <a:buNone/>
                      </a:pPr>
                      <a:r>
                        <a:rPr lang="en-US" sz="1800" b="0" i="0" dirty="0">
                          <a:solidFill>
                            <a:srgbClr val="000000"/>
                          </a:solidFill>
                          <a:effectLst/>
                          <a:latin typeface="Corbel"/>
                        </a:rPr>
                        <a:t>Topic Name</a:t>
                      </a:r>
                      <a:endParaRPr lang="en-GB" b="0" i="0" dirty="0">
                        <a:solidFill>
                          <a:srgbClr val="000000"/>
                        </a:solidFill>
                        <a:effectLst/>
                      </a:endParaRPr>
                    </a:p>
                  </a:txBody>
                  <a:tcPr anchor="ct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30480"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CCCDD2"/>
                    </a:solidFill>
                  </a:tcPr>
                </a:tc>
                <a:tc>
                  <a:txBody>
                    <a:bodyPr/>
                    <a:lstStyle/>
                    <a:p>
                      <a:pPr marL="0" indent="0" algn="ctr" fontAlgn="base">
                        <a:buNone/>
                      </a:pPr>
                      <a:r>
                        <a:rPr lang="en-US" sz="1800" b="0" i="0" dirty="0">
                          <a:solidFill>
                            <a:srgbClr val="000000"/>
                          </a:solidFill>
                          <a:effectLst/>
                          <a:latin typeface="Corbel"/>
                        </a:rPr>
                        <a:t>History</a:t>
                      </a: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30480"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CCCDD2"/>
                    </a:solidFill>
                  </a:tcPr>
                </a:tc>
                <a:tc>
                  <a:txBody>
                    <a:bodyPr/>
                    <a:lstStyle/>
                    <a:p>
                      <a:pPr marL="0" indent="0" algn="ctr" fontAlgn="base">
                        <a:buNone/>
                      </a:pPr>
                      <a:r>
                        <a:rPr lang="en-US" sz="1800" b="0" i="0" dirty="0">
                          <a:solidFill>
                            <a:srgbClr val="000000"/>
                          </a:solidFill>
                          <a:effectLst/>
                          <a:latin typeface="Corbel"/>
                        </a:rPr>
                        <a:t>Science</a:t>
                      </a: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30480"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CCCDD2"/>
                    </a:solidFill>
                  </a:tcPr>
                </a:tc>
                <a:tc>
                  <a:txBody>
                    <a:bodyPr/>
                    <a:lstStyle/>
                    <a:p>
                      <a:pPr marL="0" indent="0" algn="ctr" fontAlgn="base">
                        <a:buNone/>
                      </a:pPr>
                      <a:r>
                        <a:rPr lang="en-US" sz="1800" b="0" i="0" dirty="0">
                          <a:solidFill>
                            <a:srgbClr val="000000"/>
                          </a:solidFill>
                          <a:effectLst/>
                          <a:latin typeface="Corbel"/>
                        </a:rPr>
                        <a:t>History / Art</a:t>
                      </a: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30480"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CCCDD2"/>
                    </a:solidFill>
                  </a:tcPr>
                </a:tc>
                <a:tc>
                  <a:txBody>
                    <a:bodyPr/>
                    <a:lstStyle/>
                    <a:p>
                      <a:pPr marL="0" indent="0" algn="ctr" fontAlgn="base">
                        <a:buNone/>
                      </a:pPr>
                      <a:r>
                        <a:rPr lang="en-US" sz="1800" b="0" i="0" dirty="0">
                          <a:solidFill>
                            <a:srgbClr val="000000"/>
                          </a:solidFill>
                          <a:effectLst/>
                          <a:latin typeface="Corbel"/>
                        </a:rPr>
                        <a:t>RE</a:t>
                      </a: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30480"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CCCDD2"/>
                    </a:solidFill>
                  </a:tcPr>
                </a:tc>
                <a:tc>
                  <a:txBody>
                    <a:bodyPr/>
                    <a:lstStyle/>
                    <a:p>
                      <a:pPr marL="0" indent="0" algn="ctr" fontAlgn="base">
                        <a:buNone/>
                      </a:pPr>
                      <a:r>
                        <a:rPr lang="en-US" sz="1800" b="0" i="0" dirty="0" err="1">
                          <a:solidFill>
                            <a:srgbClr val="000000"/>
                          </a:solidFill>
                          <a:effectLst/>
                          <a:latin typeface="Corbel"/>
                        </a:rPr>
                        <a:t>HIstory</a:t>
                      </a:r>
                      <a:endParaRPr lang="en-US" sz="1800" b="0" i="0" dirty="0">
                        <a:solidFill>
                          <a:srgbClr val="000000"/>
                        </a:solidFill>
                        <a:effectLst/>
                        <a:latin typeface="Corbel"/>
                      </a:endParaRP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30480"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CCCDD2"/>
                    </a:solidFill>
                  </a:tcPr>
                </a:tc>
                <a:tc>
                  <a:txBody>
                    <a:bodyPr/>
                    <a:lstStyle/>
                    <a:p>
                      <a:pPr marL="0" indent="0" algn="ctr" fontAlgn="base">
                        <a:buNone/>
                      </a:pPr>
                      <a:r>
                        <a:rPr lang="en-US" sz="1800" b="0" i="0" dirty="0">
                          <a:solidFill>
                            <a:srgbClr val="000000"/>
                          </a:solidFill>
                          <a:effectLst/>
                          <a:latin typeface="Corbel"/>
                        </a:rPr>
                        <a:t>Science</a:t>
                      </a:r>
                    </a:p>
                  </a:txBody>
                  <a:tcP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30480"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CCCDD2"/>
                    </a:solidFill>
                  </a:tcPr>
                </a:tc>
                <a:extLst>
                  <a:ext uri="{0D108BD9-81ED-4DB2-BD59-A6C34878D82A}">
                    <a16:rowId xmlns:a16="http://schemas.microsoft.com/office/drawing/2014/main" val="915110192"/>
                  </a:ext>
                </a:extLst>
              </a:tr>
              <a:tr h="981075">
                <a:tc>
                  <a:txBody>
                    <a:bodyPr/>
                    <a:lstStyle/>
                    <a:p>
                      <a:pPr marL="0" indent="0" algn="ctr" fontAlgn="base">
                        <a:buNone/>
                      </a:pPr>
                      <a:r>
                        <a:rPr lang="en-US" sz="1800" b="0" i="0" dirty="0">
                          <a:solidFill>
                            <a:srgbClr val="000000"/>
                          </a:solidFill>
                          <a:effectLst/>
                          <a:latin typeface="Corbel"/>
                        </a:rPr>
                        <a:t>Trips and Experiences </a:t>
                      </a:r>
                      <a:endParaRPr lang="en-GB" b="0" i="0" dirty="0">
                        <a:solidFill>
                          <a:srgbClr val="000000"/>
                        </a:solidFill>
                        <a:effectLst/>
                        <a:latin typeface="Corbel"/>
                      </a:endParaRPr>
                    </a:p>
                  </a:txBody>
                  <a:tcPr anchor="ctr">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10154"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E7E8EA"/>
                    </a:solidFill>
                  </a:tcPr>
                </a:tc>
                <a:tc>
                  <a:txBody>
                    <a:bodyPr/>
                    <a:lstStyle/>
                    <a:p>
                      <a:pPr marL="342900" lvl="0" indent="-342900">
                        <a:buFont typeface="Symbol" panose="05050102010706020507" pitchFamily="18" charset="2"/>
                        <a:buChar char=""/>
                      </a:pPr>
                      <a:r>
                        <a:rPr lang="en-GB" sz="1150" dirty="0" err="1">
                          <a:solidFill>
                            <a:srgbClr val="000000"/>
                          </a:solidFill>
                          <a:effectLst/>
                          <a:latin typeface="Trebuchet MS" panose="020B0603020202020204" pitchFamily="34" charset="0"/>
                          <a:ea typeface="Times New Roman" panose="02020603050405020304" pitchFamily="18" charset="0"/>
                        </a:rPr>
                        <a:t>Butser</a:t>
                      </a:r>
                      <a:r>
                        <a:rPr lang="en-GB" sz="1150" dirty="0">
                          <a:solidFill>
                            <a:srgbClr val="000000"/>
                          </a:solidFill>
                          <a:effectLst/>
                          <a:latin typeface="Trebuchet MS" panose="020B0603020202020204" pitchFamily="34" charset="0"/>
                          <a:ea typeface="Times New Roman" panose="02020603050405020304" pitchFamily="18" charset="0"/>
                        </a:rPr>
                        <a:t> Ancient Farm, Hampshire Growing Food Project</a:t>
                      </a:r>
                      <a:endParaRPr lang="en-GB" sz="1200" dirty="0">
                        <a:solidFill>
                          <a:srgbClr val="000000"/>
                        </a:solidFill>
                        <a:effectLst/>
                        <a:latin typeface="Arial" panose="020B0604020202020204" pitchFamily="34" charset="0"/>
                        <a:ea typeface="Times New Roman" panose="02020603050405020304" pitchFamily="18" charset="0"/>
                      </a:endParaRPr>
                    </a:p>
                  </a:txBody>
                  <a:tcPr marL="68580" marR="68580" marT="0" marB="0">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10154"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E7E8EA"/>
                    </a:solidFill>
                  </a:tcPr>
                </a:tc>
                <a:tc>
                  <a:txBody>
                    <a:bodyPr/>
                    <a:lstStyle/>
                    <a:p>
                      <a:pPr marL="342900" lvl="0" indent="-342900">
                        <a:buFont typeface="Symbol" panose="05050102010706020507" pitchFamily="18" charset="2"/>
                        <a:buChar char=""/>
                      </a:pPr>
                      <a:r>
                        <a:rPr lang="en-GB" sz="1150" dirty="0">
                          <a:solidFill>
                            <a:srgbClr val="000000"/>
                          </a:solidFill>
                          <a:effectLst/>
                          <a:latin typeface="Trebuchet MS" panose="020B0603020202020204" pitchFamily="34" charset="0"/>
                          <a:ea typeface="Times New Roman" panose="02020603050405020304" pitchFamily="18" charset="0"/>
                        </a:rPr>
                        <a:t>Science Museum (Feel the Force) Disability Workshop</a:t>
                      </a:r>
                      <a:endParaRPr lang="en-GB" sz="1200" dirty="0">
                        <a:solidFill>
                          <a:srgbClr val="000000"/>
                        </a:solidFill>
                        <a:effectLst/>
                        <a:latin typeface="Arial" panose="020B0604020202020204" pitchFamily="34" charset="0"/>
                        <a:ea typeface="Times New Roman" panose="02020603050405020304" pitchFamily="18" charset="0"/>
                      </a:endParaRPr>
                    </a:p>
                  </a:txBody>
                  <a:tcPr marL="68580" marR="68580" marT="0" marB="0">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10154"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E7E8EA"/>
                    </a:solidFill>
                  </a:tcPr>
                </a:tc>
                <a:tc>
                  <a:txBody>
                    <a:bodyPr/>
                    <a:lstStyle/>
                    <a:p>
                      <a:pPr marL="342900" lvl="0" indent="-342900">
                        <a:buFont typeface="Symbol" panose="05050102010706020507" pitchFamily="18" charset="2"/>
                        <a:buChar char=""/>
                      </a:pPr>
                      <a:r>
                        <a:rPr lang="en-GB" sz="1150" dirty="0">
                          <a:solidFill>
                            <a:srgbClr val="000000"/>
                          </a:solidFill>
                          <a:effectLst/>
                          <a:latin typeface="Trebuchet MS" panose="020B0603020202020204" pitchFamily="34" charset="0"/>
                          <a:ea typeface="Times New Roman" panose="02020603050405020304" pitchFamily="18" charset="0"/>
                        </a:rPr>
                        <a:t>The British Museum Egyptian Day</a:t>
                      </a:r>
                      <a:endParaRPr lang="en-GB" sz="1200" dirty="0">
                        <a:solidFill>
                          <a:srgbClr val="000000"/>
                        </a:solidFill>
                        <a:effectLst/>
                        <a:latin typeface="Arial" panose="020B0604020202020204" pitchFamily="34" charset="0"/>
                        <a:ea typeface="Times New Roman" panose="02020603050405020304" pitchFamily="18" charset="0"/>
                      </a:endParaRPr>
                    </a:p>
                    <a:p>
                      <a:pPr marL="342900" lvl="0" indent="-342900">
                        <a:buFont typeface="Symbol" panose="05050102010706020507" pitchFamily="18" charset="2"/>
                        <a:buChar char=""/>
                      </a:pPr>
                      <a:r>
                        <a:rPr lang="en-GB" sz="1150" dirty="0">
                          <a:solidFill>
                            <a:srgbClr val="000000"/>
                          </a:solidFill>
                          <a:effectLst/>
                          <a:latin typeface="Trebuchet MS" panose="020B0603020202020204" pitchFamily="34" charset="0"/>
                          <a:ea typeface="Times New Roman" panose="02020603050405020304" pitchFamily="18" charset="0"/>
                        </a:rPr>
                        <a:t>Growing Food Project</a:t>
                      </a:r>
                      <a:endParaRPr lang="en-GB" sz="1200" dirty="0">
                        <a:solidFill>
                          <a:srgbClr val="000000"/>
                        </a:solidFill>
                        <a:effectLst/>
                        <a:latin typeface="Arial" panose="020B0604020202020204" pitchFamily="34" charset="0"/>
                        <a:ea typeface="Times New Roman" panose="02020603050405020304" pitchFamily="18" charset="0"/>
                      </a:endParaRPr>
                    </a:p>
                  </a:txBody>
                  <a:tcPr marL="68580" marR="68580" marT="0" marB="0">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10154"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E7E8EA"/>
                    </a:solidFill>
                  </a:tcPr>
                </a:tc>
                <a:tc>
                  <a:txBody>
                    <a:bodyPr/>
                    <a:lstStyle/>
                    <a:p>
                      <a:pPr marL="342900" lvl="0" indent="-342900">
                        <a:buFont typeface="Symbol" panose="05050102010706020507" pitchFamily="18" charset="2"/>
                        <a:buChar char=""/>
                      </a:pPr>
                      <a:r>
                        <a:rPr lang="en-GB" sz="1150" dirty="0">
                          <a:solidFill>
                            <a:srgbClr val="000000"/>
                          </a:solidFill>
                          <a:effectLst/>
                          <a:latin typeface="Trebuchet MS" panose="020B0603020202020204" pitchFamily="34" charset="0"/>
                          <a:ea typeface="Times New Roman" panose="02020603050405020304" pitchFamily="18" charset="0"/>
                        </a:rPr>
                        <a:t>Staines and District Synagogue, Staines 1 Night Away: School Sleepover</a:t>
                      </a:r>
                      <a:endParaRPr lang="en-GB" sz="1200" dirty="0">
                        <a:solidFill>
                          <a:srgbClr val="000000"/>
                        </a:solidFill>
                        <a:effectLst/>
                        <a:latin typeface="Arial" panose="020B0604020202020204" pitchFamily="34" charset="0"/>
                        <a:ea typeface="Times New Roman" panose="02020603050405020304" pitchFamily="18" charset="0"/>
                      </a:endParaRPr>
                    </a:p>
                  </a:txBody>
                  <a:tcPr marL="68580" marR="68580" marT="0" marB="0">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10154"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E7E8EA"/>
                    </a:solidFill>
                  </a:tcPr>
                </a:tc>
                <a:tc>
                  <a:txBody>
                    <a:bodyPr/>
                    <a:lstStyle/>
                    <a:p>
                      <a:pPr marL="342900" lvl="0" indent="-342900">
                        <a:buFont typeface="Symbol" panose="05050102010706020507" pitchFamily="18" charset="2"/>
                        <a:buChar char=""/>
                      </a:pPr>
                      <a:r>
                        <a:rPr lang="en-GB" sz="1150" dirty="0">
                          <a:solidFill>
                            <a:srgbClr val="000000"/>
                          </a:solidFill>
                          <a:effectLst/>
                          <a:latin typeface="Trebuchet MS" panose="020B0603020202020204" pitchFamily="34" charset="0"/>
                          <a:ea typeface="Times New Roman" panose="02020603050405020304" pitchFamily="18" charset="0"/>
                        </a:rPr>
                        <a:t>Gunnersbury Park Museum £</a:t>
                      </a:r>
                      <a:endParaRPr lang="en-GB" sz="1200" dirty="0">
                        <a:solidFill>
                          <a:srgbClr val="000000"/>
                        </a:solidFill>
                        <a:effectLst/>
                        <a:latin typeface="Arial" panose="020B0604020202020204" pitchFamily="34" charset="0"/>
                        <a:ea typeface="Times New Roman" panose="02020603050405020304" pitchFamily="18" charset="0"/>
                      </a:endParaRPr>
                    </a:p>
                    <a:p>
                      <a:pPr marL="342900" lvl="0" indent="-342900">
                        <a:buFont typeface="Symbol" panose="05050102010706020507" pitchFamily="18" charset="2"/>
                        <a:buChar char=""/>
                      </a:pPr>
                      <a:r>
                        <a:rPr lang="en-GB" sz="1150" dirty="0">
                          <a:solidFill>
                            <a:srgbClr val="000000"/>
                          </a:solidFill>
                          <a:effectLst/>
                          <a:latin typeface="Trebuchet MS" panose="020B0603020202020204" pitchFamily="34" charset="0"/>
                          <a:ea typeface="Times New Roman" panose="02020603050405020304" pitchFamily="18" charset="0"/>
                        </a:rPr>
                        <a:t>Growing Food Project (Vegetable Sale)</a:t>
                      </a:r>
                      <a:endParaRPr lang="en-GB" sz="1200" dirty="0">
                        <a:solidFill>
                          <a:srgbClr val="000000"/>
                        </a:solidFill>
                        <a:effectLst/>
                        <a:latin typeface="Arial" panose="020B0604020202020204" pitchFamily="34" charset="0"/>
                        <a:ea typeface="Times New Roman" panose="02020603050405020304" pitchFamily="18" charset="0"/>
                      </a:endParaRPr>
                    </a:p>
                  </a:txBody>
                  <a:tcPr marL="68580" marR="68580" marT="0" marB="0">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10154"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E7E8EA"/>
                    </a:solidFill>
                  </a:tcPr>
                </a:tc>
                <a:tc>
                  <a:txBody>
                    <a:bodyPr/>
                    <a:lstStyle/>
                    <a:p>
                      <a:pPr marL="342900" lvl="0" indent="-342900">
                        <a:buFont typeface="Symbol" panose="05050102010706020507" pitchFamily="18" charset="2"/>
                        <a:buChar char=""/>
                      </a:pPr>
                      <a:r>
                        <a:rPr lang="en-GB" sz="1150" dirty="0">
                          <a:solidFill>
                            <a:srgbClr val="000000"/>
                          </a:solidFill>
                          <a:effectLst/>
                          <a:latin typeface="Trebuchet MS" panose="020B0603020202020204" pitchFamily="34" charset="0"/>
                          <a:ea typeface="Times New Roman" panose="02020603050405020304" pitchFamily="18" charset="0"/>
                        </a:rPr>
                        <a:t>Light it Up (Workshop Science Museum</a:t>
                      </a:r>
                      <a:endParaRPr lang="en-GB" sz="1200" dirty="0">
                        <a:solidFill>
                          <a:srgbClr val="000000"/>
                        </a:solidFill>
                        <a:effectLst/>
                        <a:latin typeface="Arial" panose="020B0604020202020204" pitchFamily="34" charset="0"/>
                        <a:ea typeface="Times New Roman" panose="02020603050405020304" pitchFamily="18" charset="0"/>
                      </a:endParaRPr>
                    </a:p>
                  </a:txBody>
                  <a:tcPr marL="68580" marR="68580" marT="0" marB="0">
                    <a:lnL w="10154" cap="flat" cmpd="sng" algn="ctr">
                      <a:solidFill>
                        <a:srgbClr val="FFFFFF"/>
                      </a:solidFill>
                      <a:prstDash val="solid"/>
                      <a:round/>
                      <a:headEnd type="none" w="med" len="med"/>
                      <a:tailEnd type="none" w="med" len="med"/>
                    </a:lnL>
                    <a:lnR w="10154" cap="flat" cmpd="sng" algn="ctr">
                      <a:solidFill>
                        <a:srgbClr val="FFFFFF"/>
                      </a:solidFill>
                      <a:prstDash val="solid"/>
                      <a:round/>
                      <a:headEnd type="none" w="med" len="med"/>
                      <a:tailEnd type="none" w="med" len="med"/>
                    </a:lnR>
                    <a:lnT w="10154" cap="flat" cmpd="sng" algn="ctr">
                      <a:solidFill>
                        <a:srgbClr val="FFFFFF"/>
                      </a:solidFill>
                      <a:prstDash val="solid"/>
                      <a:round/>
                      <a:headEnd type="none" w="med" len="med"/>
                      <a:tailEnd type="none" w="med" len="med"/>
                    </a:lnT>
                    <a:lnB w="10154" cap="flat" cmpd="sng" algn="ctr">
                      <a:solidFill>
                        <a:srgbClr val="FFFFFF"/>
                      </a:solidFill>
                      <a:prstDash val="solid"/>
                      <a:round/>
                      <a:headEnd type="none" w="med" len="med"/>
                      <a:tailEnd type="none" w="med" len="med"/>
                    </a:lnB>
                    <a:solidFill>
                      <a:srgbClr val="E7E8EA"/>
                    </a:solidFill>
                  </a:tcPr>
                </a:tc>
                <a:extLst>
                  <a:ext uri="{0D108BD9-81ED-4DB2-BD59-A6C34878D82A}">
                    <a16:rowId xmlns:a16="http://schemas.microsoft.com/office/drawing/2014/main" val="2430524356"/>
                  </a:ext>
                </a:extLst>
              </a:tr>
            </a:tbl>
          </a:graphicData>
        </a:graphic>
      </p:graphicFrame>
    </p:spTree>
    <p:extLst>
      <p:ext uri="{BB962C8B-B14F-4D97-AF65-F5344CB8AC3E}">
        <p14:creationId xmlns:p14="http://schemas.microsoft.com/office/powerpoint/2010/main" val="31265437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26B17D1D-AB97-4722-808E-582AAD929740}"/>
              </a:ext>
            </a:extLst>
          </p:cNvPr>
          <p:cNvSpPr/>
          <p:nvPr/>
        </p:nvSpPr>
        <p:spPr>
          <a:xfrm>
            <a:off x="5454529" y="144709"/>
            <a:ext cx="11167970" cy="1252142"/>
          </a:xfrm>
          <a:prstGeom prst="roundRect">
            <a:avLst/>
          </a:prstGeom>
          <a:solidFill>
            <a:srgbClr val="BD0923">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3" name="Title 1">
            <a:extLst>
              <a:ext uri="{FF2B5EF4-FFF2-40B4-BE49-F238E27FC236}">
                <a16:creationId xmlns:a16="http://schemas.microsoft.com/office/drawing/2014/main" id="{053D8C7B-6F9A-423B-A4BE-EF13B9A325F9}"/>
              </a:ext>
            </a:extLst>
          </p:cNvPr>
          <p:cNvSpPr txBox="1">
            <a:spLocks/>
          </p:cNvSpPr>
          <p:nvPr/>
        </p:nvSpPr>
        <p:spPr>
          <a:xfrm>
            <a:off x="1203960" y="365287"/>
            <a:ext cx="10515600" cy="1325563"/>
          </a:xfrm>
          <a:prstGeom prst="rect">
            <a:avLst/>
          </a:prstGeom>
        </p:spPr>
        <p:txBody>
          <a:bodyPr lIns="91440" tIns="45720" rIns="91440" bIns="45720" anchor="t"/>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dirty="0">
                <a:solidFill>
                  <a:schemeClr val="bg1"/>
                </a:solidFill>
                <a:latin typeface="Trebuchet MS"/>
              </a:rPr>
              <a:t>Key Information</a:t>
            </a:r>
            <a:endParaRPr lang="en-US" dirty="0">
              <a:solidFill>
                <a:schemeClr val="bg1"/>
              </a:solidFill>
            </a:endParaRPr>
          </a:p>
        </p:txBody>
      </p:sp>
      <p:pic>
        <p:nvPicPr>
          <p:cNvPr id="5" name="Picture 4">
            <a:extLst>
              <a:ext uri="{FF2B5EF4-FFF2-40B4-BE49-F238E27FC236}">
                <a16:creationId xmlns:a16="http://schemas.microsoft.com/office/drawing/2014/main" id="{8A39ECEB-0482-46DB-A16A-E954F07AFAE6}"/>
              </a:ext>
            </a:extLst>
          </p:cNvPr>
          <p:cNvPicPr/>
          <p:nvPr/>
        </p:nvPicPr>
        <p:blipFill>
          <a:blip r:embed="rId2">
            <a:lum bright="70000" contrast="-70000"/>
            <a:extLst>
              <a:ext uri="{BEBA8EAE-BF5A-486C-A8C5-ECC9F3942E4B}">
                <a14:imgProps xmlns:a14="http://schemas.microsoft.com/office/drawing/2010/main">
                  <a14:imgLayer r:embed="rId3">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6" name="Picture 5" descr="edpallog">
            <a:extLst>
              <a:ext uri="{FF2B5EF4-FFF2-40B4-BE49-F238E27FC236}">
                <a16:creationId xmlns:a16="http://schemas.microsoft.com/office/drawing/2014/main" id="{3E024527-1B01-40CF-82A7-A5FBFADC4504}"/>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Box 3">
            <a:extLst>
              <a:ext uri="{FF2B5EF4-FFF2-40B4-BE49-F238E27FC236}">
                <a16:creationId xmlns:a16="http://schemas.microsoft.com/office/drawing/2014/main" id="{D095E310-3630-79AC-9982-2CAC12B7E56A}"/>
              </a:ext>
            </a:extLst>
          </p:cNvPr>
          <p:cNvSpPr txBox="1"/>
          <p:nvPr/>
        </p:nvSpPr>
        <p:spPr>
          <a:xfrm>
            <a:off x="238790" y="1310684"/>
            <a:ext cx="11350256" cy="58631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500" b="1" i="0" u="none" strike="noStrike" baseline="0" dirty="0">
                <a:solidFill>
                  <a:srgbClr val="FFFFFF"/>
                </a:solidFill>
                <a:latin typeface="Corbel"/>
                <a:ea typeface="Segoe UI"/>
                <a:cs typeface="Segoe UI"/>
              </a:rPr>
              <a:t>Homework-</a:t>
            </a:r>
            <a:r>
              <a:rPr lang="en-US" sz="2500" b="0" i="0" dirty="0">
                <a:solidFill>
                  <a:srgbClr val="FFFFFF"/>
                </a:solidFill>
                <a:latin typeface="Corbel"/>
                <a:ea typeface="Segoe UI"/>
                <a:cs typeface="Segoe UI"/>
              </a:rPr>
              <a:t>​</a:t>
            </a:r>
            <a:r>
              <a:rPr lang="en-US" sz="2500" dirty="0">
                <a:solidFill>
                  <a:srgbClr val="FFFFFF"/>
                </a:solidFill>
                <a:latin typeface="Corbel"/>
                <a:ea typeface="Segoe UI"/>
                <a:cs typeface="Segoe UI"/>
              </a:rPr>
              <a:t> </a:t>
            </a:r>
            <a:r>
              <a:rPr lang="en-US" sz="2500" b="1" dirty="0">
                <a:solidFill>
                  <a:srgbClr val="FFFFFF"/>
                </a:solidFill>
                <a:latin typeface="Corbel"/>
                <a:ea typeface="Segoe UI"/>
                <a:cs typeface="Segoe UI"/>
              </a:rPr>
              <a:t>issued on a Friday, due back on Wednesday.</a:t>
            </a:r>
            <a:endParaRPr lang="en-US" sz="2500" b="0" i="0" dirty="0">
              <a:solidFill>
                <a:srgbClr val="FFFFFF"/>
              </a:solidFill>
              <a:latin typeface="Corbel"/>
              <a:ea typeface="Segoe UI"/>
              <a:cs typeface="Segoe UI"/>
            </a:endParaRPr>
          </a:p>
          <a:p>
            <a:r>
              <a:rPr lang="en-US" sz="2500" b="1" dirty="0" err="1">
                <a:solidFill>
                  <a:srgbClr val="FFFF00"/>
                </a:solidFill>
                <a:latin typeface="Corbel"/>
                <a:ea typeface="Segoe UI"/>
                <a:cs typeface="Segoe UI"/>
              </a:rPr>
              <a:t>Maths</a:t>
            </a:r>
            <a:r>
              <a:rPr lang="en-US" sz="2500" b="1" dirty="0">
                <a:solidFill>
                  <a:srgbClr val="FFFF00"/>
                </a:solidFill>
                <a:latin typeface="Corbel"/>
                <a:ea typeface="Segoe UI"/>
                <a:cs typeface="Segoe UI"/>
              </a:rPr>
              <a:t> </a:t>
            </a:r>
            <a:r>
              <a:rPr lang="en-US" sz="2500" dirty="0">
                <a:solidFill>
                  <a:schemeClr val="bg1"/>
                </a:solidFill>
                <a:latin typeface="Corbel"/>
                <a:ea typeface="Segoe UI"/>
                <a:cs typeface="Segoe UI"/>
              </a:rPr>
              <a:t>A consolidation task that has been taught in the week</a:t>
            </a:r>
            <a:r>
              <a:rPr lang="en-US" sz="2500" i="0" u="none" strike="noStrike" baseline="0" dirty="0">
                <a:solidFill>
                  <a:schemeClr val="bg1"/>
                </a:solidFill>
                <a:latin typeface="Corbel"/>
                <a:ea typeface="Segoe UI"/>
                <a:cs typeface="Segoe UI"/>
              </a:rPr>
              <a:t>.</a:t>
            </a:r>
            <a:endParaRPr lang="en-US" sz="2500" i="0" dirty="0">
              <a:solidFill>
                <a:schemeClr val="bg1"/>
              </a:solidFill>
              <a:latin typeface="Corbel"/>
              <a:ea typeface="Segoe UI"/>
              <a:cs typeface="Segoe UI"/>
            </a:endParaRPr>
          </a:p>
          <a:p>
            <a:r>
              <a:rPr lang="en-US" sz="2500" b="1" i="0" u="none" strike="noStrike" baseline="0" dirty="0">
                <a:solidFill>
                  <a:srgbClr val="FFFF00"/>
                </a:solidFill>
                <a:latin typeface="Corbel"/>
                <a:ea typeface="Segoe UI"/>
                <a:cs typeface="Segoe UI"/>
              </a:rPr>
              <a:t>Spelling </a:t>
            </a:r>
            <a:r>
              <a:rPr lang="en-US" sz="2500" b="1" i="0" u="none" strike="noStrike" baseline="0" dirty="0">
                <a:solidFill>
                  <a:srgbClr val="FF0000"/>
                </a:solidFill>
                <a:latin typeface="Corbel"/>
                <a:ea typeface="Segoe UI"/>
                <a:cs typeface="Segoe UI"/>
              </a:rPr>
              <a:t> </a:t>
            </a:r>
            <a:r>
              <a:rPr lang="en-US" sz="2500" i="0" u="none" strike="noStrike" baseline="0" dirty="0" err="1">
                <a:solidFill>
                  <a:srgbClr val="FFFFFF"/>
                </a:solidFill>
                <a:latin typeface="Corbel"/>
                <a:ea typeface="Segoe UI"/>
                <a:cs typeface="Segoe UI"/>
              </a:rPr>
              <a:t>Spelling</a:t>
            </a:r>
            <a:r>
              <a:rPr lang="en-US" sz="2500" i="0" u="none" strike="noStrike" baseline="0" dirty="0">
                <a:solidFill>
                  <a:srgbClr val="FFFFFF"/>
                </a:solidFill>
                <a:latin typeface="Corbel"/>
                <a:ea typeface="Segoe UI"/>
                <a:cs typeface="Segoe UI"/>
              </a:rPr>
              <a:t> rules will be taught in school but </a:t>
            </a:r>
            <a:r>
              <a:rPr lang="en-US" sz="2500" dirty="0">
                <a:solidFill>
                  <a:srgbClr val="FFFFFF"/>
                </a:solidFill>
                <a:latin typeface="Corbel"/>
                <a:ea typeface="Segoe UI"/>
                <a:cs typeface="Segoe UI"/>
              </a:rPr>
              <a:t>you should</a:t>
            </a:r>
            <a:r>
              <a:rPr lang="en-US" sz="2500" i="0" u="none" strike="noStrike" baseline="0" dirty="0">
                <a:solidFill>
                  <a:srgbClr val="FFFFFF"/>
                </a:solidFill>
                <a:latin typeface="Corbel"/>
                <a:ea typeface="Segoe UI"/>
                <a:cs typeface="Segoe UI"/>
              </a:rPr>
              <a:t> support your child to apply the spelling rule at home </a:t>
            </a:r>
            <a:r>
              <a:rPr lang="en-US" sz="2500" dirty="0">
                <a:solidFill>
                  <a:srgbClr val="FFFFFF"/>
                </a:solidFill>
                <a:latin typeface="Corbel"/>
                <a:ea typeface="Segoe UI"/>
                <a:cs typeface="Segoe UI"/>
              </a:rPr>
              <a:t>whilst learning</a:t>
            </a:r>
            <a:r>
              <a:rPr lang="en-US" sz="2500" i="0" u="none" strike="noStrike" baseline="0" dirty="0">
                <a:solidFill>
                  <a:srgbClr val="FFFFFF"/>
                </a:solidFill>
                <a:latin typeface="Corbel"/>
                <a:ea typeface="Segoe UI"/>
                <a:cs typeface="Segoe UI"/>
              </a:rPr>
              <a:t> their spellings. </a:t>
            </a:r>
            <a:r>
              <a:rPr lang="en-US" sz="2500" dirty="0">
                <a:solidFill>
                  <a:srgbClr val="FFFFFF"/>
                </a:solidFill>
                <a:latin typeface="Corbel"/>
                <a:ea typeface="Segoe UI"/>
                <a:cs typeface="Segoe UI"/>
              </a:rPr>
              <a:t>Spellings will be applied in a weekly dictation.</a:t>
            </a:r>
            <a:endParaRPr lang="en-US" sz="2500" i="0" dirty="0">
              <a:solidFill>
                <a:srgbClr val="FFFFFF"/>
              </a:solidFill>
              <a:latin typeface="Corbel"/>
              <a:ea typeface="Segoe UI"/>
              <a:cs typeface="Segoe UI"/>
            </a:endParaRPr>
          </a:p>
          <a:p>
            <a:r>
              <a:rPr lang="en-US" sz="2500" b="1" dirty="0">
                <a:solidFill>
                  <a:srgbClr val="FFFF00"/>
                </a:solidFill>
                <a:latin typeface="Corbel"/>
                <a:ea typeface="Segoe UI"/>
                <a:cs typeface="Segoe UI"/>
              </a:rPr>
              <a:t>Writing </a:t>
            </a:r>
            <a:r>
              <a:rPr lang="en-US" sz="2500" b="1" dirty="0">
                <a:solidFill>
                  <a:srgbClr val="FFFFFF"/>
                </a:solidFill>
                <a:latin typeface="Corbel"/>
                <a:ea typeface="Segoe UI"/>
                <a:cs typeface="Segoe UI"/>
              </a:rPr>
              <a:t> </a:t>
            </a:r>
            <a:r>
              <a:rPr lang="en-US" sz="2500" dirty="0">
                <a:solidFill>
                  <a:srgbClr val="FFFFFF"/>
                </a:solidFill>
                <a:latin typeface="Corbel"/>
                <a:ea typeface="Segoe UI"/>
                <a:cs typeface="Segoe UI"/>
              </a:rPr>
              <a:t>Weekly Optional writing task</a:t>
            </a:r>
          </a:p>
          <a:p>
            <a:r>
              <a:rPr lang="en-US" sz="2500" b="1" dirty="0">
                <a:solidFill>
                  <a:srgbClr val="FFFF00"/>
                </a:solidFill>
                <a:latin typeface="Corbel"/>
                <a:ea typeface="Segoe UI"/>
                <a:cs typeface="Segoe UI"/>
              </a:rPr>
              <a:t>Reading </a:t>
            </a:r>
            <a:r>
              <a:rPr lang="en-US" sz="2500" dirty="0">
                <a:solidFill>
                  <a:srgbClr val="FFFFFF"/>
                </a:solidFill>
                <a:latin typeface="Corbel"/>
                <a:ea typeface="Segoe UI"/>
                <a:cs typeface="Segoe UI"/>
              </a:rPr>
              <a:t>Your</a:t>
            </a:r>
            <a:r>
              <a:rPr lang="en-US" sz="2500" i="0" u="none" strike="noStrike" baseline="0" dirty="0">
                <a:solidFill>
                  <a:srgbClr val="FFFFFF"/>
                </a:solidFill>
                <a:latin typeface="Corbel"/>
                <a:ea typeface="Segoe UI"/>
                <a:cs typeface="Segoe UI"/>
              </a:rPr>
              <a:t> child should be reading each night for at </a:t>
            </a:r>
            <a:r>
              <a:rPr lang="en-US" sz="2500" dirty="0">
                <a:solidFill>
                  <a:srgbClr val="FFFFFF"/>
                </a:solidFill>
                <a:latin typeface="Corbel"/>
                <a:ea typeface="Segoe UI"/>
                <a:cs typeface="Segoe UI"/>
              </a:rPr>
              <a:t>least 10-15</a:t>
            </a:r>
            <a:r>
              <a:rPr lang="en-US" sz="2500" i="0" u="none" strike="noStrike" baseline="0" dirty="0">
                <a:solidFill>
                  <a:srgbClr val="FFFFFF"/>
                </a:solidFill>
                <a:latin typeface="Corbel"/>
                <a:ea typeface="Segoe UI"/>
                <a:cs typeface="Segoe UI"/>
              </a:rPr>
              <a:t> minutes. Books will be changed weekly. Other books </a:t>
            </a:r>
            <a:r>
              <a:rPr lang="en-US" sz="2500" dirty="0">
                <a:solidFill>
                  <a:srgbClr val="FFFFFF"/>
                </a:solidFill>
                <a:latin typeface="Corbel"/>
                <a:ea typeface="Segoe UI"/>
                <a:cs typeface="Segoe UI"/>
              </a:rPr>
              <a:t>should also</a:t>
            </a:r>
            <a:r>
              <a:rPr lang="en-US" sz="2500" i="0" u="none" strike="noStrike" baseline="0" dirty="0">
                <a:solidFill>
                  <a:srgbClr val="FFFFFF"/>
                </a:solidFill>
                <a:latin typeface="Corbel"/>
                <a:ea typeface="Segoe UI"/>
                <a:cs typeface="Segoe UI"/>
              </a:rPr>
              <a:t> be read at home.</a:t>
            </a:r>
            <a:r>
              <a:rPr lang="en-US" sz="2500" b="0" i="0" dirty="0">
                <a:solidFill>
                  <a:srgbClr val="FFFFFF"/>
                </a:solidFill>
                <a:latin typeface="Corbel"/>
                <a:ea typeface="Segoe UI"/>
                <a:cs typeface="Segoe UI"/>
              </a:rPr>
              <a:t>​</a:t>
            </a:r>
          </a:p>
          <a:p>
            <a:r>
              <a:rPr lang="en-US" sz="2500" b="1" dirty="0">
                <a:solidFill>
                  <a:srgbClr val="FFFF00"/>
                </a:solidFill>
                <a:latin typeface="Corbel"/>
                <a:ea typeface="Segoe UI"/>
                <a:cs typeface="Segoe UI"/>
              </a:rPr>
              <a:t>KIRF </a:t>
            </a:r>
            <a:r>
              <a:rPr lang="en-US" sz="2500" dirty="0">
                <a:solidFill>
                  <a:srgbClr val="FFFFFF"/>
                </a:solidFill>
                <a:latin typeface="Corbel"/>
                <a:ea typeface="Segoe UI"/>
                <a:cs typeface="Segoe UI"/>
              </a:rPr>
              <a:t>shared half termly and should be practiced little and </a:t>
            </a:r>
            <a:r>
              <a:rPr lang="en-US" sz="2500" dirty="0" err="1">
                <a:solidFill>
                  <a:srgbClr val="FFFFFF"/>
                </a:solidFill>
                <a:latin typeface="Corbel"/>
                <a:ea typeface="Segoe UI"/>
                <a:cs typeface="Segoe UI"/>
              </a:rPr>
              <a:t>offten</a:t>
            </a:r>
            <a:r>
              <a:rPr lang="en-US" sz="2500" dirty="0">
                <a:solidFill>
                  <a:srgbClr val="FFFFFF"/>
                </a:solidFill>
                <a:latin typeface="Corbel"/>
                <a:ea typeface="Segoe UI"/>
                <a:cs typeface="Segoe UI"/>
              </a:rPr>
              <a:t> so children learn the facts off by heart. </a:t>
            </a:r>
          </a:p>
          <a:p>
            <a:r>
              <a:rPr lang="en-US" sz="2500" b="1" dirty="0" err="1">
                <a:solidFill>
                  <a:srgbClr val="FFFFFF"/>
                </a:solidFill>
                <a:latin typeface="Corbel"/>
                <a:ea typeface="Segoe UI"/>
                <a:cs typeface="Segoe UI"/>
              </a:rPr>
              <a:t>Potery</a:t>
            </a:r>
            <a:r>
              <a:rPr lang="en-US" sz="2500" b="1" dirty="0">
                <a:solidFill>
                  <a:srgbClr val="FFFFFF"/>
                </a:solidFill>
                <a:latin typeface="Corbel"/>
                <a:ea typeface="Segoe UI"/>
                <a:cs typeface="Segoe UI"/>
              </a:rPr>
              <a:t> each term a new poem to be learnt by heart, to improve children's confidence to perform and knowledge of language. </a:t>
            </a:r>
          </a:p>
          <a:p>
            <a:endParaRPr lang="en-US" sz="2500" dirty="0">
              <a:solidFill>
                <a:srgbClr val="FFFFFF"/>
              </a:solidFill>
              <a:latin typeface="Corbel"/>
              <a:ea typeface="Segoe UI"/>
              <a:cs typeface="Segoe UI"/>
            </a:endParaRPr>
          </a:p>
          <a:p>
            <a:r>
              <a:rPr lang="en-US" sz="2500" b="1" i="0" u="none" strike="noStrike" baseline="0" dirty="0">
                <a:solidFill>
                  <a:srgbClr val="FFFF00"/>
                </a:solidFill>
                <a:latin typeface="Corbel"/>
                <a:ea typeface="Segoe UI"/>
                <a:cs typeface="Segoe UI"/>
              </a:rPr>
              <a:t>Library- We will visit the school library each week</a:t>
            </a:r>
            <a:r>
              <a:rPr lang="en-US" sz="2500" b="1" dirty="0">
                <a:solidFill>
                  <a:srgbClr val="FFFF00"/>
                </a:solidFill>
                <a:latin typeface="Corbel"/>
                <a:ea typeface="Segoe UI"/>
                <a:cs typeface="Segoe UI"/>
              </a:rPr>
              <a:t> on a Monday </a:t>
            </a:r>
            <a:r>
              <a:rPr lang="en-US" sz="2500" b="1" i="0" u="none" strike="noStrike" baseline="0" dirty="0">
                <a:solidFill>
                  <a:srgbClr val="FFFF00"/>
                </a:solidFill>
                <a:latin typeface="Corbel"/>
                <a:ea typeface="Segoe UI"/>
                <a:cs typeface="Segoe UI"/>
              </a:rPr>
              <a:t>.</a:t>
            </a:r>
            <a:r>
              <a:rPr lang="en-US" sz="2500" b="0" i="0" dirty="0">
                <a:solidFill>
                  <a:srgbClr val="FFFF00"/>
                </a:solidFill>
                <a:latin typeface="Corbel"/>
                <a:ea typeface="Segoe UI"/>
                <a:cs typeface="Segoe UI"/>
              </a:rPr>
              <a:t>​</a:t>
            </a:r>
          </a:p>
          <a:p>
            <a:pPr algn="ctr"/>
            <a:endParaRPr lang="en-GB" sz="2500" dirty="0">
              <a:ea typeface="Calibri"/>
              <a:cs typeface="Calibri"/>
            </a:endParaRPr>
          </a:p>
        </p:txBody>
      </p:sp>
    </p:spTree>
    <p:extLst>
      <p:ext uri="{BB962C8B-B14F-4D97-AF65-F5344CB8AC3E}">
        <p14:creationId xmlns:p14="http://schemas.microsoft.com/office/powerpoint/2010/main" val="27848244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black background with white and pink waves&#10;&#10;AI-generated content may be incorrect.">
            <a:extLst>
              <a:ext uri="{FF2B5EF4-FFF2-40B4-BE49-F238E27FC236}">
                <a16:creationId xmlns:a16="http://schemas.microsoft.com/office/drawing/2014/main" id="{B0F2392B-A7B0-7623-769B-33E16FAF8ACF}"/>
              </a:ext>
            </a:extLst>
          </p:cNvPr>
          <p:cNvPicPr/>
          <p:nvPr/>
        </p:nvPicPr>
        <p:blipFill>
          <a:blip r:embed="rId2">
            <a:lum bright="70000" contrast="-70000"/>
            <a:extLst>
              <a:ext uri="{BEBA8EAE-BF5A-486C-A8C5-ECC9F3942E4B}">
                <a14:imgProps xmlns:a14="http://schemas.microsoft.com/office/drawing/2010/main">
                  <a14:imgLayer r:embed="rId3">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2" name="Picture 1">
            <a:extLst>
              <a:ext uri="{FF2B5EF4-FFF2-40B4-BE49-F238E27FC236}">
                <a16:creationId xmlns:a16="http://schemas.microsoft.com/office/drawing/2014/main" id="{43EC4951-22D0-16D9-97B2-6A0D8317DA00}"/>
              </a:ext>
            </a:extLst>
          </p:cNvPr>
          <p:cNvPicPr>
            <a:picLocks noChangeAspect="1"/>
          </p:cNvPicPr>
          <p:nvPr/>
        </p:nvPicPr>
        <p:blipFill>
          <a:blip r:embed="rId4"/>
          <a:srcRect t="9857" r="-165" b="36918"/>
          <a:stretch>
            <a:fillRect/>
          </a:stretch>
        </p:blipFill>
        <p:spPr>
          <a:xfrm>
            <a:off x="277504" y="525018"/>
            <a:ext cx="11916957" cy="2906389"/>
          </a:xfrm>
          <a:prstGeom prst="rect">
            <a:avLst/>
          </a:prstGeom>
        </p:spPr>
      </p:pic>
      <p:sp>
        <p:nvSpPr>
          <p:cNvPr id="3" name="Rectangle: Rounded Corners 2">
            <a:extLst>
              <a:ext uri="{FF2B5EF4-FFF2-40B4-BE49-F238E27FC236}">
                <a16:creationId xmlns:a16="http://schemas.microsoft.com/office/drawing/2014/main" id="{1BB4409A-C073-59BB-18DE-3777E498B73E}"/>
              </a:ext>
            </a:extLst>
          </p:cNvPr>
          <p:cNvSpPr/>
          <p:nvPr/>
        </p:nvSpPr>
        <p:spPr>
          <a:xfrm>
            <a:off x="427837" y="1242110"/>
            <a:ext cx="1462929" cy="869476"/>
          </a:xfrm>
          <a:prstGeom prst="round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8CF68437-8E61-5F9A-AC06-4A3A50AA352D}"/>
              </a:ext>
            </a:extLst>
          </p:cNvPr>
          <p:cNvSpPr txBox="1"/>
          <p:nvPr/>
        </p:nvSpPr>
        <p:spPr>
          <a:xfrm>
            <a:off x="561975" y="3895725"/>
            <a:ext cx="7581900"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000" b="1" dirty="0">
                <a:solidFill>
                  <a:srgbClr val="FFFFFF"/>
                </a:solidFill>
                <a:latin typeface="Corbel"/>
              </a:rPr>
              <a:t>On our School Website our homework expectations can be found with further information how to support at home. Homework tasks are consolidation of learning that has been taught. </a:t>
            </a:r>
            <a:endParaRPr lang="en-GB" dirty="0"/>
          </a:p>
          <a:p>
            <a:pPr algn="ctr"/>
            <a:endParaRPr lang="en-GB"/>
          </a:p>
        </p:txBody>
      </p:sp>
      <p:pic>
        <p:nvPicPr>
          <p:cNvPr id="5" name="Picture 4">
            <a:extLst>
              <a:ext uri="{FF2B5EF4-FFF2-40B4-BE49-F238E27FC236}">
                <a16:creationId xmlns:a16="http://schemas.microsoft.com/office/drawing/2014/main" id="{8987F7A3-D12C-59D3-CA13-5FEB55B8CE4F}"/>
              </a:ext>
            </a:extLst>
          </p:cNvPr>
          <p:cNvPicPr>
            <a:picLocks noChangeAspect="1"/>
          </p:cNvPicPr>
          <p:nvPr/>
        </p:nvPicPr>
        <p:blipFill>
          <a:blip r:embed="rId5"/>
          <a:stretch>
            <a:fillRect/>
          </a:stretch>
        </p:blipFill>
        <p:spPr>
          <a:xfrm>
            <a:off x="7232623" y="219075"/>
            <a:ext cx="4784779" cy="6353175"/>
          </a:xfrm>
          <a:prstGeom prst="rect">
            <a:avLst/>
          </a:prstGeom>
        </p:spPr>
      </p:pic>
    </p:spTree>
    <p:extLst>
      <p:ext uri="{BB962C8B-B14F-4D97-AF65-F5344CB8AC3E}">
        <p14:creationId xmlns:p14="http://schemas.microsoft.com/office/powerpoint/2010/main" val="1564090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black background with white and pink waves&#10;&#10;AI-generated content may be incorrect.">
            <a:extLst>
              <a:ext uri="{FF2B5EF4-FFF2-40B4-BE49-F238E27FC236}">
                <a16:creationId xmlns:a16="http://schemas.microsoft.com/office/drawing/2014/main" id="{8C84279F-1051-C965-8EE9-200E2CCD5758}"/>
              </a:ext>
            </a:extLst>
          </p:cNvPr>
          <p:cNvPicPr/>
          <p:nvPr/>
        </p:nvPicPr>
        <p:blipFill>
          <a:blip r:embed="rId2">
            <a:lum bright="70000" contrast="-70000"/>
            <a:extLst>
              <a:ext uri="{BEBA8EAE-BF5A-486C-A8C5-ECC9F3942E4B}">
                <a14:imgProps xmlns:a14="http://schemas.microsoft.com/office/drawing/2010/main">
                  <a14:imgLayer r:embed="rId3">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6" name="Picture 5">
            <a:extLst>
              <a:ext uri="{FF2B5EF4-FFF2-40B4-BE49-F238E27FC236}">
                <a16:creationId xmlns:a16="http://schemas.microsoft.com/office/drawing/2014/main" id="{FD731495-5F61-FF80-CDF9-8FBF8084E5CD}"/>
              </a:ext>
            </a:extLst>
          </p:cNvPr>
          <p:cNvPicPr>
            <a:picLocks noChangeAspect="1"/>
          </p:cNvPicPr>
          <p:nvPr/>
        </p:nvPicPr>
        <p:blipFill>
          <a:blip r:embed="rId4"/>
          <a:stretch>
            <a:fillRect/>
          </a:stretch>
        </p:blipFill>
        <p:spPr>
          <a:xfrm>
            <a:off x="1655816" y="276087"/>
            <a:ext cx="8427584" cy="6316870"/>
          </a:xfrm>
          <a:prstGeom prst="rect">
            <a:avLst/>
          </a:prstGeom>
        </p:spPr>
      </p:pic>
    </p:spTree>
    <p:extLst>
      <p:ext uri="{BB962C8B-B14F-4D97-AF65-F5344CB8AC3E}">
        <p14:creationId xmlns:p14="http://schemas.microsoft.com/office/powerpoint/2010/main" val="39623926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DA27EB3-D7B9-47D3-8273-2BEDC8A490A2}"/>
              </a:ext>
            </a:extLst>
          </p:cNvPr>
          <p:cNvPicPr/>
          <p:nvPr/>
        </p:nvPicPr>
        <p:blipFill>
          <a:blip r:embed="rId3">
            <a:lum bright="70000" contrast="-70000"/>
            <a:extLst>
              <a:ext uri="{BEBA8EAE-BF5A-486C-A8C5-ECC9F3942E4B}">
                <a14:imgProps xmlns:a14="http://schemas.microsoft.com/office/drawing/2010/main">
                  <a14:imgLayer r:embed="rId4">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6" name="Picture 5" descr="edpallog">
            <a:extLst>
              <a:ext uri="{FF2B5EF4-FFF2-40B4-BE49-F238E27FC236}">
                <a16:creationId xmlns:a16="http://schemas.microsoft.com/office/drawing/2014/main" id="{FCF95E05-AF33-4290-8E0B-0E0FAD8C52B7}"/>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Rectangle 6">
            <a:extLst>
              <a:ext uri="{FF2B5EF4-FFF2-40B4-BE49-F238E27FC236}">
                <a16:creationId xmlns:a16="http://schemas.microsoft.com/office/drawing/2014/main" id="{B129C29E-ED18-3356-85E6-59B9AED91FB6}"/>
              </a:ext>
            </a:extLst>
          </p:cNvPr>
          <p:cNvSpPr/>
          <p:nvPr/>
        </p:nvSpPr>
        <p:spPr>
          <a:xfrm>
            <a:off x="360590" y="1502892"/>
            <a:ext cx="11469459" cy="4247317"/>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ct val="0"/>
              </a:spcBef>
              <a:spcAft>
                <a:spcPct val="0"/>
              </a:spcAft>
            </a:pPr>
            <a:r>
              <a:rPr lang="en-US" altLang="en-US" sz="3000" b="1" dirty="0">
                <a:solidFill>
                  <a:schemeClr val="bg1"/>
                </a:solidFill>
                <a:latin typeface="Corbel"/>
                <a:cs typeface="Times New Roman"/>
              </a:rPr>
              <a:t>PE- </a:t>
            </a:r>
            <a:r>
              <a:rPr lang="en-US" altLang="en-US" sz="3000" dirty="0">
                <a:solidFill>
                  <a:schemeClr val="bg1"/>
                </a:solidFill>
                <a:latin typeface="Corbel"/>
                <a:cs typeface="Times New Roman"/>
              </a:rPr>
              <a:t>Children to come to school in their PE kits on a Tuesday and Friday.</a:t>
            </a:r>
            <a:endParaRPr lang="en-US" dirty="0">
              <a:solidFill>
                <a:schemeClr val="bg1"/>
              </a:solidFill>
            </a:endParaRPr>
          </a:p>
          <a:p>
            <a:pPr algn="ctr">
              <a:spcBef>
                <a:spcPct val="0"/>
              </a:spcBef>
              <a:spcAft>
                <a:spcPct val="0"/>
              </a:spcAft>
            </a:pPr>
            <a:r>
              <a:rPr lang="en-US" dirty="0">
                <a:solidFill>
                  <a:schemeClr val="bg1"/>
                </a:solidFill>
                <a:latin typeface="Trebuchet MS"/>
                <a:ea typeface="Calibri"/>
                <a:cs typeface="Calibri"/>
              </a:rPr>
              <a:t>PE T-shirts now come in 4 </a:t>
            </a:r>
            <a:r>
              <a:rPr lang="en-US" dirty="0" err="1">
                <a:solidFill>
                  <a:schemeClr val="bg1"/>
                </a:solidFill>
                <a:latin typeface="Trebuchet MS"/>
                <a:ea typeface="Calibri"/>
                <a:cs typeface="Calibri"/>
              </a:rPr>
              <a:t>colours</a:t>
            </a:r>
            <a:r>
              <a:rPr lang="en-US" dirty="0">
                <a:solidFill>
                  <a:schemeClr val="bg1"/>
                </a:solidFill>
                <a:latin typeface="Trebuchet MS"/>
                <a:ea typeface="Calibri"/>
                <a:cs typeface="Calibri"/>
              </a:rPr>
              <a:t>. Red, blue, green and yellow. When purchasing, please make sure you choose the </a:t>
            </a:r>
            <a:r>
              <a:rPr lang="en-US" dirty="0" err="1">
                <a:solidFill>
                  <a:schemeClr val="bg1"/>
                </a:solidFill>
                <a:latin typeface="Trebuchet MS"/>
                <a:ea typeface="Calibri"/>
                <a:cs typeface="Calibri"/>
              </a:rPr>
              <a:t>colour</a:t>
            </a:r>
            <a:r>
              <a:rPr lang="en-US" dirty="0">
                <a:solidFill>
                  <a:schemeClr val="bg1"/>
                </a:solidFill>
                <a:latin typeface="Trebuchet MS"/>
                <a:ea typeface="Calibri"/>
                <a:cs typeface="Calibri"/>
              </a:rPr>
              <a:t> of the house that your child is in. If you are unsure of the </a:t>
            </a:r>
            <a:r>
              <a:rPr lang="en-US" dirty="0" err="1">
                <a:solidFill>
                  <a:schemeClr val="bg1"/>
                </a:solidFill>
                <a:latin typeface="Trebuchet MS"/>
                <a:ea typeface="Calibri"/>
                <a:cs typeface="Calibri"/>
              </a:rPr>
              <a:t>colour</a:t>
            </a:r>
            <a:r>
              <a:rPr lang="en-US" dirty="0">
                <a:solidFill>
                  <a:schemeClr val="bg1"/>
                </a:solidFill>
                <a:latin typeface="Trebuchet MS"/>
                <a:ea typeface="Calibri"/>
                <a:cs typeface="Calibri"/>
              </a:rPr>
              <a:t>, please speak to the office.</a:t>
            </a:r>
          </a:p>
          <a:p>
            <a:pPr algn="ctr">
              <a:spcBef>
                <a:spcPct val="0"/>
              </a:spcBef>
              <a:spcAft>
                <a:spcPct val="0"/>
              </a:spcAft>
            </a:pPr>
            <a:r>
              <a:rPr lang="en-US" dirty="0">
                <a:solidFill>
                  <a:srgbClr val="FFFF00"/>
                </a:solidFill>
                <a:latin typeface="Trebuchet MS"/>
                <a:ea typeface="Calibri"/>
                <a:cs typeface="Calibri"/>
              </a:rPr>
              <a:t>Children are not aloud to wear branded sports team kit. Please don't be offended if school contact you to come to school to change their kit if they come to school wearing a branded team top. </a:t>
            </a:r>
          </a:p>
          <a:p>
            <a:pPr eaLnBrk="0" fontAlgn="base" hangingPunct="0">
              <a:spcBef>
                <a:spcPct val="0"/>
              </a:spcBef>
              <a:spcAft>
                <a:spcPct val="0"/>
              </a:spcAft>
            </a:pPr>
            <a:endParaRPr lang="en-US" altLang="en-US" sz="3000" b="1" dirty="0">
              <a:solidFill>
                <a:schemeClr val="bg1"/>
              </a:solidFill>
              <a:latin typeface="Corbel" panose="020B0503020204020204" pitchFamily="34" charset="0"/>
              <a:cs typeface="Times New Roman" panose="02020603050405020304" pitchFamily="18" charset="0"/>
            </a:endParaRPr>
          </a:p>
          <a:p>
            <a:pPr eaLnBrk="0" fontAlgn="base" hangingPunct="0">
              <a:spcBef>
                <a:spcPct val="0"/>
              </a:spcBef>
              <a:spcAft>
                <a:spcPct val="0"/>
              </a:spcAft>
            </a:pPr>
            <a:endParaRPr lang="en-US" altLang="en-US" sz="3000" b="1" dirty="0">
              <a:solidFill>
                <a:schemeClr val="bg1"/>
              </a:solidFill>
              <a:latin typeface="Corbel"/>
              <a:cs typeface="Times New Roman"/>
            </a:endParaRPr>
          </a:p>
          <a:p>
            <a:pPr>
              <a:spcBef>
                <a:spcPct val="0"/>
              </a:spcBef>
              <a:spcAft>
                <a:spcPct val="0"/>
              </a:spcAft>
            </a:pPr>
            <a:endParaRPr lang="en-US" altLang="en-US" sz="3000" b="1" dirty="0">
              <a:solidFill>
                <a:schemeClr val="bg1"/>
              </a:solidFill>
              <a:latin typeface="Corbel"/>
              <a:cs typeface="Times New Roman"/>
            </a:endParaRPr>
          </a:p>
          <a:p>
            <a:pPr>
              <a:spcBef>
                <a:spcPct val="0"/>
              </a:spcBef>
              <a:spcAft>
                <a:spcPct val="0"/>
              </a:spcAft>
            </a:pPr>
            <a:endParaRPr lang="en-US" altLang="en-US" sz="3000" b="1" dirty="0">
              <a:solidFill>
                <a:schemeClr val="bg1"/>
              </a:solidFill>
              <a:latin typeface="Corbel"/>
              <a:cs typeface="Times New Roman"/>
            </a:endParaRPr>
          </a:p>
          <a:p>
            <a:pPr>
              <a:spcBef>
                <a:spcPct val="0"/>
              </a:spcBef>
              <a:spcAft>
                <a:spcPct val="0"/>
              </a:spcAft>
            </a:pPr>
            <a:endParaRPr lang="en-US" altLang="en-US" sz="3000" b="1" dirty="0">
              <a:solidFill>
                <a:schemeClr val="bg1"/>
              </a:solidFill>
              <a:latin typeface="Corbel"/>
              <a:cs typeface="Times New Roman"/>
            </a:endParaRPr>
          </a:p>
        </p:txBody>
      </p:sp>
      <p:sp>
        <p:nvSpPr>
          <p:cNvPr id="13" name="Rectangle: Rounded Corners 12">
            <a:extLst>
              <a:ext uri="{FF2B5EF4-FFF2-40B4-BE49-F238E27FC236}">
                <a16:creationId xmlns:a16="http://schemas.microsoft.com/office/drawing/2014/main" id="{6979A2F4-4916-DA94-7F63-8ED4D42A48FA}"/>
              </a:ext>
            </a:extLst>
          </p:cNvPr>
          <p:cNvSpPr/>
          <p:nvPr/>
        </p:nvSpPr>
        <p:spPr>
          <a:xfrm>
            <a:off x="5454529" y="77344"/>
            <a:ext cx="11167970" cy="1252142"/>
          </a:xfrm>
          <a:prstGeom prst="roundRect">
            <a:avLst/>
          </a:prstGeom>
          <a:solidFill>
            <a:srgbClr val="BD0923">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14" name="TextBox 13">
            <a:extLst>
              <a:ext uri="{FF2B5EF4-FFF2-40B4-BE49-F238E27FC236}">
                <a16:creationId xmlns:a16="http://schemas.microsoft.com/office/drawing/2014/main" id="{E2AA954E-8ECF-9D95-9FE6-BE14B7DCE78F}"/>
              </a:ext>
            </a:extLst>
          </p:cNvPr>
          <p:cNvSpPr txBox="1"/>
          <p:nvPr/>
        </p:nvSpPr>
        <p:spPr>
          <a:xfrm>
            <a:off x="6591300" y="285750"/>
            <a:ext cx="6096000" cy="10464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400" dirty="0">
                <a:solidFill>
                  <a:srgbClr val="FFFFFF"/>
                </a:solidFill>
                <a:latin typeface="Trebuchet MS"/>
              </a:rPr>
              <a:t>Uniform </a:t>
            </a:r>
            <a:endParaRPr lang="en-GB" dirty="0"/>
          </a:p>
          <a:p>
            <a:pPr algn="ctr"/>
            <a:endParaRPr lang="en-GB"/>
          </a:p>
        </p:txBody>
      </p:sp>
      <p:pic>
        <p:nvPicPr>
          <p:cNvPr id="16" name="Picture 15">
            <a:extLst>
              <a:ext uri="{FF2B5EF4-FFF2-40B4-BE49-F238E27FC236}">
                <a16:creationId xmlns:a16="http://schemas.microsoft.com/office/drawing/2014/main" id="{3040B3C6-27F4-F95B-32FA-C345BB3B2D2A}"/>
              </a:ext>
            </a:extLst>
          </p:cNvPr>
          <p:cNvPicPr>
            <a:picLocks noChangeAspect="1"/>
          </p:cNvPicPr>
          <p:nvPr/>
        </p:nvPicPr>
        <p:blipFill>
          <a:blip r:embed="rId6"/>
          <a:srcRect r="289" b="435"/>
          <a:stretch>
            <a:fillRect/>
          </a:stretch>
        </p:blipFill>
        <p:spPr>
          <a:xfrm>
            <a:off x="361950" y="3948113"/>
            <a:ext cx="3058187" cy="2038971"/>
          </a:xfrm>
          <a:prstGeom prst="rect">
            <a:avLst/>
          </a:prstGeom>
        </p:spPr>
      </p:pic>
      <p:pic>
        <p:nvPicPr>
          <p:cNvPr id="17" name="Picture 16">
            <a:extLst>
              <a:ext uri="{FF2B5EF4-FFF2-40B4-BE49-F238E27FC236}">
                <a16:creationId xmlns:a16="http://schemas.microsoft.com/office/drawing/2014/main" id="{F0C047F0-8AA7-D5DA-6BF9-542C426A00D7}"/>
              </a:ext>
            </a:extLst>
          </p:cNvPr>
          <p:cNvPicPr>
            <a:picLocks noChangeAspect="1"/>
          </p:cNvPicPr>
          <p:nvPr/>
        </p:nvPicPr>
        <p:blipFill>
          <a:blip r:embed="rId7"/>
          <a:srcRect r="413" b="413"/>
          <a:stretch>
            <a:fillRect/>
          </a:stretch>
        </p:blipFill>
        <p:spPr>
          <a:xfrm>
            <a:off x="8315325" y="3895725"/>
            <a:ext cx="2143755" cy="2143755"/>
          </a:xfrm>
          <a:prstGeom prst="rect">
            <a:avLst/>
          </a:prstGeom>
        </p:spPr>
      </p:pic>
      <p:sp>
        <p:nvSpPr>
          <p:cNvPr id="18" name="Rectangle 17">
            <a:extLst>
              <a:ext uri="{FF2B5EF4-FFF2-40B4-BE49-F238E27FC236}">
                <a16:creationId xmlns:a16="http://schemas.microsoft.com/office/drawing/2014/main" id="{6D901C67-D968-F6FA-5FD4-2E2F66067252}"/>
              </a:ext>
            </a:extLst>
          </p:cNvPr>
          <p:cNvSpPr/>
          <p:nvPr/>
        </p:nvSpPr>
        <p:spPr>
          <a:xfrm>
            <a:off x="3622141" y="4377757"/>
            <a:ext cx="4951579" cy="923330"/>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en-US" b="1" dirty="0">
                <a:solidFill>
                  <a:schemeClr val="bg1"/>
                </a:solidFill>
                <a:latin typeface="Corbel"/>
                <a:cs typeface="Times New Roman"/>
              </a:rPr>
              <a:t>Children </a:t>
            </a:r>
            <a:r>
              <a:rPr lang="en-US" altLang="en-US" b="1" u="sng" dirty="0">
                <a:solidFill>
                  <a:schemeClr val="bg1"/>
                </a:solidFill>
                <a:latin typeface="Corbel"/>
                <a:cs typeface="Times New Roman"/>
              </a:rPr>
              <a:t>should not </a:t>
            </a:r>
            <a:r>
              <a:rPr lang="en-US" altLang="en-US" b="1" dirty="0">
                <a:solidFill>
                  <a:schemeClr val="bg1"/>
                </a:solidFill>
                <a:latin typeface="Corbel"/>
                <a:cs typeface="Times New Roman"/>
              </a:rPr>
              <a:t>wear nail varnish or jewellery  to school (exception of religious jewellery )  </a:t>
            </a:r>
            <a:endParaRPr lang="en-GB">
              <a:solidFill>
                <a:schemeClr val="bg1"/>
              </a:solidFill>
              <a:latin typeface="Corbel"/>
              <a:ea typeface="Calibri"/>
              <a:cs typeface="Times New Roman"/>
            </a:endParaRPr>
          </a:p>
        </p:txBody>
      </p:sp>
    </p:spTree>
    <p:extLst>
      <p:ext uri="{BB962C8B-B14F-4D97-AF65-F5344CB8AC3E}">
        <p14:creationId xmlns:p14="http://schemas.microsoft.com/office/powerpoint/2010/main" val="32881511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children in uniform&#10;&#10;AI-generated content may be incorrect.">
            <a:extLst>
              <a:ext uri="{FF2B5EF4-FFF2-40B4-BE49-F238E27FC236}">
                <a16:creationId xmlns:a16="http://schemas.microsoft.com/office/drawing/2014/main" id="{AF336CD0-F2CD-6E8C-5E99-A615A76D13FC}"/>
              </a:ext>
            </a:extLst>
          </p:cNvPr>
          <p:cNvPicPr>
            <a:picLocks noChangeAspect="1"/>
          </p:cNvPicPr>
          <p:nvPr/>
        </p:nvPicPr>
        <p:blipFill>
          <a:blip r:embed="rId2"/>
          <a:stretch>
            <a:fillRect/>
          </a:stretch>
        </p:blipFill>
        <p:spPr>
          <a:xfrm>
            <a:off x="347663" y="895350"/>
            <a:ext cx="6448425" cy="4457700"/>
          </a:xfrm>
          <a:prstGeom prst="rect">
            <a:avLst/>
          </a:prstGeom>
        </p:spPr>
      </p:pic>
      <p:sp>
        <p:nvSpPr>
          <p:cNvPr id="4" name="TextBox 3">
            <a:extLst>
              <a:ext uri="{FF2B5EF4-FFF2-40B4-BE49-F238E27FC236}">
                <a16:creationId xmlns:a16="http://schemas.microsoft.com/office/drawing/2014/main" id="{B903D6DE-2F17-740C-91FA-EC629CC9F42D}"/>
              </a:ext>
            </a:extLst>
          </p:cNvPr>
          <p:cNvSpPr txBox="1"/>
          <p:nvPr/>
        </p:nvSpPr>
        <p:spPr>
          <a:xfrm>
            <a:off x="7153275" y="895350"/>
            <a:ext cx="4371975" cy="52629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0" i="0" dirty="0">
                <a:solidFill>
                  <a:schemeClr val="bg1"/>
                </a:solidFill>
                <a:latin typeface="Trebuchet MS"/>
                <a:ea typeface="Nunito Sans"/>
                <a:cs typeface="Nunito Sans"/>
              </a:rPr>
              <a:t>Our </a:t>
            </a:r>
            <a:r>
              <a:rPr lang="en-US" sz="2800" b="1" i="0" dirty="0">
                <a:solidFill>
                  <a:schemeClr val="bg1"/>
                </a:solidFill>
                <a:latin typeface="Trebuchet MS"/>
                <a:ea typeface="Nunito Sans"/>
                <a:cs typeface="Nunito Sans"/>
              </a:rPr>
              <a:t>school uniform</a:t>
            </a:r>
            <a:r>
              <a:rPr lang="en-US" sz="2800" b="0" i="0" dirty="0">
                <a:solidFill>
                  <a:schemeClr val="bg1"/>
                </a:solidFill>
                <a:latin typeface="Trebuchet MS"/>
                <a:ea typeface="Nunito Sans"/>
                <a:cs typeface="Nunito Sans"/>
              </a:rPr>
              <a:t> is a white buttoned long/short sleeve shirt with a school tie, plain black, charcoal grey or navy blue knee length uniform skirt or plain black, charcoal grey or navy blue classic uniform style, tailored straight-cut trousers.</a:t>
            </a:r>
            <a:endParaRPr lang="en-US" sz="2800">
              <a:solidFill>
                <a:schemeClr val="bg1"/>
              </a:solidFill>
              <a:latin typeface="Trebuchet MS"/>
            </a:endParaRPr>
          </a:p>
          <a:p>
            <a:pPr algn="ctr"/>
            <a:endParaRPr lang="en-GB" sz="2800" dirty="0">
              <a:solidFill>
                <a:schemeClr val="bg1"/>
              </a:solidFill>
              <a:latin typeface="Trebuchet MS"/>
            </a:endParaRPr>
          </a:p>
        </p:txBody>
      </p:sp>
      <p:sp>
        <p:nvSpPr>
          <p:cNvPr id="5" name="TextBox 4">
            <a:extLst>
              <a:ext uri="{FF2B5EF4-FFF2-40B4-BE49-F238E27FC236}">
                <a16:creationId xmlns:a16="http://schemas.microsoft.com/office/drawing/2014/main" id="{3CE6FF31-A244-6CC0-01C8-13B9B9DB0E80}"/>
              </a:ext>
            </a:extLst>
          </p:cNvPr>
          <p:cNvSpPr txBox="1"/>
          <p:nvPr/>
        </p:nvSpPr>
        <p:spPr>
          <a:xfrm>
            <a:off x="352425" y="5514699"/>
            <a:ext cx="6448425"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i="0" dirty="0">
                <a:solidFill>
                  <a:srgbClr val="FFFF00"/>
                </a:solidFill>
                <a:latin typeface="Trebuchet MS"/>
                <a:ea typeface="Nunito Sans"/>
                <a:cs typeface="Nunito Sans"/>
              </a:rPr>
              <a:t>Uniform can be purchased from the school</a:t>
            </a:r>
            <a:endParaRPr lang="en-US" sz="2400">
              <a:solidFill>
                <a:srgbClr val="FFFF00"/>
              </a:solidFill>
              <a:latin typeface="Trebuchet MS"/>
              <a:ea typeface="Calibri"/>
              <a:cs typeface="Calibri"/>
            </a:endParaRPr>
          </a:p>
          <a:p>
            <a:pPr algn="ctr"/>
            <a:endParaRPr lang="en-GB" sz="2400" dirty="0">
              <a:solidFill>
                <a:srgbClr val="FFFF00"/>
              </a:solidFill>
              <a:latin typeface="Trebuchet MS"/>
              <a:ea typeface="Calibri"/>
              <a:cs typeface="Calibri"/>
            </a:endParaRPr>
          </a:p>
        </p:txBody>
      </p:sp>
      <p:pic>
        <p:nvPicPr>
          <p:cNvPr id="7" name="Picture 6" descr="A black background with white and pink waves&#10;&#10;AI-generated content may be incorrect.">
            <a:extLst>
              <a:ext uri="{FF2B5EF4-FFF2-40B4-BE49-F238E27FC236}">
                <a16:creationId xmlns:a16="http://schemas.microsoft.com/office/drawing/2014/main" id="{8EA13EC2-E117-D391-8823-45549E0F9155}"/>
              </a:ext>
            </a:extLst>
          </p:cNvPr>
          <p:cNvPicPr/>
          <p:nvPr/>
        </p:nvPicPr>
        <p:blipFill>
          <a:blip r:embed="rId3">
            <a:lum bright="70000" contrast="-70000"/>
            <a:extLst>
              <a:ext uri="{BEBA8EAE-BF5A-486C-A8C5-ECC9F3942E4B}">
                <a14:imgProps xmlns:a14="http://schemas.microsoft.com/office/drawing/2010/main">
                  <a14:imgLayer r:embed="rId4">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9" name="Picture 8" descr="edpallog">
            <a:extLst>
              <a:ext uri="{FF2B5EF4-FFF2-40B4-BE49-F238E27FC236}">
                <a16:creationId xmlns:a16="http://schemas.microsoft.com/office/drawing/2014/main" id="{AB29CD8F-FF49-0F8E-DE2A-7E02E88E5AC9}"/>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600405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5D38B01-C9FD-43D4-99F6-5DBBDCE30C2B}"/>
              </a:ext>
            </a:extLst>
          </p:cNvPr>
          <p:cNvSpPr txBox="1">
            <a:spLocks/>
          </p:cNvSpPr>
          <p:nvPr/>
        </p:nvSpPr>
        <p:spPr>
          <a:xfrm>
            <a:off x="579916" y="957743"/>
            <a:ext cx="10515600" cy="4351338"/>
          </a:xfrm>
          <a:prstGeom prst="rect">
            <a:avLst/>
          </a:prstGeom>
        </p:spPr>
        <p:txBody>
          <a:bodyPr lIns="91440" tIns="45720" rIns="91440" bIns="4572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ct val="0"/>
              </a:spcBef>
              <a:spcAft>
                <a:spcPct val="0"/>
              </a:spcAft>
              <a:buNone/>
            </a:pPr>
            <a:r>
              <a:rPr lang="en-US" b="1" dirty="0">
                <a:solidFill>
                  <a:schemeClr val="bg1"/>
                </a:solidFill>
                <a:latin typeface="Trebuchet MS"/>
              </a:rPr>
              <a:t>Book bags- </a:t>
            </a:r>
            <a:r>
              <a:rPr lang="en-US" dirty="0">
                <a:solidFill>
                  <a:schemeClr val="bg1"/>
                </a:solidFill>
                <a:latin typeface="Trebuchet MS"/>
              </a:rPr>
              <a:t>Your child should bring their book bag, reading records and reading books each day. </a:t>
            </a:r>
          </a:p>
          <a:p>
            <a:pPr marL="0" indent="0" algn="ctr">
              <a:lnSpc>
                <a:spcPct val="100000"/>
              </a:lnSpc>
              <a:spcBef>
                <a:spcPct val="0"/>
              </a:spcBef>
              <a:spcAft>
                <a:spcPct val="0"/>
              </a:spcAft>
              <a:buNone/>
            </a:pPr>
            <a:r>
              <a:rPr lang="en-US" dirty="0">
                <a:solidFill>
                  <a:schemeClr val="bg1"/>
                </a:solidFill>
                <a:latin typeface="Trebuchet MS"/>
              </a:rPr>
              <a:t>Readings records are checked weekly by the teacher and will be signed. </a:t>
            </a:r>
          </a:p>
          <a:p>
            <a:pPr marL="0" indent="0" algn="ctr">
              <a:lnSpc>
                <a:spcPct val="100000"/>
              </a:lnSpc>
              <a:spcBef>
                <a:spcPct val="0"/>
              </a:spcBef>
              <a:spcAft>
                <a:spcPct val="0"/>
              </a:spcAft>
              <a:buNone/>
            </a:pPr>
            <a:r>
              <a:rPr lang="en-US" dirty="0">
                <a:solidFill>
                  <a:schemeClr val="bg1"/>
                </a:solidFill>
                <a:latin typeface="Trebuchet MS"/>
              </a:rPr>
              <a:t>Home reading should be reordered in your child's reading record. </a:t>
            </a:r>
          </a:p>
          <a:p>
            <a:pPr marL="0" indent="0" algn="ctr">
              <a:lnSpc>
                <a:spcPct val="100000"/>
              </a:lnSpc>
              <a:spcBef>
                <a:spcPct val="0"/>
              </a:spcBef>
              <a:spcAft>
                <a:spcPct val="0"/>
              </a:spcAft>
              <a:buNone/>
            </a:pPr>
            <a:endParaRPr lang="en-US" dirty="0">
              <a:solidFill>
                <a:schemeClr val="bg1"/>
              </a:solidFill>
              <a:latin typeface="Trebuchet MS"/>
            </a:endParaRPr>
          </a:p>
          <a:p>
            <a:pPr marL="0" indent="0">
              <a:lnSpc>
                <a:spcPct val="100000"/>
              </a:lnSpc>
              <a:spcBef>
                <a:spcPts val="0"/>
              </a:spcBef>
              <a:buNone/>
            </a:pPr>
            <a:r>
              <a:rPr lang="en-GB" b="1" dirty="0">
                <a:solidFill>
                  <a:schemeClr val="bg1"/>
                </a:solidFill>
                <a:latin typeface="Trebuchet MS"/>
              </a:rPr>
              <a:t>Water Bottles- </a:t>
            </a:r>
            <a:r>
              <a:rPr lang="en-GB" dirty="0">
                <a:solidFill>
                  <a:schemeClr val="bg1"/>
                </a:solidFill>
                <a:latin typeface="Trebuchet MS"/>
              </a:rPr>
              <a:t>To ensure that the children stay hydrated throughout the day they should bring a named water bottle filled with water, not a juice drink.</a:t>
            </a:r>
            <a:endParaRPr lang="en-US">
              <a:solidFill>
                <a:schemeClr val="bg1"/>
              </a:solidFill>
              <a:latin typeface="Trebuchet MS"/>
            </a:endParaRPr>
          </a:p>
          <a:p>
            <a:pPr marL="0" indent="0">
              <a:lnSpc>
                <a:spcPct val="100000"/>
              </a:lnSpc>
              <a:spcBef>
                <a:spcPct val="0"/>
              </a:spcBef>
              <a:spcAft>
                <a:spcPct val="0"/>
              </a:spcAft>
              <a:buNone/>
            </a:pPr>
            <a:endParaRPr lang="en-US" dirty="0">
              <a:solidFill>
                <a:schemeClr val="bg1"/>
              </a:solidFill>
              <a:latin typeface="Trebuchet MS"/>
            </a:endParaRPr>
          </a:p>
          <a:p>
            <a:pPr marL="0" indent="0">
              <a:buNone/>
            </a:pPr>
            <a:endParaRPr lang="en-GB" dirty="0">
              <a:solidFill>
                <a:schemeClr val="bg1"/>
              </a:solidFill>
              <a:latin typeface="Trebuchet MS" panose="020B0603020202020204" pitchFamily="34" charset="0"/>
            </a:endParaRPr>
          </a:p>
        </p:txBody>
      </p:sp>
      <p:pic>
        <p:nvPicPr>
          <p:cNvPr id="5" name="Picture 4">
            <a:extLst>
              <a:ext uri="{FF2B5EF4-FFF2-40B4-BE49-F238E27FC236}">
                <a16:creationId xmlns:a16="http://schemas.microsoft.com/office/drawing/2014/main" id="{1F211815-C972-48B2-910A-1B03AC9BD556}"/>
              </a:ext>
            </a:extLst>
          </p:cNvPr>
          <p:cNvPicPr/>
          <p:nvPr/>
        </p:nvPicPr>
        <p:blipFill>
          <a:blip r:embed="rId2">
            <a:lum bright="70000" contrast="-70000"/>
            <a:extLst>
              <a:ext uri="{BEBA8EAE-BF5A-486C-A8C5-ECC9F3942E4B}">
                <a14:imgProps xmlns:a14="http://schemas.microsoft.com/office/drawing/2010/main">
                  <a14:imgLayer r:embed="rId3">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6" name="Picture 5" descr="edpallog">
            <a:extLst>
              <a:ext uri="{FF2B5EF4-FFF2-40B4-BE49-F238E27FC236}">
                <a16:creationId xmlns:a16="http://schemas.microsoft.com/office/drawing/2014/main" id="{C5128C55-014D-4A6C-9413-06149190CA35}"/>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594068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0CCF73-022F-4286-24B6-68E6B64763C8}"/>
              </a:ext>
            </a:extLst>
          </p:cNvPr>
          <p:cNvSpPr txBox="1"/>
          <p:nvPr/>
        </p:nvSpPr>
        <p:spPr>
          <a:xfrm>
            <a:off x="731907" y="712857"/>
            <a:ext cx="10715625" cy="57554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GB" sz="2300" baseline="0" dirty="0">
                <a:solidFill>
                  <a:srgbClr val="FFFFFF"/>
                </a:solidFill>
                <a:latin typeface="Trebuchet MS"/>
                <a:ea typeface="Segoe UI"/>
                <a:cs typeface="Segoe UI"/>
              </a:rPr>
              <a:t>We are a Nut-Free school. The school aims to protect children who have allergies to nuts yet also help them, as they grow up, to take responsibility as to what foods they can eat and to be aware of where they may be put at risk. </a:t>
            </a:r>
            <a:r>
              <a:rPr lang="en-GB" sz="2300" b="1" baseline="0" dirty="0">
                <a:solidFill>
                  <a:srgbClr val="FFFFFF"/>
                </a:solidFill>
                <a:latin typeface="Trebuchet MS"/>
                <a:ea typeface="Segoe UI"/>
                <a:cs typeface="Segoe UI"/>
              </a:rPr>
              <a:t>We do not allow nuts or nut products in school lunch boxes or as a healthy snack.</a:t>
            </a:r>
            <a:r>
              <a:rPr lang="en-US" sz="2300" dirty="0">
                <a:solidFill>
                  <a:srgbClr val="FFFFFF"/>
                </a:solidFill>
                <a:latin typeface="Trebuchet MS"/>
                <a:ea typeface="Segoe UI"/>
                <a:cs typeface="Segoe UI"/>
              </a:rPr>
              <a:t>​</a:t>
            </a:r>
            <a:br>
              <a:rPr lang="en-US" sz="2300" dirty="0">
                <a:latin typeface="Trebuchet MS"/>
                <a:ea typeface="Segoe UI"/>
                <a:cs typeface="Segoe UI"/>
              </a:rPr>
            </a:br>
            <a:r>
              <a:rPr lang="en-GB" sz="2300" b="1" baseline="0" dirty="0">
                <a:solidFill>
                  <a:srgbClr val="FFFFFF"/>
                </a:solidFill>
                <a:latin typeface="Trebuchet MS"/>
                <a:ea typeface="Segoe UI"/>
                <a:cs typeface="Segoe UI"/>
              </a:rPr>
              <a:t> </a:t>
            </a:r>
            <a:r>
              <a:rPr lang="en-US" sz="2300" dirty="0">
                <a:solidFill>
                  <a:srgbClr val="FFFFFF"/>
                </a:solidFill>
                <a:latin typeface="Trebuchet MS"/>
                <a:ea typeface="Segoe UI"/>
                <a:cs typeface="Segoe UI"/>
              </a:rPr>
              <a:t>​</a:t>
            </a:r>
          </a:p>
          <a:p>
            <a:pPr rtl="0"/>
            <a:r>
              <a:rPr lang="en-GB" sz="2300" baseline="0" dirty="0">
                <a:solidFill>
                  <a:srgbClr val="FFFF00"/>
                </a:solidFill>
                <a:latin typeface="Trebuchet MS"/>
                <a:ea typeface="Segoe UI"/>
                <a:cs typeface="Segoe UI"/>
              </a:rPr>
              <a:t>Nut-Free means that the following items should not be brought into school:</a:t>
            </a:r>
            <a:r>
              <a:rPr lang="en-US" sz="2300" dirty="0">
                <a:solidFill>
                  <a:srgbClr val="FFFF00"/>
                </a:solidFill>
                <a:latin typeface="Trebuchet MS"/>
                <a:ea typeface="Segoe UI"/>
                <a:cs typeface="Segoe UI"/>
              </a:rPr>
              <a:t>​</a:t>
            </a:r>
          </a:p>
          <a:p>
            <a:pPr marL="228600" lvl="0" indent="-228600" rtl="0">
              <a:buFont typeface="Arial,Sans-Serif"/>
              <a:buChar char="•"/>
            </a:pPr>
            <a:r>
              <a:rPr lang="en-GB" sz="2300" baseline="0" dirty="0">
                <a:solidFill>
                  <a:srgbClr val="FFFF00"/>
                </a:solidFill>
                <a:latin typeface="Trebuchet MS"/>
                <a:ea typeface="Arial"/>
                <a:cs typeface="Arial"/>
              </a:rPr>
              <a:t> Packs of nuts</a:t>
            </a:r>
            <a:r>
              <a:rPr lang="en-US" sz="2300" dirty="0">
                <a:solidFill>
                  <a:srgbClr val="FFFF00"/>
                </a:solidFill>
                <a:latin typeface="Trebuchet MS"/>
                <a:ea typeface="Arial"/>
                <a:cs typeface="Arial"/>
              </a:rPr>
              <a:t>​</a:t>
            </a:r>
          </a:p>
          <a:p>
            <a:pPr marL="228600" lvl="0" indent="-228600" rtl="0">
              <a:buFont typeface="Arial,Sans-Serif"/>
              <a:buChar char="•"/>
            </a:pPr>
            <a:r>
              <a:rPr lang="en-GB" sz="2300" baseline="0" dirty="0">
                <a:solidFill>
                  <a:srgbClr val="FFFF00"/>
                </a:solidFill>
                <a:latin typeface="Trebuchet MS"/>
                <a:ea typeface="Arial"/>
                <a:cs typeface="Arial"/>
              </a:rPr>
              <a:t> Peanut butter or Nutella sandwiches</a:t>
            </a:r>
            <a:r>
              <a:rPr lang="en-US" sz="2300" dirty="0">
                <a:solidFill>
                  <a:srgbClr val="FFFF00"/>
                </a:solidFill>
                <a:latin typeface="Trebuchet MS"/>
                <a:ea typeface="Arial"/>
                <a:cs typeface="Arial"/>
              </a:rPr>
              <a:t>​</a:t>
            </a:r>
          </a:p>
          <a:p>
            <a:pPr marL="228600" lvl="0" indent="-228600" rtl="0">
              <a:buFont typeface="Arial,Sans-Serif"/>
              <a:buChar char="•"/>
            </a:pPr>
            <a:r>
              <a:rPr lang="en-GB" sz="2300" baseline="0" dirty="0">
                <a:solidFill>
                  <a:srgbClr val="FFFF00"/>
                </a:solidFill>
                <a:latin typeface="Trebuchet MS"/>
                <a:ea typeface="Arial"/>
                <a:cs typeface="Arial"/>
              </a:rPr>
              <a:t> Fruit and cereal bars that contain nuts</a:t>
            </a:r>
            <a:r>
              <a:rPr lang="en-US" sz="2300" dirty="0">
                <a:solidFill>
                  <a:srgbClr val="FFFF00"/>
                </a:solidFill>
                <a:latin typeface="Trebuchet MS"/>
                <a:ea typeface="Arial"/>
                <a:cs typeface="Arial"/>
              </a:rPr>
              <a:t>​</a:t>
            </a:r>
          </a:p>
          <a:p>
            <a:pPr marL="228600" lvl="0" indent="-228600" rtl="0">
              <a:buFont typeface="Arial,Sans-Serif"/>
              <a:buChar char="•"/>
            </a:pPr>
            <a:r>
              <a:rPr lang="en-GB" sz="2300" baseline="0" dirty="0">
                <a:solidFill>
                  <a:srgbClr val="FFFF00"/>
                </a:solidFill>
                <a:latin typeface="Trebuchet MS"/>
                <a:ea typeface="Arial"/>
                <a:cs typeface="Arial"/>
              </a:rPr>
              <a:t>Chocolate bars or sweets that contain nuts</a:t>
            </a:r>
            <a:r>
              <a:rPr lang="en-US" sz="2300" dirty="0">
                <a:solidFill>
                  <a:srgbClr val="FFFF00"/>
                </a:solidFill>
                <a:latin typeface="Trebuchet MS"/>
                <a:ea typeface="Arial"/>
                <a:cs typeface="Arial"/>
              </a:rPr>
              <a:t>​</a:t>
            </a:r>
          </a:p>
          <a:p>
            <a:pPr marL="228600" lvl="0" indent="-228600" rtl="0">
              <a:buFont typeface="Arial,Sans-Serif"/>
              <a:buChar char="•"/>
            </a:pPr>
            <a:r>
              <a:rPr lang="en-GB" sz="2300" baseline="0" dirty="0">
                <a:solidFill>
                  <a:srgbClr val="FFFF00"/>
                </a:solidFill>
                <a:latin typeface="Trebuchet MS"/>
                <a:ea typeface="Arial"/>
                <a:cs typeface="Arial"/>
              </a:rPr>
              <a:t>Sesame seed rolls (children allergic to nuts may also have a severe reaction to sesame)</a:t>
            </a:r>
            <a:r>
              <a:rPr lang="en-US" sz="2300" dirty="0">
                <a:solidFill>
                  <a:srgbClr val="FFFF00"/>
                </a:solidFill>
                <a:latin typeface="Trebuchet MS"/>
                <a:ea typeface="Arial"/>
                <a:cs typeface="Arial"/>
              </a:rPr>
              <a:t>​</a:t>
            </a:r>
          </a:p>
          <a:p>
            <a:pPr marL="228600" lvl="0" indent="-228600" rtl="0">
              <a:buFont typeface="Arial,Sans-Serif"/>
              <a:buChar char="•"/>
            </a:pPr>
            <a:r>
              <a:rPr lang="en-GB" sz="2300" baseline="0" dirty="0">
                <a:solidFill>
                  <a:srgbClr val="FFFF00"/>
                </a:solidFill>
                <a:latin typeface="Trebuchet MS"/>
                <a:ea typeface="Arial"/>
                <a:cs typeface="Arial"/>
              </a:rPr>
              <a:t>Cakes made with nuts</a:t>
            </a:r>
            <a:r>
              <a:rPr lang="en-US" sz="2300" dirty="0">
                <a:solidFill>
                  <a:srgbClr val="FFFF00"/>
                </a:solidFill>
                <a:latin typeface="Trebuchet MS"/>
                <a:ea typeface="Arial"/>
                <a:cs typeface="Arial"/>
              </a:rPr>
              <a:t>​</a:t>
            </a:r>
          </a:p>
          <a:p>
            <a:pPr marL="228600" lvl="0" indent="-228600" rtl="0">
              <a:buFont typeface="Arial,Sans-Serif"/>
              <a:buChar char="•"/>
            </a:pPr>
            <a:r>
              <a:rPr lang="en-GB" sz="2300" baseline="0" dirty="0">
                <a:solidFill>
                  <a:srgbClr val="FFFF00"/>
                </a:solidFill>
                <a:latin typeface="Trebuchet MS"/>
                <a:ea typeface="Arial"/>
                <a:cs typeface="Arial"/>
              </a:rPr>
              <a:t> Any home cooked meals for packed lunches that are made from nuts</a:t>
            </a:r>
            <a:r>
              <a:rPr lang="en-US" sz="2300" dirty="0">
                <a:solidFill>
                  <a:srgbClr val="FFFF00"/>
                </a:solidFill>
                <a:latin typeface="Trebuchet MS"/>
                <a:ea typeface="Arial"/>
                <a:cs typeface="Arial"/>
              </a:rPr>
              <a:t>​</a:t>
            </a:r>
          </a:p>
          <a:p>
            <a:pPr algn="ctr"/>
            <a:endParaRPr lang="en-GB" sz="2300" dirty="0">
              <a:latin typeface="Trebuchet MS"/>
            </a:endParaRPr>
          </a:p>
        </p:txBody>
      </p:sp>
      <p:pic>
        <p:nvPicPr>
          <p:cNvPr id="4" name="Picture 3" descr="A black background with white and pink waves&#10;&#10;AI-generated content may be incorrect.">
            <a:extLst>
              <a:ext uri="{FF2B5EF4-FFF2-40B4-BE49-F238E27FC236}">
                <a16:creationId xmlns:a16="http://schemas.microsoft.com/office/drawing/2014/main" id="{728F01EE-9C0E-EC28-B1D8-EAC815A1BCA9}"/>
              </a:ext>
            </a:extLst>
          </p:cNvPr>
          <p:cNvPicPr/>
          <p:nvPr/>
        </p:nvPicPr>
        <p:blipFill>
          <a:blip r:embed="rId2">
            <a:lum bright="70000" contrast="-70000"/>
            <a:extLst>
              <a:ext uri="{BEBA8EAE-BF5A-486C-A8C5-ECC9F3942E4B}">
                <a14:imgProps xmlns:a14="http://schemas.microsoft.com/office/drawing/2010/main">
                  <a14:imgLayer r:embed="rId3">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6" name="Picture 5" descr="edpallog">
            <a:extLst>
              <a:ext uri="{FF2B5EF4-FFF2-40B4-BE49-F238E27FC236}">
                <a16:creationId xmlns:a16="http://schemas.microsoft.com/office/drawing/2014/main" id="{11791761-1670-EC0D-B410-DBFC9BBBF19A}"/>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85981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48B39B-2F9D-B411-5C97-19A44B28E9A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64B754F-DB27-D978-CA16-1EC652E04425}"/>
              </a:ext>
            </a:extLst>
          </p:cNvPr>
          <p:cNvPicPr/>
          <p:nvPr/>
        </p:nvPicPr>
        <p:blipFill>
          <a:blip r:embed="rId3">
            <a:lum bright="70000" contrast="-70000"/>
            <a:extLst>
              <a:ext uri="{BEBA8EAE-BF5A-486C-A8C5-ECC9F3942E4B}">
                <a14:imgProps xmlns:a14="http://schemas.microsoft.com/office/drawing/2010/main">
                  <a14:imgLayer r:embed="rId4">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6" name="Picture 5" descr="edpallog">
            <a:extLst>
              <a:ext uri="{FF2B5EF4-FFF2-40B4-BE49-F238E27FC236}">
                <a16:creationId xmlns:a16="http://schemas.microsoft.com/office/drawing/2014/main" id="{30CBE9EF-9C65-CCAC-B50D-15191BFBEE03}"/>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 name="Rectangle: Rounded Corners 12">
            <a:extLst>
              <a:ext uri="{FF2B5EF4-FFF2-40B4-BE49-F238E27FC236}">
                <a16:creationId xmlns:a16="http://schemas.microsoft.com/office/drawing/2014/main" id="{C2E5F777-A4FC-5898-AA61-5E952DDB3E19}"/>
              </a:ext>
            </a:extLst>
          </p:cNvPr>
          <p:cNvSpPr/>
          <p:nvPr/>
        </p:nvSpPr>
        <p:spPr>
          <a:xfrm>
            <a:off x="5454529" y="77344"/>
            <a:ext cx="11167970" cy="1252142"/>
          </a:xfrm>
          <a:prstGeom prst="roundRect">
            <a:avLst/>
          </a:prstGeom>
          <a:solidFill>
            <a:srgbClr val="BD0923">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14" name="TextBox 13">
            <a:extLst>
              <a:ext uri="{FF2B5EF4-FFF2-40B4-BE49-F238E27FC236}">
                <a16:creationId xmlns:a16="http://schemas.microsoft.com/office/drawing/2014/main" id="{9DB8B755-D295-D4E3-D249-A05A77163E42}"/>
              </a:ext>
            </a:extLst>
          </p:cNvPr>
          <p:cNvSpPr txBox="1"/>
          <p:nvPr/>
        </p:nvSpPr>
        <p:spPr>
          <a:xfrm>
            <a:off x="6591300" y="285750"/>
            <a:ext cx="6096000" cy="10464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400" dirty="0">
                <a:solidFill>
                  <a:srgbClr val="FFFFFF"/>
                </a:solidFill>
                <a:latin typeface="Trebuchet MS"/>
              </a:rPr>
              <a:t>Term Ahead </a:t>
            </a:r>
            <a:endParaRPr lang="en-GB" dirty="0"/>
          </a:p>
          <a:p>
            <a:pPr algn="ctr"/>
            <a:endParaRPr lang="en-GB"/>
          </a:p>
        </p:txBody>
      </p:sp>
      <p:pic>
        <p:nvPicPr>
          <p:cNvPr id="3" name="Picture 2">
            <a:extLst>
              <a:ext uri="{FF2B5EF4-FFF2-40B4-BE49-F238E27FC236}">
                <a16:creationId xmlns:a16="http://schemas.microsoft.com/office/drawing/2014/main" id="{3A6C1FE0-F6F2-F068-B7B2-B4547654CF21}"/>
              </a:ext>
            </a:extLst>
          </p:cNvPr>
          <p:cNvPicPr>
            <a:picLocks noChangeAspect="1"/>
          </p:cNvPicPr>
          <p:nvPr/>
        </p:nvPicPr>
        <p:blipFill>
          <a:blip r:embed="rId6"/>
          <a:stretch>
            <a:fillRect/>
          </a:stretch>
        </p:blipFill>
        <p:spPr>
          <a:xfrm>
            <a:off x="1995188" y="1277305"/>
            <a:ext cx="7644112" cy="5380772"/>
          </a:xfrm>
          <a:prstGeom prst="rect">
            <a:avLst/>
          </a:prstGeom>
        </p:spPr>
      </p:pic>
    </p:spTree>
    <p:extLst>
      <p:ext uri="{BB962C8B-B14F-4D97-AF65-F5344CB8AC3E}">
        <p14:creationId xmlns:p14="http://schemas.microsoft.com/office/powerpoint/2010/main" val="24011512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7C164-95F0-53E3-912D-DC2B6FFAA4F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0817336-BE9F-BEC1-766D-9AE41888705D}"/>
              </a:ext>
            </a:extLst>
          </p:cNvPr>
          <p:cNvPicPr/>
          <p:nvPr/>
        </p:nvPicPr>
        <p:blipFill>
          <a:blip r:embed="rId3">
            <a:lum bright="70000" contrast="-70000"/>
            <a:extLst>
              <a:ext uri="{BEBA8EAE-BF5A-486C-A8C5-ECC9F3942E4B}">
                <a14:imgProps xmlns:a14="http://schemas.microsoft.com/office/drawing/2010/main">
                  <a14:imgLayer r:embed="rId4">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6" name="Picture 5" descr="edpallog">
            <a:extLst>
              <a:ext uri="{FF2B5EF4-FFF2-40B4-BE49-F238E27FC236}">
                <a16:creationId xmlns:a16="http://schemas.microsoft.com/office/drawing/2014/main" id="{FA2CD211-6585-DD0A-8750-8E5001E653AD}"/>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Rectangle 6">
            <a:extLst>
              <a:ext uri="{FF2B5EF4-FFF2-40B4-BE49-F238E27FC236}">
                <a16:creationId xmlns:a16="http://schemas.microsoft.com/office/drawing/2014/main" id="{7B7AC0FA-294E-1005-82B6-08BC472108AA}"/>
              </a:ext>
            </a:extLst>
          </p:cNvPr>
          <p:cNvSpPr/>
          <p:nvPr/>
        </p:nvSpPr>
        <p:spPr>
          <a:xfrm>
            <a:off x="541565" y="2160117"/>
            <a:ext cx="11469459" cy="3046988"/>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514350" indent="-514350">
              <a:buAutoNum type="arabicPeriod"/>
            </a:pPr>
            <a:r>
              <a:rPr lang="en-US" sz="3200" dirty="0">
                <a:solidFill>
                  <a:schemeClr val="bg1"/>
                </a:solidFill>
                <a:latin typeface="Trebuchet MS"/>
                <a:cs typeface="Times New Roman"/>
              </a:rPr>
              <a:t>Timetables : 2, 5, 10, 3, 4 and 8</a:t>
            </a:r>
          </a:p>
          <a:p>
            <a:pPr marL="514350" indent="-514350">
              <a:buAutoNum type="arabicPeriod"/>
            </a:pPr>
            <a:r>
              <a:rPr lang="en-US" sz="3200" dirty="0">
                <a:solidFill>
                  <a:schemeClr val="bg1"/>
                </a:solidFill>
                <a:latin typeface="Trebuchet MS"/>
                <a:cs typeface="Times New Roman"/>
              </a:rPr>
              <a:t>Read with your child everyday – other books as well as GR books please.</a:t>
            </a:r>
          </a:p>
          <a:p>
            <a:pPr marL="514350" indent="-514350">
              <a:buAutoNum type="arabicPeriod"/>
            </a:pPr>
            <a:r>
              <a:rPr lang="en-US" sz="3200" dirty="0">
                <a:solidFill>
                  <a:schemeClr val="bg1"/>
                </a:solidFill>
                <a:latin typeface="Trebuchet MS"/>
                <a:cs typeface="Times New Roman"/>
              </a:rPr>
              <a:t>Support written tasks </a:t>
            </a:r>
          </a:p>
          <a:p>
            <a:pPr marL="514350" indent="-514350">
              <a:buAutoNum type="arabicPeriod"/>
            </a:pPr>
            <a:r>
              <a:rPr lang="en-US" sz="3200" dirty="0">
                <a:solidFill>
                  <a:schemeClr val="bg1"/>
                </a:solidFill>
                <a:latin typeface="Trebuchet MS"/>
                <a:cs typeface="Times New Roman"/>
              </a:rPr>
              <a:t>Take your child out to libraries, museums, and visit London/other UK attractions.</a:t>
            </a:r>
            <a:endParaRPr lang="en-US" dirty="0">
              <a:solidFill>
                <a:schemeClr val="bg1"/>
              </a:solidFill>
              <a:latin typeface="Trebuchet MS"/>
            </a:endParaRPr>
          </a:p>
        </p:txBody>
      </p:sp>
      <p:sp>
        <p:nvSpPr>
          <p:cNvPr id="13" name="Rectangle: Rounded Corners 12">
            <a:extLst>
              <a:ext uri="{FF2B5EF4-FFF2-40B4-BE49-F238E27FC236}">
                <a16:creationId xmlns:a16="http://schemas.microsoft.com/office/drawing/2014/main" id="{FF9BBBF8-1751-64AF-9873-902BABC0CA1B}"/>
              </a:ext>
            </a:extLst>
          </p:cNvPr>
          <p:cNvSpPr/>
          <p:nvPr/>
        </p:nvSpPr>
        <p:spPr>
          <a:xfrm>
            <a:off x="5454529" y="77344"/>
            <a:ext cx="11167970" cy="1252142"/>
          </a:xfrm>
          <a:prstGeom prst="roundRect">
            <a:avLst/>
          </a:prstGeom>
          <a:solidFill>
            <a:srgbClr val="BD0923">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14" name="TextBox 13">
            <a:extLst>
              <a:ext uri="{FF2B5EF4-FFF2-40B4-BE49-F238E27FC236}">
                <a16:creationId xmlns:a16="http://schemas.microsoft.com/office/drawing/2014/main" id="{51B98E50-D656-B7D9-C5EC-CB739F9EC0B7}"/>
              </a:ext>
            </a:extLst>
          </p:cNvPr>
          <p:cNvSpPr txBox="1"/>
          <p:nvPr/>
        </p:nvSpPr>
        <p:spPr>
          <a:xfrm>
            <a:off x="5781675" y="-9525"/>
            <a:ext cx="6905625" cy="17235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400" dirty="0">
                <a:solidFill>
                  <a:srgbClr val="FFFFFF"/>
                </a:solidFill>
                <a:latin typeface="Trebuchet MS"/>
              </a:rPr>
              <a:t>How can you support at home?</a:t>
            </a:r>
            <a:endParaRPr lang="en-US" dirty="0"/>
          </a:p>
          <a:p>
            <a:pPr algn="ctr"/>
            <a:endParaRPr lang="en-GB"/>
          </a:p>
        </p:txBody>
      </p:sp>
    </p:spTree>
    <p:extLst>
      <p:ext uri="{BB962C8B-B14F-4D97-AF65-F5344CB8AC3E}">
        <p14:creationId xmlns:p14="http://schemas.microsoft.com/office/powerpoint/2010/main" val="16147801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E90B890B-961F-45E8-864F-960A8A5B061F}"/>
              </a:ext>
            </a:extLst>
          </p:cNvPr>
          <p:cNvSpPr/>
          <p:nvPr/>
        </p:nvSpPr>
        <p:spPr>
          <a:xfrm>
            <a:off x="5454529" y="144709"/>
            <a:ext cx="11167970" cy="1252142"/>
          </a:xfrm>
          <a:prstGeom prst="roundRect">
            <a:avLst/>
          </a:prstGeom>
          <a:solidFill>
            <a:srgbClr val="BD0923">
              <a:alpha val="7300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3" name="Title 1">
            <a:extLst>
              <a:ext uri="{FF2B5EF4-FFF2-40B4-BE49-F238E27FC236}">
                <a16:creationId xmlns:a16="http://schemas.microsoft.com/office/drawing/2014/main" id="{E9961A50-2C36-46E2-8C75-AB72F307AA7B}"/>
              </a:ext>
            </a:extLst>
          </p:cNvPr>
          <p:cNvSpPr txBox="1">
            <a:spLocks/>
          </p:cNvSpPr>
          <p:nvPr/>
        </p:nvSpPr>
        <p:spPr>
          <a:xfrm>
            <a:off x="1203960" y="365287"/>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dirty="0">
                <a:solidFill>
                  <a:schemeClr val="bg1"/>
                </a:solidFill>
                <a:latin typeface="Trebuchet MS" panose="020B0603020202020204" pitchFamily="34" charset="0"/>
              </a:rPr>
              <a:t>Stay in touch</a:t>
            </a:r>
          </a:p>
        </p:txBody>
      </p:sp>
      <p:pic>
        <p:nvPicPr>
          <p:cNvPr id="5" name="Picture 4">
            <a:extLst>
              <a:ext uri="{FF2B5EF4-FFF2-40B4-BE49-F238E27FC236}">
                <a16:creationId xmlns:a16="http://schemas.microsoft.com/office/drawing/2014/main" id="{1C4D0480-4373-4351-BFDD-35C35E7A4AC7}"/>
              </a:ext>
            </a:extLst>
          </p:cNvPr>
          <p:cNvPicPr/>
          <p:nvPr/>
        </p:nvPicPr>
        <p:blipFill>
          <a:blip r:embed="rId3">
            <a:lum bright="70000" contrast="-70000"/>
            <a:extLst>
              <a:ext uri="{BEBA8EAE-BF5A-486C-A8C5-ECC9F3942E4B}">
                <a14:imgProps xmlns:a14="http://schemas.microsoft.com/office/drawing/2010/main">
                  <a14:imgLayer r:embed="rId4">
                    <a14:imgEffect>
                      <a14:backgroundRemoval t="6479" b="89296" l="9961" r="93359">
                        <a14:foregroundMark x1="84082" y1="6479" x2="80176" y2="20845"/>
                        <a14:foregroundMark x1="80176" y1="20845" x2="79102" y2="33521"/>
                        <a14:foregroundMark x1="79102" y1="33521" x2="79294" y2="33834"/>
                        <a14:foregroundMark x1="88770" y1="15211" x2="90527" y2="12394"/>
                        <a14:foregroundMark x1="91895" y1="14366" x2="93359" y2="15211"/>
                        <a14:foregroundMark x1="89902" y1="43706" x2="90820" y2="44789"/>
                        <a14:foregroundMark x1="88523" y1="42079" x2="89616" y2="43369"/>
                        <a14:foregroundMark x1="66016" y1="47606" x2="64355" y2="45352"/>
                        <a14:foregroundMark x1="62598" y1="54085" x2="59570" y2="52676"/>
                        <a14:foregroundMark x1="56934" y1="58873" x2="54785" y2="56620"/>
                        <a14:foregroundMark x1="51563" y1="63662" x2="49707" y2="61127"/>
                        <a14:foregroundMark x1="45508" y1="57183" x2="41699" y2="54366"/>
                        <a14:foregroundMark x1="37793" y1="61408" x2="35156" y2="60282"/>
                        <a14:foregroundMark x1="32520" y1="55775" x2="29688" y2="53521"/>
                        <a14:foregroundMark x1="30176" y1="46479" x2="28418" y2="44507"/>
                        <a14:foregroundMark x1="38867" y1="51831" x2="36621" y2="49296"/>
                        <a14:foregroundMark x1="43652" y1="46479" x2="41797" y2="45352"/>
                        <a14:foregroundMark x1="50977" y1="51831" x2="48926" y2="50423"/>
                        <a14:foregroundMark x1="55273" y1="46479" x2="53027" y2="44507"/>
                        <a14:foregroundMark x1="51270" y1="68169" x2="49609" y2="69296"/>
                        <a14:foregroundMark x1="45020" y1="72958" x2="43066" y2="72958"/>
                        <a14:foregroundMark x1="37793" y1="69859" x2="35645" y2="69859"/>
                        <a14:foregroundMark x1="32031" y1="74366" x2="29199" y2="76338"/>
                        <a14:foregroundMark x1="39258" y1="79155" x2="36230" y2="80282"/>
                        <a14:foregroundMark x1="41992" y1="85634" x2="46484" y2="83380"/>
                        <a14:foregroundMark x1="54492" y1="84789" x2="57520" y2="83380"/>
                        <a14:foregroundMark x1="60352" y1="78592" x2="64551" y2="76338"/>
                        <a14:foregroundMark x1="57813" y1="72113" x2="54688" y2="72958"/>
                        <a14:foregroundMark x1="51465" y1="77746" x2="49121" y2="79155"/>
                        <a14:foregroundMark x1="68066" y1="38873" x2="66797" y2="38028"/>
                        <a14:foregroundMark x1="68066" y1="43662" x2="69336" y2="44789"/>
                        <a14:foregroundMark x1="70410" y1="47042" x2="72168" y2="47606"/>
                        <a14:foregroundMark x1="71289" y1="52113" x2="70605" y2="51831"/>
                        <a14:foregroundMark x1="68457" y1="54930" x2="67285" y2="55211"/>
                        <a14:foregroundMark x1="79785" y1="51268" x2="81152" y2="50423"/>
                        <a14:foregroundMark x1="84082" y1="53239" x2="82324" y2="53803"/>
                        <a14:foregroundMark x1="76172" y1="54648" x2="74902" y2="54648"/>
                        <a14:foregroundMark x1="72754" y1="51549" x2="71582" y2="52113"/>
                        <a14:foregroundMark x1="67773" y1="83099" x2="65137" y2="83380"/>
                        <a14:foregroundMark x1="85254" y1="56620" x2="87012" y2="54648"/>
                        <a14:foregroundMark x1="78418" y1="57746" x2="80566" y2="56620"/>
                        <a14:foregroundMark x1="88672" y1="39155" x2="89941" y2="39155"/>
                        <a14:foregroundMark x1="83594" y1="39437" x2="82129" y2="38873"/>
                        <a14:foregroundMark x1="79334" y1="41928" x2="78613" y2="41408"/>
                        <a14:foregroundMark x1="75488" y1="44507" x2="74316" y2="44225"/>
                        <a14:foregroundMark x1="73047" y1="41972" x2="71289" y2="40845"/>
                        <a14:foregroundMark x1="76465" y1="39437" x2="75586" y2="38873"/>
                        <a14:foregroundMark x1="83301" y1="45915" x2="82715" y2="45634"/>
                        <a14:backgroundMark x1="82579" y1="34451" x2="88281" y2="33239"/>
                        <a14:backgroundMark x1="79004" y1="35211" x2="81285" y2="34726"/>
                        <a14:backgroundMark x1="88180" y1="41386" x2="83896" y2="40920"/>
                        <a14:backgroundMark x1="82696" y1="41658" x2="82510" y2="41956"/>
                        <a14:backgroundMark x1="79078" y1="43841" x2="77539" y2="42817"/>
                        <a14:backgroundMark x1="81348" y1="45352" x2="80236" y2="44612"/>
                        <a14:backgroundMark x1="89648" y1="43662" x2="89648" y2="41408"/>
                        <a14:backgroundMark x1="80176" y1="39718" x2="81055" y2="41690"/>
                      </a14:backgroundRemoval>
                    </a14:imgEffect>
                  </a14:imgLayer>
                </a14:imgProps>
              </a:ext>
              <a:ext uri="{28A0092B-C50C-407E-A947-70E740481C1C}">
                <a14:useLocalDpi xmlns:a14="http://schemas.microsoft.com/office/drawing/2010/main" val="0"/>
              </a:ext>
            </a:extLst>
          </a:blip>
          <a:stretch>
            <a:fillRect/>
          </a:stretch>
        </p:blipFill>
        <p:spPr>
          <a:xfrm>
            <a:off x="5454529" y="5301617"/>
            <a:ext cx="7232477" cy="2712920"/>
          </a:xfrm>
          <a:prstGeom prst="rect">
            <a:avLst/>
          </a:prstGeom>
        </p:spPr>
      </p:pic>
      <p:pic>
        <p:nvPicPr>
          <p:cNvPr id="6" name="Picture 5" descr="edpallog">
            <a:extLst>
              <a:ext uri="{FF2B5EF4-FFF2-40B4-BE49-F238E27FC236}">
                <a16:creationId xmlns:a16="http://schemas.microsoft.com/office/drawing/2014/main" id="{BFEA5409-2C3B-4740-8C0D-53A5881C636A}"/>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21932" y="145114"/>
            <a:ext cx="2846368" cy="56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a:extLst>
              <a:ext uri="{FF2B5EF4-FFF2-40B4-BE49-F238E27FC236}">
                <a16:creationId xmlns:a16="http://schemas.microsoft.com/office/drawing/2014/main" id="{C4336C6D-DC96-402B-B1E0-A45D5E0CAAD9}"/>
              </a:ext>
            </a:extLst>
          </p:cNvPr>
          <p:cNvPicPr>
            <a:picLocks noChangeAspect="1"/>
          </p:cNvPicPr>
          <p:nvPr/>
        </p:nvPicPr>
        <p:blipFill>
          <a:blip r:embed="rId6"/>
          <a:stretch>
            <a:fillRect/>
          </a:stretch>
        </p:blipFill>
        <p:spPr>
          <a:xfrm>
            <a:off x="7669027" y="1977556"/>
            <a:ext cx="4260626" cy="2307745"/>
          </a:xfrm>
          <a:prstGeom prst="rect">
            <a:avLst/>
          </a:prstGeom>
        </p:spPr>
      </p:pic>
      <p:sp>
        <p:nvSpPr>
          <p:cNvPr id="8" name="Rectangle 7">
            <a:extLst>
              <a:ext uri="{FF2B5EF4-FFF2-40B4-BE49-F238E27FC236}">
                <a16:creationId xmlns:a16="http://schemas.microsoft.com/office/drawing/2014/main" id="{B7092235-405C-49CD-973D-48CFDFFE68F6}"/>
              </a:ext>
            </a:extLst>
          </p:cNvPr>
          <p:cNvSpPr/>
          <p:nvPr/>
        </p:nvSpPr>
        <p:spPr>
          <a:xfrm>
            <a:off x="7568661" y="4387341"/>
            <a:ext cx="4165756" cy="369332"/>
          </a:xfrm>
          <a:prstGeom prst="rect">
            <a:avLst/>
          </a:prstGeom>
        </p:spPr>
        <p:txBody>
          <a:bodyPr wrap="none">
            <a:spAutoFit/>
          </a:bodyPr>
          <a:lstStyle/>
          <a:p>
            <a:r>
              <a:rPr lang="en-GB" dirty="0">
                <a:solidFill>
                  <a:schemeClr val="bg1"/>
                </a:solidFill>
                <a:latin typeface="Trebuchet MS" panose="020B0603020202020204" pitchFamily="34" charset="0"/>
              </a:rPr>
              <a:t>www.edwardpauling.hounslow.sch.uk</a:t>
            </a:r>
          </a:p>
        </p:txBody>
      </p:sp>
      <p:pic>
        <p:nvPicPr>
          <p:cNvPr id="9" name="Picture 8">
            <a:extLst>
              <a:ext uri="{FF2B5EF4-FFF2-40B4-BE49-F238E27FC236}">
                <a16:creationId xmlns:a16="http://schemas.microsoft.com/office/drawing/2014/main" id="{C378C6DF-4A4F-4F96-927C-4B7254B641C5}"/>
              </a:ext>
            </a:extLst>
          </p:cNvPr>
          <p:cNvPicPr>
            <a:picLocks noChangeAspect="1"/>
          </p:cNvPicPr>
          <p:nvPr/>
        </p:nvPicPr>
        <p:blipFill>
          <a:blip r:embed="rId7"/>
          <a:stretch>
            <a:fillRect/>
          </a:stretch>
        </p:blipFill>
        <p:spPr>
          <a:xfrm>
            <a:off x="4224705" y="1832462"/>
            <a:ext cx="2681103" cy="3428917"/>
          </a:xfrm>
          <a:prstGeom prst="rect">
            <a:avLst/>
          </a:prstGeom>
        </p:spPr>
      </p:pic>
      <p:pic>
        <p:nvPicPr>
          <p:cNvPr id="10" name="Picture 9">
            <a:extLst>
              <a:ext uri="{FF2B5EF4-FFF2-40B4-BE49-F238E27FC236}">
                <a16:creationId xmlns:a16="http://schemas.microsoft.com/office/drawing/2014/main" id="{76A14D1D-BE9C-481C-A3AB-6DF900A05E19}"/>
              </a:ext>
            </a:extLst>
          </p:cNvPr>
          <p:cNvPicPr>
            <a:picLocks noChangeAspect="1"/>
          </p:cNvPicPr>
          <p:nvPr/>
        </p:nvPicPr>
        <p:blipFill>
          <a:blip r:embed="rId8"/>
          <a:stretch>
            <a:fillRect/>
          </a:stretch>
        </p:blipFill>
        <p:spPr>
          <a:xfrm>
            <a:off x="262347" y="1845128"/>
            <a:ext cx="3181661" cy="3456489"/>
          </a:xfrm>
          <a:prstGeom prst="rect">
            <a:avLst/>
          </a:prstGeom>
        </p:spPr>
      </p:pic>
      <p:sp>
        <p:nvSpPr>
          <p:cNvPr id="11" name="Rectangle 10">
            <a:extLst>
              <a:ext uri="{FF2B5EF4-FFF2-40B4-BE49-F238E27FC236}">
                <a16:creationId xmlns:a16="http://schemas.microsoft.com/office/drawing/2014/main" id="{66FCDCDC-30E7-4481-9D59-0AA9106FF086}"/>
              </a:ext>
            </a:extLst>
          </p:cNvPr>
          <p:cNvSpPr/>
          <p:nvPr/>
        </p:nvSpPr>
        <p:spPr>
          <a:xfrm>
            <a:off x="7551333" y="1463130"/>
            <a:ext cx="1805944" cy="369332"/>
          </a:xfrm>
          <a:prstGeom prst="rect">
            <a:avLst/>
          </a:prstGeom>
        </p:spPr>
        <p:txBody>
          <a:bodyPr wrap="none">
            <a:spAutoFit/>
          </a:bodyPr>
          <a:lstStyle/>
          <a:p>
            <a:r>
              <a:rPr lang="en-GB" dirty="0">
                <a:solidFill>
                  <a:schemeClr val="bg1"/>
                </a:solidFill>
                <a:latin typeface="Trebuchet MS" panose="020B0603020202020204" pitchFamily="34" charset="0"/>
              </a:rPr>
              <a:t>School Website </a:t>
            </a:r>
            <a:endParaRPr lang="en-GB" dirty="0"/>
          </a:p>
        </p:txBody>
      </p:sp>
      <p:sp>
        <p:nvSpPr>
          <p:cNvPr id="12" name="Rectangle 11">
            <a:extLst>
              <a:ext uri="{FF2B5EF4-FFF2-40B4-BE49-F238E27FC236}">
                <a16:creationId xmlns:a16="http://schemas.microsoft.com/office/drawing/2014/main" id="{34A15D0D-B4C3-4437-9A2B-01D0FB0464BC}"/>
              </a:ext>
            </a:extLst>
          </p:cNvPr>
          <p:cNvSpPr/>
          <p:nvPr/>
        </p:nvSpPr>
        <p:spPr>
          <a:xfrm>
            <a:off x="4224705" y="1361756"/>
            <a:ext cx="1229824" cy="369332"/>
          </a:xfrm>
          <a:prstGeom prst="rect">
            <a:avLst/>
          </a:prstGeom>
        </p:spPr>
        <p:txBody>
          <a:bodyPr wrap="none">
            <a:spAutoFit/>
          </a:bodyPr>
          <a:lstStyle/>
          <a:p>
            <a:r>
              <a:rPr lang="en-GB" dirty="0">
                <a:solidFill>
                  <a:schemeClr val="bg1"/>
                </a:solidFill>
                <a:latin typeface="Trebuchet MS" panose="020B0603020202020204" pitchFamily="34" charset="0"/>
              </a:rPr>
              <a:t>Facebook </a:t>
            </a:r>
            <a:endParaRPr lang="en-GB" dirty="0"/>
          </a:p>
        </p:txBody>
      </p:sp>
      <p:sp>
        <p:nvSpPr>
          <p:cNvPr id="13" name="Rectangle 12">
            <a:extLst>
              <a:ext uri="{FF2B5EF4-FFF2-40B4-BE49-F238E27FC236}">
                <a16:creationId xmlns:a16="http://schemas.microsoft.com/office/drawing/2014/main" id="{7D203735-BD9A-4E35-AF22-F0B8E4F77962}"/>
              </a:ext>
            </a:extLst>
          </p:cNvPr>
          <p:cNvSpPr/>
          <p:nvPr/>
        </p:nvSpPr>
        <p:spPr>
          <a:xfrm>
            <a:off x="232386" y="1396851"/>
            <a:ext cx="1200970" cy="369332"/>
          </a:xfrm>
          <a:prstGeom prst="rect">
            <a:avLst/>
          </a:prstGeom>
        </p:spPr>
        <p:txBody>
          <a:bodyPr wrap="none">
            <a:spAutoFit/>
          </a:bodyPr>
          <a:lstStyle/>
          <a:p>
            <a:r>
              <a:rPr lang="en-GB" dirty="0">
                <a:solidFill>
                  <a:schemeClr val="bg1"/>
                </a:solidFill>
                <a:latin typeface="Trebuchet MS" panose="020B0603020202020204" pitchFamily="34" charset="0"/>
              </a:rPr>
              <a:t>Instagram</a:t>
            </a:r>
            <a:endParaRPr lang="en-GB" dirty="0"/>
          </a:p>
        </p:txBody>
      </p:sp>
      <p:pic>
        <p:nvPicPr>
          <p:cNvPr id="14" name="Picture 13">
            <a:extLst>
              <a:ext uri="{FF2B5EF4-FFF2-40B4-BE49-F238E27FC236}">
                <a16:creationId xmlns:a16="http://schemas.microsoft.com/office/drawing/2014/main" id="{01CA09E8-B10A-49EF-A1AF-07386174489E}"/>
              </a:ext>
            </a:extLst>
          </p:cNvPr>
          <p:cNvPicPr>
            <a:picLocks noChangeAspect="1"/>
          </p:cNvPicPr>
          <p:nvPr/>
        </p:nvPicPr>
        <p:blipFill>
          <a:blip r:embed="rId9"/>
          <a:stretch>
            <a:fillRect/>
          </a:stretch>
        </p:blipFill>
        <p:spPr>
          <a:xfrm>
            <a:off x="232386" y="4827411"/>
            <a:ext cx="1674942" cy="1753266"/>
          </a:xfrm>
          <a:prstGeom prst="rect">
            <a:avLst/>
          </a:prstGeom>
        </p:spPr>
      </p:pic>
      <p:sp>
        <p:nvSpPr>
          <p:cNvPr id="15" name="Rectangle 14">
            <a:extLst>
              <a:ext uri="{FF2B5EF4-FFF2-40B4-BE49-F238E27FC236}">
                <a16:creationId xmlns:a16="http://schemas.microsoft.com/office/drawing/2014/main" id="{476B13AE-3426-4B17-A04E-7ECB28FCBDF1}"/>
              </a:ext>
            </a:extLst>
          </p:cNvPr>
          <p:cNvSpPr/>
          <p:nvPr/>
        </p:nvSpPr>
        <p:spPr>
          <a:xfrm>
            <a:off x="4214331" y="5287839"/>
            <a:ext cx="2810385" cy="523220"/>
          </a:xfrm>
          <a:prstGeom prst="rect">
            <a:avLst/>
          </a:prstGeom>
        </p:spPr>
        <p:txBody>
          <a:bodyPr wrap="none">
            <a:spAutoFit/>
          </a:bodyPr>
          <a:lstStyle/>
          <a:p>
            <a:r>
              <a:rPr lang="en-GB" sz="1400" dirty="0">
                <a:solidFill>
                  <a:schemeClr val="bg1"/>
                </a:solidFill>
                <a:latin typeface="Trebuchet MS" panose="020B0603020202020204" pitchFamily="34" charset="0"/>
              </a:rPr>
              <a:t>https://www.facebook.com/</a:t>
            </a:r>
          </a:p>
          <a:p>
            <a:r>
              <a:rPr lang="en-GB" sz="1400" dirty="0" err="1">
                <a:solidFill>
                  <a:schemeClr val="bg1"/>
                </a:solidFill>
                <a:latin typeface="Trebuchet MS" panose="020B0603020202020204" pitchFamily="34" charset="0"/>
              </a:rPr>
              <a:t>profile.php?id</a:t>
            </a:r>
            <a:r>
              <a:rPr lang="en-GB" sz="1400" dirty="0">
                <a:solidFill>
                  <a:schemeClr val="bg1"/>
                </a:solidFill>
                <a:latin typeface="Trebuchet MS" panose="020B0603020202020204" pitchFamily="34" charset="0"/>
              </a:rPr>
              <a:t>=61581992191099#</a:t>
            </a:r>
          </a:p>
        </p:txBody>
      </p:sp>
    </p:spTree>
    <p:extLst>
      <p:ext uri="{BB962C8B-B14F-4D97-AF65-F5344CB8AC3E}">
        <p14:creationId xmlns:p14="http://schemas.microsoft.com/office/powerpoint/2010/main" val="2973149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0EF17C2407EE3429E281EA9E002B84A" ma:contentTypeVersion="3" ma:contentTypeDescription="Create a new document." ma:contentTypeScope="" ma:versionID="45a2cb49665ce9e2f96efa92a7e7ff5d">
  <xsd:schema xmlns:xsd="http://www.w3.org/2001/XMLSchema" xmlns:xs="http://www.w3.org/2001/XMLSchema" xmlns:p="http://schemas.microsoft.com/office/2006/metadata/properties" xmlns:ns2="b835b709-996d-424d-a9fc-cd214e8a862a" targetNamespace="http://schemas.microsoft.com/office/2006/metadata/properties" ma:root="true" ma:fieldsID="7d6a95a4a63a8dd17a80537ce78b90f1" ns2:_="">
    <xsd:import namespace="b835b709-996d-424d-a9fc-cd214e8a862a"/>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835b709-996d-424d-a9fc-cd214e8a862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232E8C6-9082-4811-9A8C-47823F30067B}">
  <ds:schemaRefs>
    <ds:schemaRef ds:uri="http://schemas.microsoft.com/sharepoint/v3/contenttype/forms"/>
  </ds:schemaRefs>
</ds:datastoreItem>
</file>

<file path=customXml/itemProps2.xml><?xml version="1.0" encoding="utf-8"?>
<ds:datastoreItem xmlns:ds="http://schemas.openxmlformats.org/officeDocument/2006/customXml" ds:itemID="{04379C5F-2663-4D61-98BA-6D984625BB18}">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C2EE812F-D649-4D61-9443-139EBDEA9C2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835b709-996d-424d-a9fc-cd214e8a862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59</TotalTime>
  <Words>940</Words>
  <Application>Microsoft Office PowerPoint</Application>
  <PresentationFormat>Widescreen</PresentationFormat>
  <Paragraphs>95</Paragraphs>
  <Slides>14</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Arial,Sans-Serif</vt:lpstr>
      <vt:lpstr>Calibri</vt:lpstr>
      <vt:lpstr>Calibri Light</vt:lpstr>
      <vt:lpstr>Corbel</vt:lpstr>
      <vt:lpstr>Symbol</vt:lpstr>
      <vt:lpstr>Trebuchet MS</vt:lpstr>
      <vt:lpstr>Office Theme</vt:lpstr>
      <vt:lpstr>PowerPoint Presentation</vt:lpstr>
      <vt:lpstr>PowerPoint Presentation</vt:lpstr>
      <vt:lpstr>Who is Who?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Adam Malin</dc:creator>
  <cp:lastModifiedBy>Adam Malin</cp:lastModifiedBy>
  <cp:revision>258</cp:revision>
  <dcterms:created xsi:type="dcterms:W3CDTF">2026-04-26T18:36:48Z</dcterms:created>
  <dcterms:modified xsi:type="dcterms:W3CDTF">2026-09-21T15:47:42Z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0x010100E0EF17C2407EE3429E281EA9E002B84A</vt:lpwstr>
  </property>
</Properties>
</file>