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2"/>
  </p:notesMasterIdLst>
  <p:sldIdLst>
    <p:sldId id="274" r:id="rId2"/>
    <p:sldId id="256" r:id="rId3"/>
    <p:sldId id="260" r:id="rId4"/>
    <p:sldId id="266" r:id="rId5"/>
    <p:sldId id="271" r:id="rId6"/>
    <p:sldId id="268" r:id="rId7"/>
    <p:sldId id="270" r:id="rId8"/>
    <p:sldId id="273" r:id="rId9"/>
    <p:sldId id="269" r:id="rId10"/>
    <p:sldId id="275" r:id="rId11"/>
  </p:sldIdLst>
  <p:sldSz cx="9144000" cy="5143500" type="screen16x9"/>
  <p:notesSz cx="6858000" cy="9144000"/>
  <p:embeddedFontLst>
    <p:embeddedFont>
      <p:font typeface="Corbel" panose="020B050302020402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6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221" y="10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058c62fbab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058c62fbab_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10/5/2025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g"/><Relationship Id="rId4" Type="http://schemas.openxmlformats.org/officeDocument/2006/relationships/hyperlink" Target="http://www.youtube.com/watch?v=OrYv1McKk7U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B02B6E-A035-40A0-9B43-44B7DE8C6F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583" t="22254" r="37937" b="24534"/>
          <a:stretch/>
        </p:blipFill>
        <p:spPr>
          <a:xfrm>
            <a:off x="68423" y="44019"/>
            <a:ext cx="3757128" cy="50554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BCC00B-A15C-41F4-966C-E6DA97D4D7DD}"/>
              </a:ext>
            </a:extLst>
          </p:cNvPr>
          <p:cNvSpPr txBox="1"/>
          <p:nvPr/>
        </p:nvSpPr>
        <p:spPr>
          <a:xfrm>
            <a:off x="3844925" y="1704781"/>
            <a:ext cx="503872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do our school Expectations mean? </a:t>
            </a:r>
          </a:p>
          <a:p>
            <a:endParaRPr lang="en-GB" sz="3200" dirty="0"/>
          </a:p>
          <a:p>
            <a:r>
              <a:rPr lang="en-GB" sz="3200" dirty="0"/>
              <a:t>Why they important in our school? </a:t>
            </a:r>
          </a:p>
        </p:txBody>
      </p:sp>
    </p:spTree>
    <p:extLst>
      <p:ext uri="{BB962C8B-B14F-4D97-AF65-F5344CB8AC3E}">
        <p14:creationId xmlns:p14="http://schemas.microsoft.com/office/powerpoint/2010/main" val="1148999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Resilience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3- 06.10.25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                  Russell 		                              																				</a:t>
            </a:r>
            <a:endParaRPr dirty="0"/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148977"/>
            <a:ext cx="3931850" cy="3750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80C126-77CC-4DE8-A5EB-EDBA4B71E8BA}"/>
              </a:ext>
            </a:extLst>
          </p:cNvPr>
          <p:cNvSpPr txBox="1"/>
          <p:nvPr/>
        </p:nvSpPr>
        <p:spPr>
          <a:xfrm>
            <a:off x="4848900" y="204569"/>
            <a:ext cx="4201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How is he showing Resilience? </a:t>
            </a:r>
          </a:p>
        </p:txBody>
      </p:sp>
      <p:pic>
        <p:nvPicPr>
          <p:cNvPr id="5" name="Google Shape;89;p18">
            <a:extLst>
              <a:ext uri="{FF2B5EF4-FFF2-40B4-BE49-F238E27FC236}">
                <a16:creationId xmlns:a16="http://schemas.microsoft.com/office/drawing/2014/main" id="{A0762481-C2DA-4E4B-ADDC-D39E02EE598B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15549" y="1530350"/>
            <a:ext cx="4201236" cy="314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D0A2A-CB0E-4233-9D99-CC4A62FCD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Recap-</a:t>
            </a:r>
            <a:br>
              <a:rPr lang="en-GB" dirty="0"/>
            </a:br>
            <a:r>
              <a:rPr lang="en-GB" dirty="0"/>
              <a:t>class Assembly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D159E-C999-4F4C-BEE2-41709CB00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763" y="1301267"/>
            <a:ext cx="8520600" cy="3416400"/>
          </a:xfrm>
        </p:spPr>
        <p:txBody>
          <a:bodyPr/>
          <a:lstStyle/>
          <a:p>
            <a:pPr marL="0" lvl="0" indent="0">
              <a:buNone/>
            </a:pPr>
            <a:r>
              <a:rPr lang="en-GB" dirty="0"/>
              <a:t>What did Mona want to achieve? </a:t>
            </a:r>
          </a:p>
          <a:p>
            <a:pPr marL="0" lvl="0" indent="0">
              <a:buNone/>
            </a:pPr>
            <a:r>
              <a:rPr lang="en-GB" dirty="0"/>
              <a:t>What choices could she have made-</a:t>
            </a:r>
          </a:p>
          <a:p>
            <a:pPr marL="0" lvl="0" indent="0">
              <a:buNone/>
            </a:pPr>
            <a:r>
              <a:rPr lang="en-GB" dirty="0"/>
              <a:t>why might she have made those choices? </a:t>
            </a:r>
          </a:p>
          <a:p>
            <a:pPr marL="0" lvl="0" indent="0">
              <a:buNone/>
            </a:pPr>
            <a:r>
              <a:rPr lang="en-GB" dirty="0"/>
              <a:t>How would you have shown resilience if you were in</a:t>
            </a:r>
          </a:p>
          <a:p>
            <a:pPr marL="0" lvl="0" indent="0">
              <a:buNone/>
            </a:pPr>
            <a:r>
              <a:rPr lang="en-GB" dirty="0"/>
              <a:t> the same situation?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Google Shape;95;p19">
            <a:extLst>
              <a:ext uri="{FF2B5EF4-FFF2-40B4-BE49-F238E27FC236}">
                <a16:creationId xmlns:a16="http://schemas.microsoft.com/office/drawing/2014/main" id="{86EBCC20-EBC4-4A0F-9F8E-3001C2796C8C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001207" y="114062"/>
            <a:ext cx="4005943" cy="237441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88;p18">
            <a:extLst>
              <a:ext uri="{FF2B5EF4-FFF2-40B4-BE49-F238E27FC236}">
                <a16:creationId xmlns:a16="http://schemas.microsoft.com/office/drawing/2014/main" id="{7545DAAA-6114-48D2-AC8F-DEAC0E013B4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6021" t="5665" r="17164" b="4688"/>
          <a:stretch/>
        </p:blipFill>
        <p:spPr>
          <a:xfrm>
            <a:off x="4616265" y="2541671"/>
            <a:ext cx="2151395" cy="258195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93;p19" descr="DISCLAIMER: This Short Clip is property of Disney." title="Moana LOST on the Ocean Scene!">
            <a:hlinkClick r:id="rId4"/>
            <a:extLst>
              <a:ext uri="{FF2B5EF4-FFF2-40B4-BE49-F238E27FC236}">
                <a16:creationId xmlns:a16="http://schemas.microsoft.com/office/drawing/2014/main" id="{8ABB8CDD-BD2E-472A-8D47-BF4D6D95254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 t="12966" b="11939"/>
          <a:stretch/>
        </p:blipFill>
        <p:spPr>
          <a:xfrm>
            <a:off x="311700" y="2717605"/>
            <a:ext cx="3420587" cy="18163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680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6B3B2-1F4D-4CB6-B014-E0B5BA9E4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Resilience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1FC2BA-1062-47EE-812D-B5222DD213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31" t="18866" r="18333" b="1073"/>
          <a:stretch/>
        </p:blipFill>
        <p:spPr>
          <a:xfrm>
            <a:off x="2880048" y="342122"/>
            <a:ext cx="6139739" cy="457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46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A1AF1-4960-4762-88CE-B4EEF2607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Values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3D442D0-537C-441C-BD96-146F74F9B1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162535"/>
              </p:ext>
            </p:extLst>
          </p:nvPr>
        </p:nvGraphicFramePr>
        <p:xfrm>
          <a:off x="136849" y="1679509"/>
          <a:ext cx="8814318" cy="2889366"/>
        </p:xfrm>
        <a:graphic>
          <a:graphicData uri="http://schemas.openxmlformats.org/drawingml/2006/table">
            <a:tbl>
              <a:tblPr/>
              <a:tblGrid>
                <a:gridCol w="2938106">
                  <a:extLst>
                    <a:ext uri="{9D8B030D-6E8A-4147-A177-3AD203B41FA5}">
                      <a16:colId xmlns:a16="http://schemas.microsoft.com/office/drawing/2014/main" val="2464608314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2770832366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3412933350"/>
                    </a:ext>
                  </a:extLst>
                </a:gridCol>
              </a:tblGrid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Resilient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Empathetic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Respectful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3365908"/>
                  </a:ext>
                </a:extLst>
              </a:tr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Independent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Courageous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Ambitious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542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7663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E46BB3-0A43-4C14-BC5C-21C21BBBA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221311" y="675318"/>
            <a:ext cx="8520600" cy="3416400"/>
          </a:xfrm>
        </p:spPr>
        <p:txBody>
          <a:bodyPr>
            <a:normAutofit fontScale="92500" lnSpcReduction="20000"/>
          </a:bodyPr>
          <a:lstStyle/>
          <a:p>
            <a:r>
              <a:rPr lang="en-GB" sz="7200" dirty="0">
                <a:solidFill>
                  <a:srgbClr val="FF0000"/>
                </a:solidFill>
              </a:rPr>
              <a:t>“A </a:t>
            </a:r>
            <a:r>
              <a:rPr lang="en-GB" sz="7200" u="sng" dirty="0">
                <a:solidFill>
                  <a:srgbClr val="FF0000"/>
                </a:solidFill>
              </a:rPr>
              <a:t>value</a:t>
            </a:r>
            <a:r>
              <a:rPr lang="en-GB" sz="7200" dirty="0">
                <a:solidFill>
                  <a:srgbClr val="FF0000"/>
                </a:solidFill>
              </a:rPr>
              <a:t> is a </a:t>
            </a:r>
            <a:r>
              <a:rPr lang="en-GB" sz="7200" u="sng" dirty="0">
                <a:solidFill>
                  <a:srgbClr val="FF0000"/>
                </a:solidFill>
              </a:rPr>
              <a:t>principle</a:t>
            </a:r>
            <a:r>
              <a:rPr lang="en-GB" sz="7200" dirty="0">
                <a:solidFill>
                  <a:srgbClr val="FF0000"/>
                </a:solidFill>
              </a:rPr>
              <a:t> that </a:t>
            </a:r>
            <a:r>
              <a:rPr lang="en-GB" sz="7200" u="sng" dirty="0">
                <a:solidFill>
                  <a:srgbClr val="FF0000"/>
                </a:solidFill>
              </a:rPr>
              <a:t>guides</a:t>
            </a:r>
            <a:r>
              <a:rPr lang="en-GB" sz="7200" dirty="0">
                <a:solidFill>
                  <a:srgbClr val="FF0000"/>
                </a:solidFill>
              </a:rPr>
              <a:t> our </a:t>
            </a:r>
            <a:r>
              <a:rPr lang="en-GB" sz="7200" u="sng" dirty="0">
                <a:solidFill>
                  <a:srgbClr val="FF0000"/>
                </a:solidFill>
              </a:rPr>
              <a:t>thinking</a:t>
            </a:r>
            <a:r>
              <a:rPr lang="en-GB" sz="7200" dirty="0">
                <a:solidFill>
                  <a:srgbClr val="FF0000"/>
                </a:solidFill>
              </a:rPr>
              <a:t> and </a:t>
            </a:r>
            <a:r>
              <a:rPr lang="en-GB" sz="7200" u="sng" dirty="0">
                <a:solidFill>
                  <a:srgbClr val="FF0000"/>
                </a:solidFill>
              </a:rPr>
              <a:t>behaviour</a:t>
            </a:r>
          </a:p>
        </p:txBody>
      </p:sp>
      <p:pic>
        <p:nvPicPr>
          <p:cNvPr id="2050" name="Picture 2" descr="People World Stock Illustrations – 302,088 People World ...">
            <a:extLst>
              <a:ext uri="{FF2B5EF4-FFF2-40B4-BE49-F238E27FC236}">
                <a16:creationId xmlns:a16="http://schemas.microsoft.com/office/drawing/2014/main" id="{E3D3883B-EF5A-419E-8714-26383DE6A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728" y="1642915"/>
            <a:ext cx="3091217" cy="3222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597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A1AF1-4960-4762-88CE-B4EEF2607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Values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3D442D0-537C-441C-BD96-146F74F9B1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057223"/>
              </p:ext>
            </p:extLst>
          </p:nvPr>
        </p:nvGraphicFramePr>
        <p:xfrm>
          <a:off x="248816" y="2202023"/>
          <a:ext cx="8814318" cy="2889366"/>
        </p:xfrm>
        <a:graphic>
          <a:graphicData uri="http://schemas.openxmlformats.org/drawingml/2006/table">
            <a:tbl>
              <a:tblPr/>
              <a:tblGrid>
                <a:gridCol w="2938106">
                  <a:extLst>
                    <a:ext uri="{9D8B030D-6E8A-4147-A177-3AD203B41FA5}">
                      <a16:colId xmlns:a16="http://schemas.microsoft.com/office/drawing/2014/main" val="2464608314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2770832366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3412933350"/>
                    </a:ext>
                  </a:extLst>
                </a:gridCol>
              </a:tblGrid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Resilient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Empathetic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Respectful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3365908"/>
                  </a:ext>
                </a:extLst>
              </a:tr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Independent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Courageous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Ambitious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542948"/>
                  </a:ext>
                </a:extLst>
              </a:tr>
            </a:tbl>
          </a:graphicData>
        </a:graphic>
      </p:graphicFrame>
      <p:pic>
        <p:nvPicPr>
          <p:cNvPr id="5" name="Picture 2" descr="People World Stock Illustrations – 302,088 People World ...">
            <a:extLst>
              <a:ext uri="{FF2B5EF4-FFF2-40B4-BE49-F238E27FC236}">
                <a16:creationId xmlns:a16="http://schemas.microsoft.com/office/drawing/2014/main" id="{1E2B0415-14D4-4E30-87F6-216E94648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994" y="99526"/>
            <a:ext cx="2193276" cy="228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495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76524C-FA98-47C4-805B-15F953FA44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70" t="19108" r="18084" b="4822"/>
          <a:stretch/>
        </p:blipFill>
        <p:spPr>
          <a:xfrm>
            <a:off x="777550" y="126352"/>
            <a:ext cx="6966858" cy="489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39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CDAB5A-2B13-4D43-BAFE-79D27FF59F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56" t="20438" r="15389" b="3008"/>
          <a:stretch/>
        </p:blipFill>
        <p:spPr>
          <a:xfrm>
            <a:off x="883297" y="130740"/>
            <a:ext cx="7234335" cy="4882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4548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43</TotalTime>
  <Words>132</Words>
  <Application>Microsoft Office PowerPoint</Application>
  <PresentationFormat>On-screen Show (16:9)</PresentationFormat>
  <Paragraphs>30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Wingdings</vt:lpstr>
      <vt:lpstr>Corbel</vt:lpstr>
      <vt:lpstr>Arial</vt:lpstr>
      <vt:lpstr>Banded</vt:lpstr>
      <vt:lpstr>PowerPoint Presentation</vt:lpstr>
      <vt:lpstr>Resilience Assembly 3- 06.10.25</vt:lpstr>
      <vt:lpstr>                  Russell                                                     </vt:lpstr>
      <vt:lpstr>Recap- class Assembly </vt:lpstr>
      <vt:lpstr>Resilience </vt:lpstr>
      <vt:lpstr>Our Values </vt:lpstr>
      <vt:lpstr>PowerPoint Presentation</vt:lpstr>
      <vt:lpstr>Our Values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10</cp:revision>
  <dcterms:modified xsi:type="dcterms:W3CDTF">2025-10-05T17:49:58Z</dcterms:modified>
</cp:coreProperties>
</file>