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6" r:id="rId1"/>
  </p:sldMasterIdLst>
  <p:notesMasterIdLst>
    <p:notesMasterId r:id="rId13"/>
  </p:notesMasterIdLst>
  <p:sldIdLst>
    <p:sldId id="283" r:id="rId2"/>
    <p:sldId id="261" r:id="rId3"/>
    <p:sldId id="279" r:id="rId4"/>
    <p:sldId id="276" r:id="rId5"/>
    <p:sldId id="257" r:id="rId6"/>
    <p:sldId id="287" r:id="rId7"/>
    <p:sldId id="288" r:id="rId8"/>
    <p:sldId id="289" r:id="rId9"/>
    <p:sldId id="285" r:id="rId10"/>
    <p:sldId id="281" r:id="rId11"/>
    <p:sldId id="256" r:id="rId12"/>
  </p:sldIdLst>
  <p:sldSz cx="9144000" cy="5143500" type="screen16x9"/>
  <p:notesSz cx="6858000" cy="9144000"/>
  <p:embeddedFontLst>
    <p:embeddedFont>
      <p:font typeface="Corbel" panose="020B0503020204020204" pitchFamily="34" charset="0"/>
      <p:regular r:id="rId14"/>
      <p:bold r:id="rId15"/>
      <p:italic r:id="rId16"/>
      <p:boldItalic r:id="rId17"/>
    </p:embeddedFont>
    <p:embeddedFont>
      <p:font typeface="XCCW Joined 4a" panose="03050602040000000000" pitchFamily="66" charset="0"/>
      <p:regular r:id="rId1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628" autoAdjust="0"/>
    <p:restoredTop sz="84228" autoAdjust="0"/>
  </p:normalViewPr>
  <p:slideViewPr>
    <p:cSldViewPr snapToGrid="0">
      <p:cViewPr varScale="1">
        <p:scale>
          <a:sx n="110" d="100"/>
          <a:sy n="110" d="100"/>
        </p:scale>
        <p:origin x="1027" y="6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maryseacoletrust.org.uk/memorials/"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St Thomas hospital, London </a:t>
            </a:r>
          </a:p>
        </p:txBody>
      </p:sp>
    </p:spTree>
    <p:extLst>
      <p:ext uri="{BB962C8B-B14F-4D97-AF65-F5344CB8AC3E}">
        <p14:creationId xmlns:p14="http://schemas.microsoft.com/office/powerpoint/2010/main" val="4166908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159403cc966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159403cc966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2058c62fbab_0_1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2058c62fbab_0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https://www.youtube.com/watch?v=CMp9vnikU6M&amp;t=1s</a:t>
            </a:r>
          </a:p>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159403cc966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159403cc966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Harry </a:t>
            </a:r>
            <a:r>
              <a:rPr lang="en-GB" dirty="0" err="1"/>
              <a:t>kean</a:t>
            </a:r>
            <a:r>
              <a:rPr lang="en-GB" dirty="0"/>
              <a:t> </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https://www.youtube.com/watch?v=Bs32UDEvUDQ</a:t>
            </a:r>
          </a:p>
        </p:txBody>
      </p:sp>
    </p:spTree>
    <p:extLst>
      <p:ext uri="{BB962C8B-B14F-4D97-AF65-F5344CB8AC3E}">
        <p14:creationId xmlns:p14="http://schemas.microsoft.com/office/powerpoint/2010/main" val="39444555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sz="1100" b="1" i="0" u="none" strike="noStrike" cap="none" dirty="0">
                <a:solidFill>
                  <a:srgbClr val="000000"/>
                </a:solidFill>
                <a:effectLst/>
                <a:latin typeface="Arial"/>
                <a:ea typeface="Arial"/>
                <a:cs typeface="Arial"/>
                <a:sym typeface="Arial"/>
              </a:rPr>
              <a:t>The Bronze Disc:</a:t>
            </a:r>
            <a:r>
              <a:rPr lang="en-GB" dirty="0"/>
              <a:t> The vertical bronze disc behind the figure is cast from an image of the earth where she built the "British Hotel". It symbolizes her global travels, pioneering independence, and the tiny fragments of earth over which conflict occurred</a:t>
            </a:r>
          </a:p>
          <a:p>
            <a:r>
              <a:rPr lang="en-GB" sz="1100" b="1" i="0" u="none" strike="noStrike" cap="none" dirty="0">
                <a:solidFill>
                  <a:srgbClr val="000000"/>
                </a:solidFill>
                <a:effectLst/>
                <a:latin typeface="Arial"/>
                <a:ea typeface="Arial"/>
                <a:cs typeface="Arial"/>
                <a:sym typeface="Arial"/>
              </a:rPr>
              <a:t>Forward Motion:</a:t>
            </a:r>
            <a:r>
              <a:rPr lang="en-GB" dirty="0"/>
              <a:t> Sculpted by </a:t>
            </a:r>
            <a:r>
              <a:rPr lang="en-GB" sz="1100" b="0" i="0" u="none" strike="noStrike" cap="none" dirty="0">
                <a:solidFill>
                  <a:srgbClr val="000000"/>
                </a:solidFill>
                <a:effectLst/>
                <a:latin typeface="Arial"/>
                <a:ea typeface="Arial"/>
                <a:cs typeface="Arial"/>
                <a:sym typeface="Arial"/>
                <a:hlinkClick r:id="rId3"/>
              </a:rPr>
              <a:t>Martin Jennings</a:t>
            </a:r>
            <a:r>
              <a:rPr lang="en-GB" dirty="0"/>
              <a:t>, the 4.9-meter-tall monument depicts Seacole marching forward against the wind, capturing her determination to reach the front lines independently after being refused sponsorship</a:t>
            </a:r>
          </a:p>
          <a:p>
            <a:r>
              <a:rPr lang="en-GB" sz="1100" b="1" i="0" u="none" strike="noStrike" cap="none" dirty="0">
                <a:solidFill>
                  <a:srgbClr val="000000"/>
                </a:solidFill>
                <a:effectLst/>
                <a:latin typeface="Arial"/>
                <a:ea typeface="Arial"/>
                <a:cs typeface="Arial"/>
                <a:sym typeface="Arial"/>
              </a:rPr>
              <a:t>Resilience Against Racism:</a:t>
            </a:r>
            <a:r>
              <a:rPr lang="en-GB" dirty="0"/>
              <a:t> The sculpture marks a historical correction for a figure whose contributions were largely overlooked in Victorian Britain after she was rejected for official military nursing roles due to her racial origin. Note the shadow is large than her figure symbolising that despite her being overlooked her achievements were heroic. </a:t>
            </a:r>
          </a:p>
        </p:txBody>
      </p:sp>
    </p:spTree>
    <p:extLst>
      <p:ext uri="{BB962C8B-B14F-4D97-AF65-F5344CB8AC3E}">
        <p14:creationId xmlns:p14="http://schemas.microsoft.com/office/powerpoint/2010/main" val="4011469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159403cc966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159403cc966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https://www.youtube.com/watch?v=CMp9vnikU6M</a:t>
            </a: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5132" y="1544259"/>
            <a:ext cx="9146751" cy="1371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20" y="1624774"/>
            <a:ext cx="8603674" cy="1304510"/>
          </a:xfrm>
        </p:spPr>
        <p:txBody>
          <a:bodyPr tIns="45720" bIns="45720" anchor="ctr">
            <a:normAutofit/>
          </a:bodyPr>
          <a:lstStyle>
            <a:lvl1pPr algn="ctr">
              <a:lnSpc>
                <a:spcPct val="80000"/>
              </a:lnSpc>
              <a:defRPr sz="4500" spc="113" baseline="0"/>
            </a:lvl1pPr>
          </a:lstStyle>
          <a:p>
            <a:r>
              <a:rPr lang="en-US"/>
              <a:t>Click to edit Master title style</a:t>
            </a:r>
            <a:endParaRPr lang="en-US" dirty="0"/>
          </a:p>
        </p:txBody>
      </p:sp>
      <p:sp>
        <p:nvSpPr>
          <p:cNvPr id="3" name="Subtitle 2"/>
          <p:cNvSpPr>
            <a:spLocks noGrp="1"/>
          </p:cNvSpPr>
          <p:nvPr>
            <p:ph type="subTitle" idx="1"/>
          </p:nvPr>
        </p:nvSpPr>
        <p:spPr>
          <a:xfrm>
            <a:off x="1143000" y="2997188"/>
            <a:ext cx="6858000" cy="981941"/>
          </a:xfrm>
        </p:spPr>
        <p:txBody>
          <a:bodyPr>
            <a:normAutofit/>
          </a:bodyPr>
          <a:lstStyle>
            <a:lvl1pPr marL="0" indent="0" algn="ctr">
              <a:buNone/>
              <a:defRPr sz="1500"/>
            </a:lvl1pPr>
            <a:lvl2pPr marL="342900" indent="0" algn="ctr">
              <a:buNone/>
              <a:defRPr sz="1500"/>
            </a:lvl2pPr>
            <a:lvl3pPr marL="685800" indent="0" algn="ctr">
              <a:buNone/>
              <a:defRPr sz="15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10/11/2026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39220222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10/11/2026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58884799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1544259"/>
            <a:ext cx="9146751"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1656659"/>
            <a:ext cx="7886700" cy="1257300"/>
          </a:xfrm>
        </p:spPr>
        <p:txBody>
          <a:bodyPr anchor="ctr">
            <a:noAutofit/>
          </a:bodyPr>
          <a:lstStyle>
            <a:lvl1pPr algn="ctr">
              <a:lnSpc>
                <a:spcPct val="80000"/>
              </a:lnSpc>
              <a:defRPr sz="4500" b="0" spc="113"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24893" y="3007751"/>
            <a:ext cx="7886700" cy="880979"/>
          </a:xfrm>
        </p:spPr>
        <p:txBody>
          <a:bodyPr anchor="t">
            <a:normAutofit/>
          </a:bodyPr>
          <a:lstStyle>
            <a:lvl1pPr marL="0" indent="0" algn="ctr">
              <a:buNone/>
              <a:defRPr sz="1500">
                <a:solidFill>
                  <a:schemeClr val="tx2"/>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96DFF08F-DC6B-4601-B491-B0F83F6DD2DA}" type="datetimeFigureOut">
              <a:rPr lang="en-US" smtClean="0"/>
              <a:pPr/>
              <a:t>10/11/2026</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878861644"/>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04008" y="1508760"/>
            <a:ext cx="3566160" cy="31546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72793" y="1508760"/>
            <a:ext cx="3566160" cy="31546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10/11/2026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73227340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905256" y="1435102"/>
            <a:ext cx="3566160" cy="557321"/>
          </a:xfrm>
        </p:spPr>
        <p:txBody>
          <a:bodyPr anchor="ctr">
            <a:normAutofit/>
          </a:bodyPr>
          <a:lstStyle>
            <a:lvl1pPr marL="0" indent="0">
              <a:buNone/>
              <a:defRPr sz="1575"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905256" y="1992425"/>
            <a:ext cx="3566160" cy="267462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73423" y="1435102"/>
            <a:ext cx="3566160" cy="557321"/>
          </a:xfrm>
        </p:spPr>
        <p:txBody>
          <a:bodyPr anchor="ctr">
            <a:normAutofit/>
          </a:bodyPr>
          <a:lstStyle>
            <a:lvl1pPr marL="0" indent="0">
              <a:buNone/>
              <a:defRPr sz="1575"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73423" y="1992423"/>
            <a:ext cx="3566160" cy="267462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10/11/2026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79599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10/11/2026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800075840"/>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10/11/2026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8538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905256" y="1590041"/>
            <a:ext cx="4594860" cy="30861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841767" y="1610615"/>
            <a:ext cx="2400300" cy="2574239"/>
          </a:xfrm>
        </p:spPr>
        <p:txBody>
          <a:bodyPr>
            <a:normAutofit/>
          </a:bodyPr>
          <a:lstStyle>
            <a:lvl1pPr marL="0" indent="0">
              <a:lnSpc>
                <a:spcPct val="95000"/>
              </a:lnSpc>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10/11/2026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14168239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960120" y="1658621"/>
            <a:ext cx="4594860" cy="2948940"/>
          </a:xfrm>
          <a:solidFill>
            <a:schemeClr val="tx2">
              <a:lumMod val="60000"/>
              <a:lumOff val="40000"/>
            </a:schemeClr>
          </a:solidFill>
        </p:spPr>
        <p:txBody>
          <a:bodyPr tIns="365760" anchor="t"/>
          <a:lstStyle>
            <a:lvl1pPr marL="0" indent="0" algn="ctr">
              <a:buNone/>
              <a:defRPr sz="2400">
                <a:solidFill>
                  <a:schemeClr val="tx1">
                    <a:lumMod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5843016" y="1612966"/>
            <a:ext cx="2400300" cy="2571750"/>
          </a:xfrm>
        </p:spPr>
        <p:txBody>
          <a:bodyPr>
            <a:normAutofit/>
          </a:bodyPr>
          <a:lstStyle>
            <a:lvl1pPr marL="0" indent="0">
              <a:lnSpc>
                <a:spcPct val="95000"/>
              </a:lnSpc>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10/11/2026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82073993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10/11/2026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67185102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764484" y="0"/>
            <a:ext cx="20574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205978"/>
            <a:ext cx="1801785" cy="442317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05978"/>
            <a:ext cx="5979968" cy="442317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4817141"/>
            <a:ext cx="2057397" cy="273844"/>
          </a:xfrm>
        </p:spPr>
        <p:txBody>
          <a:bodyPr/>
          <a:lstStyle/>
          <a:p>
            <a:fld id="{96DFF08F-DC6B-4601-B491-B0F83F6DD2DA}" type="datetimeFigureOut">
              <a:rPr lang="en-US" smtClean="0"/>
              <a:t>10/11/2026</a:t>
            </a:fld>
            <a:endParaRPr lang="en-US" dirty="0"/>
          </a:p>
        </p:txBody>
      </p:sp>
      <p:sp>
        <p:nvSpPr>
          <p:cNvPr id="5" name="Footer Placeholder 4"/>
          <p:cNvSpPr>
            <a:spLocks noGrp="1"/>
          </p:cNvSpPr>
          <p:nvPr>
            <p:ph type="ftr" sz="quarter" idx="11"/>
          </p:nvPr>
        </p:nvSpPr>
        <p:spPr>
          <a:xfrm>
            <a:off x="2832102" y="4817141"/>
            <a:ext cx="3209752" cy="273844"/>
          </a:xfrm>
        </p:spPr>
        <p:txBody>
          <a:bodyPr/>
          <a:lstStyle/>
          <a:p>
            <a:endParaRPr lang="en-US" dirty="0"/>
          </a:p>
        </p:txBody>
      </p:sp>
      <p:sp>
        <p:nvSpPr>
          <p:cNvPr id="6" name="Slide Number Placeholder 5"/>
          <p:cNvSpPr>
            <a:spLocks noGrp="1"/>
          </p:cNvSpPr>
          <p:nvPr>
            <p:ph type="sldNum" sz="quarter" idx="12"/>
          </p:nvPr>
        </p:nvSpPr>
        <p:spPr>
          <a:xfrm>
            <a:off x="6054787" y="4817141"/>
            <a:ext cx="659819" cy="273844"/>
          </a:xfrm>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4354720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763361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32082"/>
            <a:ext cx="9141714" cy="12344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902189" y="213132"/>
            <a:ext cx="7338060" cy="113157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02189" y="1508760"/>
            <a:ext cx="7338060" cy="315468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01699" y="4817141"/>
            <a:ext cx="2250671" cy="273844"/>
          </a:xfrm>
          <a:prstGeom prst="rect">
            <a:avLst/>
          </a:prstGeom>
        </p:spPr>
        <p:txBody>
          <a:bodyPr vert="horz" lIns="91440" tIns="45720" rIns="45720" bIns="45720" rtlCol="0" anchor="ctr"/>
          <a:lstStyle>
            <a:lvl1pPr algn="l">
              <a:defRPr sz="788">
                <a:solidFill>
                  <a:schemeClr val="tx1"/>
                </a:solidFill>
              </a:defRPr>
            </a:lvl1pPr>
          </a:lstStyle>
          <a:p>
            <a:fld id="{96DFF08F-DC6B-4601-B491-B0F83F6DD2DA}" type="datetimeFigureOut">
              <a:rPr lang="en-US" smtClean="0"/>
              <a:pPr/>
              <a:t>10/11/2026</a:t>
            </a:fld>
            <a:endParaRPr lang="en-US" dirty="0"/>
          </a:p>
        </p:txBody>
      </p:sp>
      <p:sp>
        <p:nvSpPr>
          <p:cNvPr id="5" name="Footer Placeholder 4"/>
          <p:cNvSpPr>
            <a:spLocks noGrp="1"/>
          </p:cNvSpPr>
          <p:nvPr>
            <p:ph type="ftr" sz="quarter" idx="3"/>
          </p:nvPr>
        </p:nvSpPr>
        <p:spPr>
          <a:xfrm>
            <a:off x="4197353" y="4817141"/>
            <a:ext cx="3783330" cy="273844"/>
          </a:xfrm>
          <a:prstGeom prst="rect">
            <a:avLst/>
          </a:prstGeom>
        </p:spPr>
        <p:txBody>
          <a:bodyPr vert="horz" lIns="91440" tIns="45720" rIns="91440" bIns="45720" rtlCol="0" anchor="ctr"/>
          <a:lstStyle>
            <a:lvl1pPr algn="r">
              <a:defRPr sz="788">
                <a:solidFill>
                  <a:schemeClr val="tx1"/>
                </a:solidFill>
              </a:defRPr>
            </a:lvl1pPr>
          </a:lstStyle>
          <a:p>
            <a:endParaRPr lang="en-US" dirty="0"/>
          </a:p>
        </p:txBody>
      </p:sp>
      <p:sp>
        <p:nvSpPr>
          <p:cNvPr id="6" name="Slide Number Placeholder 5"/>
          <p:cNvSpPr>
            <a:spLocks noGrp="1"/>
          </p:cNvSpPr>
          <p:nvPr>
            <p:ph type="sldNum" sz="quarter" idx="4"/>
          </p:nvPr>
        </p:nvSpPr>
        <p:spPr>
          <a:xfrm>
            <a:off x="7994195" y="4817141"/>
            <a:ext cx="709698" cy="273844"/>
          </a:xfrm>
          <a:prstGeom prst="rect">
            <a:avLst/>
          </a:prstGeom>
        </p:spPr>
        <p:txBody>
          <a:bodyPr vert="horz" lIns="45720" tIns="45720" rIns="91440" bIns="45720" rtlCol="0" anchor="ctr"/>
          <a:lstStyle>
            <a:lvl1pPr algn="l">
              <a:defRPr sz="900" b="0">
                <a:solidFill>
                  <a:schemeClr val="tx1"/>
                </a:solidFill>
              </a:defRPr>
            </a:lvl1p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16228479"/>
      </p:ext>
    </p:extLst>
  </p:cSld>
  <p:clrMap bg1="dk1" tx1="lt1" bg2="dk2"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hf sldNum="0" hdr="0" ftr="0" dt="0"/>
  <p:txStyles>
    <p:titleStyle>
      <a:lvl1pPr algn="l" defTabSz="685800" rtl="0" eaLnBrk="1" latinLnBrk="0" hangingPunct="1">
        <a:lnSpc>
          <a:spcPct val="85000"/>
        </a:lnSpc>
        <a:spcBef>
          <a:spcPct val="0"/>
        </a:spcBef>
        <a:buNone/>
        <a:defRPr sz="3000" kern="1200" cap="all" baseline="0">
          <a:solidFill>
            <a:schemeClr val="bg2"/>
          </a:solidFill>
          <a:latin typeface="+mj-lt"/>
          <a:ea typeface="+mj-ea"/>
          <a:cs typeface="+mj-cs"/>
        </a:defRPr>
      </a:lvl1pPr>
    </p:titleStyle>
    <p:bodyStyle>
      <a:lvl1pPr marL="137160" indent="-137160" algn="l" defTabSz="685800" rtl="0" eaLnBrk="1" latinLnBrk="0" hangingPunct="1">
        <a:lnSpc>
          <a:spcPct val="90000"/>
        </a:lnSpc>
        <a:spcBef>
          <a:spcPts val="900"/>
        </a:spcBef>
        <a:spcAft>
          <a:spcPts val="150"/>
        </a:spcAft>
        <a:buClr>
          <a:schemeClr val="tx1"/>
        </a:buClr>
        <a:buFont typeface="Wingdings" pitchFamily="2" charset="2"/>
        <a:buChar char=""/>
        <a:defRPr sz="1650" kern="1200">
          <a:solidFill>
            <a:schemeClr val="tx1"/>
          </a:solidFill>
          <a:latin typeface="+mn-lt"/>
          <a:ea typeface="+mn-ea"/>
          <a:cs typeface="+mn-cs"/>
        </a:defRPr>
      </a:lvl1pPr>
      <a:lvl2pPr marL="308610" indent="-137160" algn="l" defTabSz="685800" rtl="0" eaLnBrk="1" latinLnBrk="0" hangingPunct="1">
        <a:lnSpc>
          <a:spcPct val="90000"/>
        </a:lnSpc>
        <a:spcBef>
          <a:spcPts val="150"/>
        </a:spcBef>
        <a:spcAft>
          <a:spcPts val="300"/>
        </a:spcAft>
        <a:buClr>
          <a:schemeClr val="tx1"/>
        </a:buClr>
        <a:buFont typeface="Wingdings" pitchFamily="2" charset="2"/>
        <a:buChar char=""/>
        <a:defRPr sz="1500" kern="1200">
          <a:solidFill>
            <a:schemeClr val="tx1"/>
          </a:solidFill>
          <a:latin typeface="+mn-lt"/>
          <a:ea typeface="+mn-ea"/>
          <a:cs typeface="+mn-cs"/>
        </a:defRPr>
      </a:lvl2pPr>
      <a:lvl3pPr marL="480060" indent="-137160" algn="l" defTabSz="685800" rtl="0" eaLnBrk="1" latinLnBrk="0" hangingPunct="1">
        <a:lnSpc>
          <a:spcPct val="90000"/>
        </a:lnSpc>
        <a:spcBef>
          <a:spcPts val="150"/>
        </a:spcBef>
        <a:spcAft>
          <a:spcPts val="300"/>
        </a:spcAft>
        <a:buClr>
          <a:schemeClr val="tx1"/>
        </a:buClr>
        <a:buFont typeface="Wingdings" pitchFamily="2" charset="2"/>
        <a:buChar char=""/>
        <a:defRPr sz="1350" kern="1200">
          <a:solidFill>
            <a:schemeClr val="tx1"/>
          </a:solidFill>
          <a:latin typeface="+mn-lt"/>
          <a:ea typeface="+mn-ea"/>
          <a:cs typeface="+mn-cs"/>
        </a:defRPr>
      </a:lvl3pPr>
      <a:lvl4pPr marL="651510" indent="-13716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4pPr>
      <a:lvl5pPr marL="822960" indent="-13716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5pPr>
      <a:lvl6pPr marL="963450" indent="-17145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6pPr>
      <a:lvl7pPr marL="1103850" indent="-17145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7pPr>
      <a:lvl8pPr marL="1221750" indent="-17145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8pPr>
      <a:lvl9pPr marL="1354650" indent="-171450" algn="l" defTabSz="685800" rtl="0" eaLnBrk="1" latinLnBrk="0" hangingPunct="1">
        <a:lnSpc>
          <a:spcPct val="90000"/>
        </a:lnSpc>
        <a:spcBef>
          <a:spcPts val="150"/>
        </a:spcBef>
        <a:spcAft>
          <a:spcPts val="300"/>
        </a:spcAft>
        <a:buClr>
          <a:schemeClr val="tx1"/>
        </a:buClr>
        <a:buFont typeface="Wingdings" pitchFamily="2" charset="2"/>
        <a:buChar char=""/>
        <a:defRPr sz="12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ideo" Target="https://www.youtube.com/embed/Bs32UDEvUDQ" TargetMode="Externa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video" Target="https://www.youtube.com/embed/CMp9vnikU6M" TargetMode="External"/><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ary Seacole: Medicine in the Crimean War - The Inclusion Post">
            <a:extLst>
              <a:ext uri="{FF2B5EF4-FFF2-40B4-BE49-F238E27FC236}">
                <a16:creationId xmlns:a16="http://schemas.microsoft.com/office/drawing/2014/main" id="{45966A6C-A0BF-406D-9A98-644134499A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264" y="238431"/>
            <a:ext cx="3881664" cy="466663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09F960-CFA0-4BC7-B73A-5A5F485D5B97}"/>
              </a:ext>
            </a:extLst>
          </p:cNvPr>
          <p:cNvPicPr>
            <a:picLocks noChangeAspect="1"/>
          </p:cNvPicPr>
          <p:nvPr/>
        </p:nvPicPr>
        <p:blipFill>
          <a:blip r:embed="rId4"/>
          <a:stretch>
            <a:fillRect/>
          </a:stretch>
        </p:blipFill>
        <p:spPr>
          <a:xfrm>
            <a:off x="4428062" y="1144555"/>
            <a:ext cx="4453338" cy="3688701"/>
          </a:xfrm>
          <a:prstGeom prst="rect">
            <a:avLst/>
          </a:prstGeom>
        </p:spPr>
      </p:pic>
      <p:sp>
        <p:nvSpPr>
          <p:cNvPr id="3" name="Rectangle 2">
            <a:extLst>
              <a:ext uri="{FF2B5EF4-FFF2-40B4-BE49-F238E27FC236}">
                <a16:creationId xmlns:a16="http://schemas.microsoft.com/office/drawing/2014/main" id="{44AB2D13-A744-466D-8714-0A177081D12B}"/>
              </a:ext>
            </a:extLst>
          </p:cNvPr>
          <p:cNvSpPr/>
          <p:nvPr/>
        </p:nvSpPr>
        <p:spPr>
          <a:xfrm>
            <a:off x="4309400" y="310244"/>
            <a:ext cx="4572000" cy="369332"/>
          </a:xfrm>
          <a:prstGeom prst="rect">
            <a:avLst/>
          </a:prstGeom>
        </p:spPr>
        <p:txBody>
          <a:bodyPr>
            <a:spAutoFit/>
          </a:bodyPr>
          <a:lstStyle/>
          <a:p>
            <a:pPr lvl="0"/>
            <a:endParaRPr lang="en-GB" dirty="0">
              <a:solidFill>
                <a:srgbClr val="000000"/>
              </a:solidFill>
              <a:latin typeface="XCCW Joined 4a" panose="03050602040000000000" pitchFamily="66" charset="0"/>
              <a:ea typeface="Arial"/>
              <a:cs typeface="Arial"/>
              <a:sym typeface="Arial"/>
            </a:endParaRPr>
          </a:p>
        </p:txBody>
      </p:sp>
      <p:sp>
        <p:nvSpPr>
          <p:cNvPr id="4" name="Rectangle 3">
            <a:extLst>
              <a:ext uri="{FF2B5EF4-FFF2-40B4-BE49-F238E27FC236}">
                <a16:creationId xmlns:a16="http://schemas.microsoft.com/office/drawing/2014/main" id="{D606F893-7B53-4B80-8235-EF3C85D28B0D}"/>
              </a:ext>
            </a:extLst>
          </p:cNvPr>
          <p:cNvSpPr/>
          <p:nvPr/>
        </p:nvSpPr>
        <p:spPr>
          <a:xfrm>
            <a:off x="4309400" y="238431"/>
            <a:ext cx="4654336" cy="646331"/>
          </a:xfrm>
          <a:prstGeom prst="rect">
            <a:avLst/>
          </a:prstGeom>
        </p:spPr>
        <p:txBody>
          <a:bodyPr wrap="square">
            <a:spAutoFit/>
          </a:bodyPr>
          <a:lstStyle/>
          <a:p>
            <a:pPr lvl="0"/>
            <a:r>
              <a:rPr lang="en-GB" dirty="0">
                <a:solidFill>
                  <a:srgbClr val="000000"/>
                </a:solidFill>
                <a:latin typeface="XCCW Joined 4a" panose="03050602040000000000" pitchFamily="66" charset="0"/>
                <a:ea typeface="Arial"/>
                <a:cs typeface="Arial"/>
                <a:sym typeface="Arial"/>
              </a:rPr>
              <a:t>Look closely to notice 5 different things </a:t>
            </a:r>
          </a:p>
        </p:txBody>
      </p:sp>
    </p:spTree>
    <p:extLst>
      <p:ext uri="{BB962C8B-B14F-4D97-AF65-F5344CB8AC3E}">
        <p14:creationId xmlns:p14="http://schemas.microsoft.com/office/powerpoint/2010/main" val="2357844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p18"/>
          <p:cNvPicPr preferRelativeResize="0"/>
          <p:nvPr/>
        </p:nvPicPr>
        <p:blipFill>
          <a:blip r:embed="rId3">
            <a:alphaModFix/>
          </a:blip>
          <a:stretch>
            <a:fillRect/>
          </a:stretch>
        </p:blipFill>
        <p:spPr>
          <a:xfrm>
            <a:off x="1940600" y="140650"/>
            <a:ext cx="4585050" cy="3325200"/>
          </a:xfrm>
          <a:prstGeom prst="rect">
            <a:avLst/>
          </a:prstGeom>
          <a:noFill/>
          <a:ln>
            <a:noFill/>
          </a:ln>
        </p:spPr>
      </p:pic>
      <p:sp>
        <p:nvSpPr>
          <p:cNvPr id="90" name="Google Shape;90;p18"/>
          <p:cNvSpPr txBox="1"/>
          <p:nvPr/>
        </p:nvSpPr>
        <p:spPr>
          <a:xfrm>
            <a:off x="92762" y="3465850"/>
            <a:ext cx="8830500" cy="949973"/>
          </a:xfrm>
          <a:prstGeom prst="rect">
            <a:avLst/>
          </a:prstGeom>
          <a:noFill/>
          <a:ln>
            <a:noFill/>
          </a:ln>
        </p:spPr>
        <p:txBody>
          <a:bodyPr spcFirstLastPara="1" wrap="square" lIns="91425" tIns="91425" rIns="91425" bIns="91425" anchor="t" anchorCtr="0">
            <a:spAutoFit/>
          </a:bodyPr>
          <a:lstStyle/>
          <a:p>
            <a:pPr lvl="0">
              <a:lnSpc>
                <a:spcPct val="115000"/>
              </a:lnSpc>
              <a:spcAft>
                <a:spcPts val="1000"/>
              </a:spcAft>
            </a:pPr>
            <a:r>
              <a:rPr lang="en" sz="3600" dirty="0">
                <a:latin typeface="XCCW Joined 4a" panose="03050602040000000000" pitchFamily="66" charset="0"/>
              </a:rPr>
              <a:t>Resilience </a:t>
            </a:r>
            <a:r>
              <a:rPr lang="en-GB" sz="3600" dirty="0">
                <a:latin typeface="XCCW Joined 4a" panose="03050602040000000000" pitchFamily="66" charset="0"/>
              </a:rPr>
              <a:t>is…..</a:t>
            </a:r>
            <a:endParaRPr sz="3600" dirty="0">
              <a:solidFill>
                <a:schemeClr val="dk1"/>
              </a:solidFill>
              <a:latin typeface="XCCW Joined 4a" panose="03050602040000000000" pitchFamily="66" charset="0"/>
            </a:endParaRPr>
          </a:p>
        </p:txBody>
      </p:sp>
      <p:sp>
        <p:nvSpPr>
          <p:cNvPr id="2" name="Rectangle 1">
            <a:extLst>
              <a:ext uri="{FF2B5EF4-FFF2-40B4-BE49-F238E27FC236}">
                <a16:creationId xmlns:a16="http://schemas.microsoft.com/office/drawing/2014/main" id="{FE80B49D-3228-48FD-9C91-C6AE91528A86}"/>
              </a:ext>
            </a:extLst>
          </p:cNvPr>
          <p:cNvSpPr/>
          <p:nvPr/>
        </p:nvSpPr>
        <p:spPr>
          <a:xfrm>
            <a:off x="4029223" y="2387084"/>
            <a:ext cx="1085554" cy="369332"/>
          </a:xfrm>
          <a:prstGeom prst="rect">
            <a:avLst/>
          </a:prstGeom>
        </p:spPr>
        <p:txBody>
          <a:bodyPr wrap="none">
            <a:spAutoFit/>
          </a:bodyPr>
          <a:lstStyle/>
          <a:p>
            <a:r>
              <a:rPr lang="en" dirty="0">
                <a:solidFill>
                  <a:schemeClr val="dk1"/>
                </a:solidFill>
                <a:latin typeface="XCCW Joined 4a" panose="03050602040000000000" pitchFamily="66" charset="0"/>
              </a:rPr>
              <a:t>Things</a:t>
            </a:r>
            <a:endParaRPr lang="en-GB" dirty="0"/>
          </a:p>
        </p:txBody>
      </p:sp>
      <p:sp>
        <p:nvSpPr>
          <p:cNvPr id="3" name="Rectangle 2">
            <a:extLst>
              <a:ext uri="{FF2B5EF4-FFF2-40B4-BE49-F238E27FC236}">
                <a16:creationId xmlns:a16="http://schemas.microsoft.com/office/drawing/2014/main" id="{694DEF17-307B-4808-864B-585D4326074B}"/>
              </a:ext>
            </a:extLst>
          </p:cNvPr>
          <p:cNvSpPr/>
          <p:nvPr/>
        </p:nvSpPr>
        <p:spPr>
          <a:xfrm>
            <a:off x="327295" y="140650"/>
            <a:ext cx="768480" cy="369332"/>
          </a:xfrm>
          <a:prstGeom prst="rect">
            <a:avLst/>
          </a:prstGeom>
        </p:spPr>
        <p:txBody>
          <a:bodyPr wrap="none">
            <a:spAutoFit/>
          </a:bodyPr>
          <a:lstStyle/>
          <a:p>
            <a:r>
              <a:rPr lang="en-GB" dirty="0"/>
              <a:t>Recap</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96BDEC5-E735-42D5-9C32-304841D41693}"/>
              </a:ext>
            </a:extLst>
          </p:cNvPr>
          <p:cNvSpPr/>
          <p:nvPr/>
        </p:nvSpPr>
        <p:spPr>
          <a:xfrm>
            <a:off x="620805" y="1353329"/>
            <a:ext cx="8006900" cy="1323439"/>
          </a:xfrm>
          <a:prstGeom prst="rect">
            <a:avLst/>
          </a:prstGeom>
        </p:spPr>
        <p:txBody>
          <a:bodyPr wrap="square">
            <a:spAutoFit/>
          </a:bodyPr>
          <a:lstStyle/>
          <a:p>
            <a:pPr algn="ctr"/>
            <a:r>
              <a:rPr lang="en-GB" sz="4000" dirty="0">
                <a:latin typeface="XCCW Joined 4a" panose="03050602040000000000" pitchFamily="66" charset="0"/>
              </a:rPr>
              <a:t>How is learning like seed growth? </a:t>
            </a:r>
            <a:endParaRPr lang="en-GB" sz="4000" dirty="0"/>
          </a:p>
        </p:txBody>
      </p:sp>
      <p:pic>
        <p:nvPicPr>
          <p:cNvPr id="3" name="Picture 2">
            <a:extLst>
              <a:ext uri="{FF2B5EF4-FFF2-40B4-BE49-F238E27FC236}">
                <a16:creationId xmlns:a16="http://schemas.microsoft.com/office/drawing/2014/main" id="{CC0B4794-15F2-4C8E-9239-4A024D9ED0BF}"/>
              </a:ext>
            </a:extLst>
          </p:cNvPr>
          <p:cNvPicPr>
            <a:picLocks noChangeAspect="1"/>
          </p:cNvPicPr>
          <p:nvPr/>
        </p:nvPicPr>
        <p:blipFill rotWithShape="1">
          <a:blip r:embed="rId2"/>
          <a:srcRect t="11247" b="16050"/>
          <a:stretch/>
        </p:blipFill>
        <p:spPr>
          <a:xfrm>
            <a:off x="1776216" y="2970853"/>
            <a:ext cx="5305425" cy="1938993"/>
          </a:xfrm>
          <a:prstGeom prst="rect">
            <a:avLst/>
          </a:prstGeom>
        </p:spPr>
      </p:pic>
      <p:pic>
        <p:nvPicPr>
          <p:cNvPr id="4" name="Picture 3">
            <a:extLst>
              <a:ext uri="{FF2B5EF4-FFF2-40B4-BE49-F238E27FC236}">
                <a16:creationId xmlns:a16="http://schemas.microsoft.com/office/drawing/2014/main" id="{22FAE8D5-3C42-41FA-BE2B-F4FE3832B155}"/>
              </a:ext>
            </a:extLst>
          </p:cNvPr>
          <p:cNvPicPr>
            <a:picLocks noChangeAspect="1"/>
          </p:cNvPicPr>
          <p:nvPr/>
        </p:nvPicPr>
        <p:blipFill>
          <a:blip r:embed="rId3"/>
          <a:stretch>
            <a:fillRect/>
          </a:stretch>
        </p:blipFill>
        <p:spPr>
          <a:xfrm>
            <a:off x="7980167" y="77561"/>
            <a:ext cx="1058703" cy="956638"/>
          </a:xfrm>
          <a:prstGeom prst="rect">
            <a:avLst/>
          </a:prstGeom>
        </p:spPr>
      </p:pic>
      <p:sp>
        <p:nvSpPr>
          <p:cNvPr id="5" name="Rectangle 4">
            <a:extLst>
              <a:ext uri="{FF2B5EF4-FFF2-40B4-BE49-F238E27FC236}">
                <a16:creationId xmlns:a16="http://schemas.microsoft.com/office/drawing/2014/main" id="{0FD1DD1E-432E-481C-80B2-0021C1C71DC1}"/>
              </a:ext>
            </a:extLst>
          </p:cNvPr>
          <p:cNvSpPr/>
          <p:nvPr/>
        </p:nvSpPr>
        <p:spPr>
          <a:xfrm>
            <a:off x="236565" y="77561"/>
            <a:ext cx="768480" cy="369332"/>
          </a:xfrm>
          <a:prstGeom prst="rect">
            <a:avLst/>
          </a:prstGeom>
        </p:spPr>
        <p:txBody>
          <a:bodyPr wrap="none">
            <a:spAutoFit/>
          </a:bodyPr>
          <a:lstStyle/>
          <a:p>
            <a:r>
              <a:rPr lang="en-GB" dirty="0"/>
              <a:t>Recap</a:t>
            </a:r>
          </a:p>
        </p:txBody>
      </p:sp>
    </p:spTree>
    <p:extLst>
      <p:ext uri="{BB962C8B-B14F-4D97-AF65-F5344CB8AC3E}">
        <p14:creationId xmlns:p14="http://schemas.microsoft.com/office/powerpoint/2010/main" val="13342152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8"/>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cap="none" dirty="0">
                <a:latin typeface="XCCW Joined 4a" panose="03050602040000000000" pitchFamily="66" charset="0"/>
              </a:rPr>
              <a:t>Resilience</a:t>
            </a:r>
            <a:r>
              <a:rPr lang="en" dirty="0"/>
              <a:t> </a:t>
            </a:r>
            <a:endParaRPr dirty="0"/>
          </a:p>
        </p:txBody>
      </p:sp>
      <p:sp>
        <p:nvSpPr>
          <p:cNvPr id="87" name="Google Shape;87;p18"/>
          <p:cNvSpPr txBox="1">
            <a:spLocks noGrp="1"/>
          </p:cNvSpPr>
          <p:nvPr>
            <p:ph type="body" idx="1"/>
          </p:nvPr>
        </p:nvSpPr>
        <p:spPr>
          <a:xfrm>
            <a:off x="63500" y="1596975"/>
            <a:ext cx="4953000" cy="34164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 sz="2200" dirty="0">
                <a:latin typeface="XCCW Joined 4a" panose="03050602040000000000" pitchFamily="66" charset="0"/>
              </a:rPr>
              <a:t>Is more than not giving up.</a:t>
            </a:r>
            <a:endParaRPr sz="2200" dirty="0">
              <a:latin typeface="XCCW Joined 4a" panose="03050602040000000000" pitchFamily="66" charset="0"/>
            </a:endParaRPr>
          </a:p>
          <a:p>
            <a:pPr marL="0" lvl="0" indent="0" algn="l" rtl="0">
              <a:spcBef>
                <a:spcPts val="1200"/>
              </a:spcBef>
              <a:spcAft>
                <a:spcPts val="0"/>
              </a:spcAft>
              <a:buNone/>
            </a:pPr>
            <a:r>
              <a:rPr lang="en" sz="2200" dirty="0">
                <a:latin typeface="XCCW Joined 4a" panose="03050602040000000000" pitchFamily="66" charset="0"/>
              </a:rPr>
              <a:t>It is about having faith that you can achieve</a:t>
            </a:r>
            <a:endParaRPr sz="2200" dirty="0">
              <a:latin typeface="XCCW Joined 4a" panose="03050602040000000000" pitchFamily="66" charset="0"/>
            </a:endParaRPr>
          </a:p>
          <a:p>
            <a:pPr marL="0" lvl="0" indent="0" algn="l" rtl="0">
              <a:spcBef>
                <a:spcPts val="1200"/>
              </a:spcBef>
              <a:spcAft>
                <a:spcPts val="0"/>
              </a:spcAft>
              <a:buNone/>
            </a:pPr>
            <a:r>
              <a:rPr lang="en" sz="2200" dirty="0">
                <a:latin typeface="XCCW Joined 4a" panose="03050602040000000000" pitchFamily="66" charset="0"/>
              </a:rPr>
              <a:t>It is about dealing with your emotions when you are unsuccessful </a:t>
            </a:r>
            <a:endParaRPr sz="2200" dirty="0">
              <a:latin typeface="XCCW Joined 4a" panose="03050602040000000000" pitchFamily="66" charset="0"/>
            </a:endParaRPr>
          </a:p>
          <a:p>
            <a:pPr marL="0" lvl="0" indent="0" algn="l" rtl="0">
              <a:spcBef>
                <a:spcPts val="1200"/>
              </a:spcBef>
              <a:spcAft>
                <a:spcPts val="1200"/>
              </a:spcAft>
              <a:buNone/>
            </a:pPr>
            <a:r>
              <a:rPr lang="en" sz="2200" dirty="0">
                <a:latin typeface="XCCW Joined 4a" panose="03050602040000000000" pitchFamily="66" charset="0"/>
              </a:rPr>
              <a:t>It is about overcoming difficulties </a:t>
            </a:r>
            <a:endParaRPr dirty="0">
              <a:latin typeface="XCCW Joined 4a" panose="03050602040000000000" pitchFamily="66" charset="0"/>
            </a:endParaRPr>
          </a:p>
        </p:txBody>
      </p:sp>
      <p:pic>
        <p:nvPicPr>
          <p:cNvPr id="88" name="Google Shape;88;p18"/>
          <p:cNvPicPr preferRelativeResize="0"/>
          <p:nvPr/>
        </p:nvPicPr>
        <p:blipFill rotWithShape="1">
          <a:blip r:embed="rId3">
            <a:alphaModFix/>
          </a:blip>
          <a:srcRect l="16021" t="5665" r="17164" b="4688"/>
          <a:stretch/>
        </p:blipFill>
        <p:spPr>
          <a:xfrm>
            <a:off x="5244800" y="266212"/>
            <a:ext cx="3436575" cy="46110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pic>
        <p:nvPicPr>
          <p:cNvPr id="1028" name="Picture 4" descr="Role Model Icon Logo Isolated Vector Stock Vector (Royalty Free) 2627998779  | Shutterstock">
            <a:extLst>
              <a:ext uri="{FF2B5EF4-FFF2-40B4-BE49-F238E27FC236}">
                <a16:creationId xmlns:a16="http://schemas.microsoft.com/office/drawing/2014/main" id="{823E4A58-CB4C-4B9E-9DA4-A7E29108CA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792" t="16779" r="21440" b="20947"/>
          <a:stretch/>
        </p:blipFill>
        <p:spPr bwMode="auto">
          <a:xfrm>
            <a:off x="8111413" y="180391"/>
            <a:ext cx="1032587" cy="96398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ad Mary's Story - Mary Seacole Trust, Life, Work &amp; Achievements of Mary  Seacole">
            <a:extLst>
              <a:ext uri="{FF2B5EF4-FFF2-40B4-BE49-F238E27FC236}">
                <a16:creationId xmlns:a16="http://schemas.microsoft.com/office/drawing/2014/main" id="{A379D97D-9A75-4906-A662-71BF37FF4A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2261" y="1723639"/>
            <a:ext cx="5544642" cy="312206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Mary Seacole: Disease and Care of the Wounded, from Jamaica to the Crimea –  Nursing Clio">
            <a:extLst>
              <a:ext uri="{FF2B5EF4-FFF2-40B4-BE49-F238E27FC236}">
                <a16:creationId xmlns:a16="http://schemas.microsoft.com/office/drawing/2014/main" id="{CD74A941-11B9-4555-AFA8-1F8029BA16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964" y="853557"/>
            <a:ext cx="3132679" cy="417175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BA9375D5-670A-4C3B-8FDE-18502DB75973}"/>
              </a:ext>
            </a:extLst>
          </p:cNvPr>
          <p:cNvSpPr/>
          <p:nvPr/>
        </p:nvSpPr>
        <p:spPr>
          <a:xfrm>
            <a:off x="3594650" y="339219"/>
            <a:ext cx="3850734" cy="646331"/>
          </a:xfrm>
          <a:prstGeom prst="rect">
            <a:avLst/>
          </a:prstGeom>
        </p:spPr>
        <p:txBody>
          <a:bodyPr wrap="none">
            <a:spAutoFit/>
          </a:bodyPr>
          <a:lstStyle/>
          <a:p>
            <a:r>
              <a:rPr lang="en-GB" sz="3600" dirty="0">
                <a:solidFill>
                  <a:schemeClr val="bg1"/>
                </a:solidFill>
                <a:latin typeface="XCCW Joined 4a" panose="03050602040000000000" pitchFamily="66" charset="0"/>
              </a:rPr>
              <a:t>Mary Seacole</a:t>
            </a:r>
            <a:endParaRPr lang="en-GB" sz="3600" dirty="0">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992A7C-4DD8-4F99-BB57-70D41B953CC9}"/>
              </a:ext>
            </a:extLst>
          </p:cNvPr>
          <p:cNvPicPr>
            <a:picLocks noChangeAspect="1"/>
          </p:cNvPicPr>
          <p:nvPr/>
        </p:nvPicPr>
        <p:blipFill>
          <a:blip r:embed="rId2"/>
          <a:stretch>
            <a:fillRect/>
          </a:stretch>
        </p:blipFill>
        <p:spPr>
          <a:xfrm>
            <a:off x="2838621" y="893405"/>
            <a:ext cx="3573639" cy="3119276"/>
          </a:xfrm>
          <a:prstGeom prst="rect">
            <a:avLst/>
          </a:prstGeom>
        </p:spPr>
      </p:pic>
      <p:sp>
        <p:nvSpPr>
          <p:cNvPr id="3" name="Rectangle 2">
            <a:extLst>
              <a:ext uri="{FF2B5EF4-FFF2-40B4-BE49-F238E27FC236}">
                <a16:creationId xmlns:a16="http://schemas.microsoft.com/office/drawing/2014/main" id="{7177980F-ADA8-44A1-B3A7-240DE88ECE16}"/>
              </a:ext>
            </a:extLst>
          </p:cNvPr>
          <p:cNvSpPr/>
          <p:nvPr/>
        </p:nvSpPr>
        <p:spPr>
          <a:xfrm>
            <a:off x="5486401" y="4191987"/>
            <a:ext cx="3657599" cy="769441"/>
          </a:xfrm>
          <a:prstGeom prst="rect">
            <a:avLst/>
          </a:prstGeom>
        </p:spPr>
        <p:txBody>
          <a:bodyPr wrap="square">
            <a:spAutoFit/>
          </a:bodyPr>
          <a:lstStyle/>
          <a:p>
            <a:r>
              <a:rPr lang="en-GB" sz="1100" dirty="0">
                <a:latin typeface="XCCW Joined 4a" panose="03050602040000000000" pitchFamily="66" charset="0"/>
              </a:rPr>
              <a:t>The Crimean War (October 1853 – February 1856) was fought between the Russian Empire and an allied coalition of Britain, France, the Ottoman Empire</a:t>
            </a:r>
          </a:p>
        </p:txBody>
      </p:sp>
      <p:pic>
        <p:nvPicPr>
          <p:cNvPr id="4" name="Picture 3">
            <a:extLst>
              <a:ext uri="{FF2B5EF4-FFF2-40B4-BE49-F238E27FC236}">
                <a16:creationId xmlns:a16="http://schemas.microsoft.com/office/drawing/2014/main" id="{55252D7D-5122-4AB4-B178-CD7F59CF8B82}"/>
              </a:ext>
            </a:extLst>
          </p:cNvPr>
          <p:cNvPicPr>
            <a:picLocks noChangeAspect="1"/>
          </p:cNvPicPr>
          <p:nvPr/>
        </p:nvPicPr>
        <p:blipFill>
          <a:blip r:embed="rId3"/>
          <a:stretch>
            <a:fillRect/>
          </a:stretch>
        </p:blipFill>
        <p:spPr>
          <a:xfrm>
            <a:off x="6571915" y="806164"/>
            <a:ext cx="2338291" cy="3206517"/>
          </a:xfrm>
          <a:prstGeom prst="rect">
            <a:avLst/>
          </a:prstGeom>
        </p:spPr>
      </p:pic>
      <p:pic>
        <p:nvPicPr>
          <p:cNvPr id="5124" name="Picture 4" descr="OTD in 1856, Queen Victoria signed a Royal Decree instituting the Victoria  Cross, which was a military medal for valour during Crimean War. It is now  awarded for valour &quot;in the presence">
            <a:extLst>
              <a:ext uri="{FF2B5EF4-FFF2-40B4-BE49-F238E27FC236}">
                <a16:creationId xmlns:a16="http://schemas.microsoft.com/office/drawing/2014/main" id="{E64B8A09-1972-4489-9D75-E3A913B553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98" y="579016"/>
            <a:ext cx="2734595" cy="343366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013E3112-ACE5-485E-AB42-55F5E38CC41A}"/>
              </a:ext>
            </a:extLst>
          </p:cNvPr>
          <p:cNvSpPr/>
          <p:nvPr/>
        </p:nvSpPr>
        <p:spPr>
          <a:xfrm>
            <a:off x="132817" y="4103916"/>
            <a:ext cx="2135521" cy="369332"/>
          </a:xfrm>
          <a:prstGeom prst="rect">
            <a:avLst/>
          </a:prstGeom>
        </p:spPr>
        <p:txBody>
          <a:bodyPr wrap="none">
            <a:spAutoFit/>
          </a:bodyPr>
          <a:lstStyle/>
          <a:p>
            <a:r>
              <a:rPr lang="en-GB" dirty="0">
                <a:latin typeface="XCCW Joined 4a" panose="03050602040000000000" pitchFamily="66" charset="0"/>
              </a:rPr>
              <a:t>Queen Victoria</a:t>
            </a:r>
            <a:endParaRPr lang="en-GB" dirty="0"/>
          </a:p>
        </p:txBody>
      </p:sp>
      <p:sp>
        <p:nvSpPr>
          <p:cNvPr id="6" name="Rectangle 5">
            <a:extLst>
              <a:ext uri="{FF2B5EF4-FFF2-40B4-BE49-F238E27FC236}">
                <a16:creationId xmlns:a16="http://schemas.microsoft.com/office/drawing/2014/main" id="{670CCDFE-FBF0-4789-B059-59E8B6498D85}"/>
              </a:ext>
            </a:extLst>
          </p:cNvPr>
          <p:cNvSpPr/>
          <p:nvPr/>
        </p:nvSpPr>
        <p:spPr>
          <a:xfrm>
            <a:off x="132817" y="0"/>
            <a:ext cx="2429191" cy="369332"/>
          </a:xfrm>
          <a:prstGeom prst="rect">
            <a:avLst/>
          </a:prstGeom>
        </p:spPr>
        <p:txBody>
          <a:bodyPr wrap="none">
            <a:spAutoFit/>
          </a:bodyPr>
          <a:lstStyle/>
          <a:p>
            <a:r>
              <a:rPr lang="en-GB" dirty="0"/>
              <a:t>Background knowledge</a:t>
            </a:r>
          </a:p>
        </p:txBody>
      </p:sp>
    </p:spTree>
    <p:extLst>
      <p:ext uri="{BB962C8B-B14F-4D97-AF65-F5344CB8AC3E}">
        <p14:creationId xmlns:p14="http://schemas.microsoft.com/office/powerpoint/2010/main" val="10599899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Mary Seacole crossed into the Crimean War zone in 1855 after paying her own  way to help British soldiers. Near Balaklava, she and Thomas Day  established the British Hotel, providing food, supplies,">
            <a:extLst>
              <a:ext uri="{FF2B5EF4-FFF2-40B4-BE49-F238E27FC236}">
                <a16:creationId xmlns:a16="http://schemas.microsoft.com/office/drawing/2014/main" id="{5D0C9E19-1D69-4B1A-8DEF-8C26EAB73A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764" y="344738"/>
            <a:ext cx="6472237" cy="462443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D854BC10-3C5C-45E2-9105-BA98082F0B0A}"/>
              </a:ext>
            </a:extLst>
          </p:cNvPr>
          <p:cNvSpPr/>
          <p:nvPr/>
        </p:nvSpPr>
        <p:spPr>
          <a:xfrm>
            <a:off x="6795796" y="1949624"/>
            <a:ext cx="4572000" cy="369332"/>
          </a:xfrm>
          <a:prstGeom prst="rect">
            <a:avLst/>
          </a:prstGeom>
        </p:spPr>
        <p:txBody>
          <a:bodyPr>
            <a:spAutoFit/>
          </a:bodyPr>
          <a:lstStyle/>
          <a:p>
            <a:r>
              <a:rPr lang="en-GB" dirty="0">
                <a:latin typeface="XCCW Joined 4a" panose="03050602040000000000" pitchFamily="66" charset="0"/>
              </a:rPr>
              <a:t>British Hotel </a:t>
            </a:r>
          </a:p>
        </p:txBody>
      </p:sp>
      <p:sp>
        <p:nvSpPr>
          <p:cNvPr id="4" name="Rectangle 3">
            <a:extLst>
              <a:ext uri="{FF2B5EF4-FFF2-40B4-BE49-F238E27FC236}">
                <a16:creationId xmlns:a16="http://schemas.microsoft.com/office/drawing/2014/main" id="{59B003D1-A61B-4373-A135-E3E04841DA83}"/>
              </a:ext>
            </a:extLst>
          </p:cNvPr>
          <p:cNvSpPr/>
          <p:nvPr/>
        </p:nvSpPr>
        <p:spPr>
          <a:xfrm>
            <a:off x="140764" y="-24594"/>
            <a:ext cx="2429191" cy="369332"/>
          </a:xfrm>
          <a:prstGeom prst="rect">
            <a:avLst/>
          </a:prstGeom>
        </p:spPr>
        <p:txBody>
          <a:bodyPr wrap="none">
            <a:spAutoFit/>
          </a:bodyPr>
          <a:lstStyle/>
          <a:p>
            <a:r>
              <a:rPr lang="en-GB" dirty="0"/>
              <a:t>Background knowledge</a:t>
            </a:r>
          </a:p>
        </p:txBody>
      </p:sp>
    </p:spTree>
    <p:extLst>
      <p:ext uri="{BB962C8B-B14F-4D97-AF65-F5344CB8AC3E}">
        <p14:creationId xmlns:p14="http://schemas.microsoft.com/office/powerpoint/2010/main" val="2927486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D8D2F28-2AAB-4241-A5CC-49B009B42812}"/>
              </a:ext>
            </a:extLst>
          </p:cNvPr>
          <p:cNvSpPr/>
          <p:nvPr/>
        </p:nvSpPr>
        <p:spPr>
          <a:xfrm>
            <a:off x="700519" y="813321"/>
            <a:ext cx="7846322" cy="3046988"/>
          </a:xfrm>
          <a:prstGeom prst="rect">
            <a:avLst/>
          </a:prstGeom>
        </p:spPr>
        <p:txBody>
          <a:bodyPr wrap="square">
            <a:spAutoFit/>
          </a:bodyPr>
          <a:lstStyle/>
          <a:p>
            <a:pPr algn="ctr"/>
            <a:r>
              <a:rPr lang="en-GB" sz="4800" dirty="0">
                <a:latin typeface="XCCW Joined 4a" panose="03050602040000000000" pitchFamily="66" charset="0"/>
              </a:rPr>
              <a:t>Tell me 3 things that Mary Seacole did that shows she was </a:t>
            </a:r>
            <a:r>
              <a:rPr lang="en-GB" sz="4800" b="1" u="sng" dirty="0">
                <a:latin typeface="XCCW Joined 4a" panose="03050602040000000000" pitchFamily="66" charset="0"/>
              </a:rPr>
              <a:t>Resilient</a:t>
            </a:r>
            <a:r>
              <a:rPr lang="en-GB" sz="4800" dirty="0">
                <a:latin typeface="XCCW Joined 4a" panose="03050602040000000000" pitchFamily="66" charset="0"/>
              </a:rPr>
              <a:t>.   </a:t>
            </a:r>
            <a:endParaRPr lang="en-GB" sz="4800" dirty="0"/>
          </a:p>
        </p:txBody>
      </p:sp>
    </p:spTree>
    <p:extLst>
      <p:ext uri="{BB962C8B-B14F-4D97-AF65-F5344CB8AC3E}">
        <p14:creationId xmlns:p14="http://schemas.microsoft.com/office/powerpoint/2010/main" val="2663891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Mary Seacole&amp;#39;s Life in Her Own Words | Florence Nightingale Museum">
            <a:hlinkClick r:id="" action="ppaction://media"/>
            <a:extLst>
              <a:ext uri="{FF2B5EF4-FFF2-40B4-BE49-F238E27FC236}">
                <a16:creationId xmlns:a16="http://schemas.microsoft.com/office/drawing/2014/main" id="{ED597EE5-7173-488F-A929-1CCC4D185E0E}"/>
              </a:ext>
            </a:extLst>
          </p:cNvPr>
          <p:cNvPicPr>
            <a:picLocks noRot="1" noChangeAspect="1"/>
          </p:cNvPicPr>
          <p:nvPr>
            <a:videoFile r:link="rId1"/>
          </p:nvPr>
        </p:nvPicPr>
        <p:blipFill>
          <a:blip r:embed="rId4"/>
          <a:stretch>
            <a:fillRect/>
          </a:stretch>
        </p:blipFill>
        <p:spPr>
          <a:xfrm>
            <a:off x="289249" y="162702"/>
            <a:ext cx="8565502" cy="4818095"/>
          </a:xfrm>
          <a:prstGeom prst="rect">
            <a:avLst/>
          </a:prstGeom>
        </p:spPr>
      </p:pic>
    </p:spTree>
    <p:extLst>
      <p:ext uri="{BB962C8B-B14F-4D97-AF65-F5344CB8AC3E}">
        <p14:creationId xmlns:p14="http://schemas.microsoft.com/office/powerpoint/2010/main" val="2621512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ary Seacole: Medicine in the Crimean War - The Inclusion Post">
            <a:extLst>
              <a:ext uri="{FF2B5EF4-FFF2-40B4-BE49-F238E27FC236}">
                <a16:creationId xmlns:a16="http://schemas.microsoft.com/office/drawing/2014/main" id="{45966A6C-A0BF-406D-9A98-644134499A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264" y="238431"/>
            <a:ext cx="3881664" cy="466663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09F960-CFA0-4BC7-B73A-5A5F485D5B97}"/>
              </a:ext>
            </a:extLst>
          </p:cNvPr>
          <p:cNvPicPr>
            <a:picLocks noChangeAspect="1"/>
          </p:cNvPicPr>
          <p:nvPr/>
        </p:nvPicPr>
        <p:blipFill>
          <a:blip r:embed="rId4"/>
          <a:stretch>
            <a:fillRect/>
          </a:stretch>
        </p:blipFill>
        <p:spPr>
          <a:xfrm>
            <a:off x="4428062" y="1144555"/>
            <a:ext cx="4453338" cy="3688701"/>
          </a:xfrm>
          <a:prstGeom prst="rect">
            <a:avLst/>
          </a:prstGeom>
        </p:spPr>
      </p:pic>
      <p:sp>
        <p:nvSpPr>
          <p:cNvPr id="3" name="Rectangle 2">
            <a:extLst>
              <a:ext uri="{FF2B5EF4-FFF2-40B4-BE49-F238E27FC236}">
                <a16:creationId xmlns:a16="http://schemas.microsoft.com/office/drawing/2014/main" id="{44AB2D13-A744-466D-8714-0A177081D12B}"/>
              </a:ext>
            </a:extLst>
          </p:cNvPr>
          <p:cNvSpPr/>
          <p:nvPr/>
        </p:nvSpPr>
        <p:spPr>
          <a:xfrm>
            <a:off x="4950102" y="310244"/>
            <a:ext cx="4572000" cy="369332"/>
          </a:xfrm>
          <a:prstGeom prst="rect">
            <a:avLst/>
          </a:prstGeom>
        </p:spPr>
        <p:txBody>
          <a:bodyPr>
            <a:spAutoFit/>
          </a:bodyPr>
          <a:lstStyle/>
          <a:p>
            <a:pPr lvl="0"/>
            <a:r>
              <a:rPr lang="en-GB" dirty="0">
                <a:solidFill>
                  <a:srgbClr val="000000"/>
                </a:solidFill>
                <a:latin typeface="XCCW Joined 4a" panose="03050602040000000000" pitchFamily="66" charset="0"/>
                <a:ea typeface="Arial"/>
                <a:cs typeface="Arial"/>
                <a:sym typeface="Arial"/>
              </a:rPr>
              <a:t>What did we notice….. </a:t>
            </a:r>
          </a:p>
        </p:txBody>
      </p:sp>
      <p:sp>
        <p:nvSpPr>
          <p:cNvPr id="5" name="Arrow: Right 4">
            <a:extLst>
              <a:ext uri="{FF2B5EF4-FFF2-40B4-BE49-F238E27FC236}">
                <a16:creationId xmlns:a16="http://schemas.microsoft.com/office/drawing/2014/main" id="{908CDC91-8B63-4C07-9FED-A721E281C0A4}"/>
              </a:ext>
            </a:extLst>
          </p:cNvPr>
          <p:cNvSpPr/>
          <p:nvPr/>
        </p:nvSpPr>
        <p:spPr>
          <a:xfrm rot="9771016">
            <a:off x="2915960" y="3116425"/>
            <a:ext cx="1281404" cy="5162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454D9358-2FC2-4AF7-BD84-4340A44130B6}"/>
              </a:ext>
            </a:extLst>
          </p:cNvPr>
          <p:cNvSpPr/>
          <p:nvPr/>
        </p:nvSpPr>
        <p:spPr>
          <a:xfrm rot="9771016">
            <a:off x="3242964" y="236762"/>
            <a:ext cx="1281404" cy="516293"/>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AA38D6FB-E077-4765-880C-EBAEB5AD4F23}"/>
              </a:ext>
            </a:extLst>
          </p:cNvPr>
          <p:cNvSpPr/>
          <p:nvPr/>
        </p:nvSpPr>
        <p:spPr>
          <a:xfrm rot="9771016">
            <a:off x="6306515" y="1627024"/>
            <a:ext cx="1281404" cy="51629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831309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58"/>
        <p:cNvGrpSpPr/>
        <p:nvPr/>
      </p:nvGrpSpPr>
      <p:grpSpPr>
        <a:xfrm>
          <a:off x="0" y="0"/>
          <a:ext cx="0" cy="0"/>
          <a:chOff x="0" y="0"/>
          <a:chExt cx="0" cy="0"/>
        </a:xfrm>
      </p:grpSpPr>
      <p:pic>
        <p:nvPicPr>
          <p:cNvPr id="3" name="Online Media 2" title="‘If Mountains Were Easy To Climb’ from Mrs Henderson Presents">
            <a:hlinkClick r:id="" action="ppaction://media"/>
            <a:extLst>
              <a:ext uri="{FF2B5EF4-FFF2-40B4-BE49-F238E27FC236}">
                <a16:creationId xmlns:a16="http://schemas.microsoft.com/office/drawing/2014/main" id="{8913EDCD-E4F0-4E9B-8502-D61120D2088F}"/>
              </a:ext>
            </a:extLst>
          </p:cNvPr>
          <p:cNvPicPr>
            <a:picLocks noRot="1" noChangeAspect="1"/>
          </p:cNvPicPr>
          <p:nvPr>
            <a:videoFile r:link="rId1"/>
          </p:nvPr>
        </p:nvPicPr>
        <p:blipFill>
          <a:blip r:embed="rId4"/>
          <a:stretch>
            <a:fillRect/>
          </a:stretch>
        </p:blipFill>
        <p:spPr>
          <a:xfrm>
            <a:off x="110239" y="124019"/>
            <a:ext cx="8923522" cy="5019481"/>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TM03090430[[fn=Banded]]</Template>
  <TotalTime>157</TotalTime>
  <Words>293</Words>
  <Application>Microsoft Office PowerPoint</Application>
  <PresentationFormat>On-screen Show (16:9)</PresentationFormat>
  <Paragraphs>27</Paragraphs>
  <Slides>11</Slides>
  <Notes>7</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Wingdings</vt:lpstr>
      <vt:lpstr>XCCW Joined 4a</vt:lpstr>
      <vt:lpstr>Arial</vt:lpstr>
      <vt:lpstr>Corbel</vt:lpstr>
      <vt:lpstr>Banded</vt:lpstr>
      <vt:lpstr>PowerPoint Presentation</vt:lpstr>
      <vt:lpstr>PowerPoint Presentation</vt:lpstr>
      <vt:lpstr>PowerPoint Presentation</vt:lpstr>
      <vt:lpstr>Resilience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 Malin</dc:creator>
  <cp:lastModifiedBy>Adam Malin</cp:lastModifiedBy>
  <cp:revision>14</cp:revision>
  <dcterms:modified xsi:type="dcterms:W3CDTF">2026-10-11T17:43:36Z</dcterms:modified>
</cp:coreProperties>
</file>