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316" r:id="rId3"/>
    <p:sldId id="307" r:id="rId4"/>
    <p:sldId id="314" r:id="rId5"/>
    <p:sldId id="315" r:id="rId6"/>
    <p:sldId id="286" r:id="rId7"/>
    <p:sldId id="319" r:id="rId8"/>
    <p:sldId id="318" r:id="rId9"/>
  </p:sldIdLst>
  <p:sldSz cx="9144000" cy="5143500" type="screen16x9"/>
  <p:notesSz cx="6797675" cy="9926638"/>
  <p:embeddedFontLst>
    <p:embeddedFont>
      <p:font typeface="Corbel" panose="020B050302020402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001" autoAdjust="0"/>
    <p:restoredTop sz="94660"/>
  </p:normalViewPr>
  <p:slideViewPr>
    <p:cSldViewPr snapToGrid="0">
      <p:cViewPr>
        <p:scale>
          <a:sx n="141" d="100"/>
          <a:sy n="141" d="100"/>
        </p:scale>
        <p:origin x="168" y="-16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-216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p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https://www.youtube.com/watch?v=EkjJbWBUbUs&amp;list=PLrLt4fBD0JjrHnPALYnCtZFPc1rYEWszS&amp;index=4 </a:t>
            </a: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6165325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https://www.tiktok.com/@lets.make_a_difference/video/7559349147824950550</a:t>
            </a:r>
          </a:p>
        </p:txBody>
      </p:sp>
    </p:spTree>
    <p:extLst>
      <p:ext uri="{BB962C8B-B14F-4D97-AF65-F5344CB8AC3E}">
        <p14:creationId xmlns:p14="http://schemas.microsoft.com/office/powerpoint/2010/main" val="2726720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https://www.youtube.com/watch?v=96xGUa1a_zs</a:t>
            </a:r>
          </a:p>
          <a:p>
            <a:endParaRPr lang="en-GB" dirty="0"/>
          </a:p>
          <a:p>
            <a:r>
              <a:rPr lang="en-GB" dirty="0"/>
              <a:t>Advice </a:t>
            </a:r>
            <a:r>
              <a:rPr lang="en-GB"/>
              <a:t>to give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57520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" y="1624774"/>
            <a:ext cx="8603674" cy="1304510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4500" spc="113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997188"/>
            <a:ext cx="6858000" cy="981941"/>
          </a:xfrm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5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15214654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647324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5132" y="1544259"/>
            <a:ext cx="914675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893" y="1656659"/>
            <a:ext cx="7886700" cy="12573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500" b="0" spc="113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893" y="3007751"/>
            <a:ext cx="7886700" cy="880979"/>
          </a:xfrm>
        </p:spPr>
        <p:txBody>
          <a:bodyPr anchor="t">
            <a:normAutofit/>
          </a:bodyPr>
          <a:lstStyle>
            <a:lvl1pPr marL="0" indent="0" algn="ctr">
              <a:buNone/>
              <a:defRPr sz="1500">
                <a:solidFill>
                  <a:schemeClr val="tx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396672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4008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2793" y="1508760"/>
            <a:ext cx="3566160" cy="31546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61482479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5256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5256" y="1992425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3423" y="1435102"/>
            <a:ext cx="3566160" cy="557321"/>
          </a:xfrm>
        </p:spPr>
        <p:txBody>
          <a:bodyPr anchor="ctr">
            <a:normAutofit/>
          </a:bodyPr>
          <a:lstStyle>
            <a:lvl1pPr marL="0" indent="0">
              <a:buNone/>
              <a:defRPr sz="1575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3423" y="1992423"/>
            <a:ext cx="3566160" cy="26746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2893297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4845936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13971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5256" y="1590041"/>
            <a:ext cx="4594860" cy="30861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1767" y="1610615"/>
            <a:ext cx="2400300" cy="257423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846447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60120" y="1658621"/>
            <a:ext cx="4594860" cy="294894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2400">
                <a:solidFill>
                  <a:schemeClr val="tx1">
                    <a:lumMod val="50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43016" y="1612966"/>
            <a:ext cx="2400300" cy="257175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0857205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9247467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764484" y="0"/>
            <a:ext cx="2057400" cy="5143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468" y="205978"/>
            <a:ext cx="1801785" cy="442317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05978"/>
            <a:ext cx="5979968" cy="4423172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817141"/>
            <a:ext cx="2057397" cy="273844"/>
          </a:xfrm>
        </p:spPr>
        <p:txBody>
          <a:bodyPr/>
          <a:lstStyle/>
          <a:p>
            <a:fld id="{96DFF08F-DC6B-4601-B491-B0F83F6DD2DA}" type="datetimeFigureOut">
              <a:rPr lang="en-US" dirty="0"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32102" y="4817141"/>
            <a:ext cx="3209752" cy="273844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4787" y="4817141"/>
            <a:ext cx="659819" cy="273844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70494453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391350"/>
            <a:ext cx="8520600" cy="6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5366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62" y="132082"/>
            <a:ext cx="9141714" cy="123443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2189" y="213132"/>
            <a:ext cx="7338060" cy="113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189" y="1508760"/>
            <a:ext cx="7338060" cy="31546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01699" y="4817141"/>
            <a:ext cx="2250671" cy="273844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788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5/31/2026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97353" y="4817141"/>
            <a:ext cx="378333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4195" y="4817141"/>
            <a:ext cx="709698" cy="273844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900" b="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004525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sldNum="0" hdr="0" ftr="0" dt="0"/>
  <p:txStyles>
    <p:titleStyle>
      <a:lvl1pPr algn="l" defTabSz="685800" rtl="0" eaLnBrk="1" latinLnBrk="0" hangingPunct="1">
        <a:lnSpc>
          <a:spcPct val="85000"/>
        </a:lnSpc>
        <a:spcBef>
          <a:spcPct val="0"/>
        </a:spcBef>
        <a:buNone/>
        <a:defRPr sz="3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37160" indent="-137160" algn="l" defTabSz="685800" rtl="0" eaLnBrk="1" latinLnBrk="0" hangingPunct="1">
        <a:lnSpc>
          <a:spcPct val="90000"/>
        </a:lnSpc>
        <a:spcBef>
          <a:spcPts val="900"/>
        </a:spcBef>
        <a:spcAft>
          <a:spcPts val="150"/>
        </a:spcAft>
        <a:buClr>
          <a:schemeClr val="tx1"/>
        </a:buClr>
        <a:buFont typeface="Wingdings" pitchFamily="2" charset="2"/>
        <a:buChar char=""/>
        <a:defRPr sz="1650" kern="1200">
          <a:solidFill>
            <a:schemeClr val="tx1"/>
          </a:solidFill>
          <a:latin typeface="+mn-lt"/>
          <a:ea typeface="+mn-ea"/>
          <a:cs typeface="+mn-cs"/>
        </a:defRPr>
      </a:lvl1pPr>
      <a:lvl2pPr marL="3086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65151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82296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634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038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217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5465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tx1"/>
        </a:buClr>
        <a:buFont typeface="Wingdings" pitchFamily="2" charset="2"/>
        <a:buChar char="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2.xml"/><Relationship Id="rId1" Type="http://schemas.openxmlformats.org/officeDocument/2006/relationships/video" Target="https://www.youtube.com/embed/QUAfQb33U1s" TargetMode="Externa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96xGUa1a_zs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3"/>
          <p:cNvSpPr txBox="1">
            <a:spLocks noGrp="1"/>
          </p:cNvSpPr>
          <p:nvPr>
            <p:ph type="ctrTitle"/>
          </p:nvPr>
        </p:nvSpPr>
        <p:spPr>
          <a:xfrm>
            <a:off x="1698171" y="1464436"/>
            <a:ext cx="6058678" cy="1584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Aspirations</a:t>
            </a:r>
            <a:endParaRPr dirty="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Assembly 1 01.06.2026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C4507F-8317-4C43-B10D-3839A1BB6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73" y="860291"/>
            <a:ext cx="2435943" cy="1927469"/>
          </a:xfrm>
          <a:prstGeom prst="rect">
            <a:avLst/>
          </a:prstGeom>
        </p:spPr>
      </p:pic>
      <p:pic>
        <p:nvPicPr>
          <p:cNvPr id="3" name="Google Shape;49;p2">
            <a:extLst>
              <a:ext uri="{FF2B5EF4-FFF2-40B4-BE49-F238E27FC236}">
                <a16:creationId xmlns:a16="http://schemas.microsoft.com/office/drawing/2014/main" id="{CDD18DDE-C328-46ED-BBC1-A33F05C5B19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44422" t="72995" r="44216" b="13748"/>
          <a:stretch/>
        </p:blipFill>
        <p:spPr>
          <a:xfrm>
            <a:off x="2865804" y="1560005"/>
            <a:ext cx="1377506" cy="93270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990758" y="38798"/>
            <a:ext cx="774115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Recap Sign and symbol of the week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ED1A7D0-82F6-467F-96B5-04ED41E336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399" y="2929364"/>
            <a:ext cx="2030649" cy="2061731"/>
          </a:xfrm>
          <a:prstGeom prst="rect">
            <a:avLst/>
          </a:prstGeom>
        </p:spPr>
      </p:pic>
      <p:pic>
        <p:nvPicPr>
          <p:cNvPr id="9" name="Google Shape;75;p5" descr="https://lh7-us.googleusercontent.com/kcpSRcnEnQofsjFLq8zse9P2O-N7nfFaNGtX4P5Y7srDYwE088Ak-bvG9VP0eMp3o17rYyk5jBEhu5j-B2kRMfUnGzpc6Zt8U3CQWb5zzo7zJagNknHsS6tdLZSv_cw2exLvO3OTQmbhXP7dPmcDBxg-jA=s2048">
            <a:extLst>
              <a:ext uri="{FF2B5EF4-FFF2-40B4-BE49-F238E27FC236}">
                <a16:creationId xmlns:a16="http://schemas.microsoft.com/office/drawing/2014/main" id="{34DCCFF8-F245-4965-A478-DAAFF246BE09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71309" t="25448" r="14588" b="56373"/>
          <a:stretch/>
        </p:blipFill>
        <p:spPr>
          <a:xfrm>
            <a:off x="2641688" y="3595394"/>
            <a:ext cx="1377506" cy="1186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99890ED-36F5-4F1A-A745-E9ED04307E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0208" y="1525106"/>
            <a:ext cx="2421836" cy="2808515"/>
          </a:xfrm>
          <a:prstGeom prst="rect">
            <a:avLst/>
          </a:prstGeom>
        </p:spPr>
      </p:pic>
      <p:pic>
        <p:nvPicPr>
          <p:cNvPr id="11" name="Google Shape;68;p4">
            <a:extLst>
              <a:ext uri="{FF2B5EF4-FFF2-40B4-BE49-F238E27FC236}">
                <a16:creationId xmlns:a16="http://schemas.microsoft.com/office/drawing/2014/main" id="{50F67AF6-99FE-4357-A9B4-E94B5683ED21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l="33692" t="72996" r="55351" b="13942"/>
          <a:stretch/>
        </p:blipFill>
        <p:spPr>
          <a:xfrm>
            <a:off x="7686160" y="2492713"/>
            <a:ext cx="1457840" cy="1152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516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9921BB4-5FEA-46EB-90FC-F36E481AD7AF}"/>
              </a:ext>
            </a:extLst>
          </p:cNvPr>
          <p:cNvSpPr/>
          <p:nvPr/>
        </p:nvSpPr>
        <p:spPr>
          <a:xfrm>
            <a:off x="6083558" y="3203510"/>
            <a:ext cx="2998237" cy="18910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38BDDD-912A-4FB3-A367-2C3BB58813F7}"/>
              </a:ext>
            </a:extLst>
          </p:cNvPr>
          <p:cNvSpPr/>
          <p:nvPr/>
        </p:nvSpPr>
        <p:spPr>
          <a:xfrm>
            <a:off x="984537" y="152405"/>
            <a:ext cx="734880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Last Sign and symbol of the week </a:t>
            </a:r>
          </a:p>
        </p:txBody>
      </p:sp>
      <p:pic>
        <p:nvPicPr>
          <p:cNvPr id="1026" name="Picture 2" descr="Empty coffee cup (with dregs) – License ...">
            <a:extLst>
              <a:ext uri="{FF2B5EF4-FFF2-40B4-BE49-F238E27FC236}">
                <a16:creationId xmlns:a16="http://schemas.microsoft.com/office/drawing/2014/main" id="{F907FA21-5A74-4BF6-921D-0C58F90801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3816" y="3490382"/>
            <a:ext cx="974061" cy="146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inner Plate ...">
            <a:extLst>
              <a:ext uri="{FF2B5EF4-FFF2-40B4-BE49-F238E27FC236}">
                <a16:creationId xmlns:a16="http://schemas.microsoft.com/office/drawing/2014/main" id="{8B1E60D3-A109-4D2A-8182-EF425F630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640" y="3458746"/>
            <a:ext cx="1532349" cy="1532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2C0107D-F6E7-444F-A0D7-10E67652C5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401" y="1071254"/>
            <a:ext cx="4613783" cy="3289252"/>
          </a:xfrm>
          <a:prstGeom prst="rect">
            <a:avLst/>
          </a:prstGeom>
        </p:spPr>
      </p:pic>
      <p:pic>
        <p:nvPicPr>
          <p:cNvPr id="9" name="Google Shape;58;p3" descr="https://lh7-us.googleusercontent.com/Bz8yB0_SbSJvj523za_XTWDUaCnnB0s6EcwF2EyhOQuL6VbWpLk2y7FFLZjIxLaFD7muRa0Ghp5uHl8KFdqOSwwF578WXy2ET1z0l8uHb0c7T-JpyCgJVxbgdqY3uXW2baq27KGXXb29_g-6hQJ1qlHDIw=s2048">
            <a:extLst>
              <a:ext uri="{FF2B5EF4-FFF2-40B4-BE49-F238E27FC236}">
                <a16:creationId xmlns:a16="http://schemas.microsoft.com/office/drawing/2014/main" id="{6E4486FF-1769-41FF-89F3-43651A15D38B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l="55594" t="19894" r="33183" b="67038"/>
          <a:stretch/>
        </p:blipFill>
        <p:spPr>
          <a:xfrm>
            <a:off x="5899067" y="1115527"/>
            <a:ext cx="2189018" cy="1911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277992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FB7AD64-FD12-4409-8F17-4051498CDF0B}"/>
              </a:ext>
            </a:extLst>
          </p:cNvPr>
          <p:cNvSpPr/>
          <p:nvPr/>
        </p:nvSpPr>
        <p:spPr>
          <a:xfrm>
            <a:off x="1793190" y="152405"/>
            <a:ext cx="635462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/>
              <a:t>Sign and symbol of the week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5C858E-3E4C-4519-9661-ED1390C2C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939" y="1065733"/>
            <a:ext cx="2883391" cy="3828502"/>
          </a:xfrm>
          <a:prstGeom prst="rect">
            <a:avLst/>
          </a:prstGeom>
        </p:spPr>
      </p:pic>
      <p:pic>
        <p:nvPicPr>
          <p:cNvPr id="7" name="Google Shape;93;p7">
            <a:extLst>
              <a:ext uri="{FF2B5EF4-FFF2-40B4-BE49-F238E27FC236}">
                <a16:creationId xmlns:a16="http://schemas.microsoft.com/office/drawing/2014/main" id="{9DA6A6EB-0BC5-4AD4-A5E1-0E6BA2D5104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l="33439" t="19947" r="55565" b="66977"/>
          <a:stretch/>
        </p:blipFill>
        <p:spPr>
          <a:xfrm>
            <a:off x="5381123" y="1819174"/>
            <a:ext cx="2309462" cy="205980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10643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CC6329-0E9A-49BA-AF6D-38BCA6DE2862}"/>
              </a:ext>
            </a:extLst>
          </p:cNvPr>
          <p:cNvPicPr/>
          <p:nvPr/>
        </p:nvPicPr>
        <p:blipFill rotWithShape="1">
          <a:blip r:embed="rId2"/>
          <a:srcRect l="18731" t="23435" r="50468" b="10660"/>
          <a:stretch/>
        </p:blipFill>
        <p:spPr bwMode="auto">
          <a:xfrm>
            <a:off x="199208" y="217325"/>
            <a:ext cx="4267043" cy="470884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DB3402F-6FD6-4436-8E24-7D283C0DF5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605322"/>
              </p:ext>
            </p:extLst>
          </p:nvPr>
        </p:nvGraphicFramePr>
        <p:xfrm>
          <a:off x="4572000" y="1468016"/>
          <a:ext cx="4441215" cy="2985796"/>
        </p:xfrm>
        <a:graphic>
          <a:graphicData uri="http://schemas.openxmlformats.org/drawingml/2006/table">
            <a:tbl>
              <a:tblPr/>
              <a:tblGrid>
                <a:gridCol w="1480405">
                  <a:extLst>
                    <a:ext uri="{9D8B030D-6E8A-4147-A177-3AD203B41FA5}">
                      <a16:colId xmlns:a16="http://schemas.microsoft.com/office/drawing/2014/main" val="2464608314"/>
                    </a:ext>
                  </a:extLst>
                </a:gridCol>
                <a:gridCol w="1480405">
                  <a:extLst>
                    <a:ext uri="{9D8B030D-6E8A-4147-A177-3AD203B41FA5}">
                      <a16:colId xmlns:a16="http://schemas.microsoft.com/office/drawing/2014/main" val="2770832366"/>
                    </a:ext>
                  </a:extLst>
                </a:gridCol>
                <a:gridCol w="1480405">
                  <a:extLst>
                    <a:ext uri="{9D8B030D-6E8A-4147-A177-3AD203B41FA5}">
                      <a16:colId xmlns:a16="http://schemas.microsoft.com/office/drawing/2014/main" val="3412933350"/>
                    </a:ext>
                  </a:extLst>
                </a:gridCol>
              </a:tblGrid>
              <a:tr h="149289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Resilient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Empathetic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Respectful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83365908"/>
                  </a:ext>
                </a:extLst>
              </a:tr>
              <a:tr h="149289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Independent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Courageous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Ambitious 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0542948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1B3D6417-9A2B-49D1-951A-12A78D9313E5}"/>
              </a:ext>
            </a:extLst>
          </p:cNvPr>
          <p:cNvSpPr/>
          <p:nvPr/>
        </p:nvSpPr>
        <p:spPr>
          <a:xfrm>
            <a:off x="4572000" y="122856"/>
            <a:ext cx="44412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Which of our values link to our expectations?</a:t>
            </a:r>
          </a:p>
          <a:p>
            <a:pPr algn="ctr"/>
            <a:r>
              <a:rPr lang="en-GB" dirty="0">
                <a:solidFill>
                  <a:srgbClr val="FF0000"/>
                </a:solidFill>
              </a:rPr>
              <a:t>Can you give an example. </a:t>
            </a:r>
          </a:p>
        </p:txBody>
      </p:sp>
    </p:spTree>
    <p:extLst>
      <p:ext uri="{BB962C8B-B14F-4D97-AF65-F5344CB8AC3E}">
        <p14:creationId xmlns:p14="http://schemas.microsoft.com/office/powerpoint/2010/main" val="2556674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CF913-99B7-4498-A515-A21E407E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ambition is…..</a:t>
            </a:r>
          </a:p>
        </p:txBody>
      </p:sp>
      <p:pic>
        <p:nvPicPr>
          <p:cNvPr id="3" name="Online Media 2" title="What is Ambition?">
            <a:hlinkClick r:id="" action="ppaction://media"/>
            <a:extLst>
              <a:ext uri="{FF2B5EF4-FFF2-40B4-BE49-F238E27FC236}">
                <a16:creationId xmlns:a16="http://schemas.microsoft.com/office/drawing/2014/main" id="{669D7FD7-F7CD-4BB5-99C0-E5B3919002B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06380" y="1346201"/>
            <a:ext cx="6362926" cy="3579146"/>
          </a:xfrm>
          <a:prstGeom prst="rect">
            <a:avLst/>
          </a:prstGeom>
        </p:spPr>
      </p:pic>
      <p:pic>
        <p:nvPicPr>
          <p:cNvPr id="1026" name="Picture 2" descr="921 3 Sticky Notes Royalty-Free Images, Stock Photos &amp; Pictures |  Shutterstock">
            <a:extLst>
              <a:ext uri="{FF2B5EF4-FFF2-40B4-BE49-F238E27FC236}">
                <a16:creationId xmlns:a16="http://schemas.microsoft.com/office/drawing/2014/main" id="{FE126E7D-58C3-4FDA-9ECB-7AC72C6441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8" t="16462" r="5700" b="24501"/>
          <a:stretch/>
        </p:blipFill>
        <p:spPr bwMode="auto">
          <a:xfrm>
            <a:off x="3387068" y="327592"/>
            <a:ext cx="3322140" cy="977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4788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edia.digistormhosting.com.au/mmcc-au-qld-264-website/content/power-of-yet-2.png?v=1616122675">
            <a:extLst>
              <a:ext uri="{FF2B5EF4-FFF2-40B4-BE49-F238E27FC236}">
                <a16:creationId xmlns:a16="http://schemas.microsoft.com/office/drawing/2014/main" id="{439C1E31-6B11-46B8-8515-F166D84E5D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08" b="14134"/>
          <a:stretch/>
        </p:blipFill>
        <p:spPr bwMode="auto">
          <a:xfrm>
            <a:off x="1313044" y="358746"/>
            <a:ext cx="6364670" cy="4426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64737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03 Pixar Red&amp;#39;s Dream 1987">
            <a:hlinkClick r:id="" action="ppaction://media"/>
            <a:extLst>
              <a:ext uri="{FF2B5EF4-FFF2-40B4-BE49-F238E27FC236}">
                <a16:creationId xmlns:a16="http://schemas.microsoft.com/office/drawing/2014/main" id="{E37118FD-BC92-4521-AD6A-D701FAF6B6D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938339" y="633384"/>
            <a:ext cx="7267322" cy="4087869"/>
          </a:xfrm>
          <a:prstGeom prst="rect">
            <a:avLst/>
          </a:prstGeom>
        </p:spPr>
      </p:pic>
      <p:pic>
        <p:nvPicPr>
          <p:cNvPr id="3074" name="Picture 2" descr="The Importance of Giving Actionable Advice – The Life and Times of Ben  Weinberg">
            <a:extLst>
              <a:ext uri="{FF2B5EF4-FFF2-40B4-BE49-F238E27FC236}">
                <a16:creationId xmlns:a16="http://schemas.microsoft.com/office/drawing/2014/main" id="{2612E3F2-A28F-4718-BFB9-A7FA1B1ED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9" y="265123"/>
            <a:ext cx="1327009" cy="982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715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Banded</Template>
  <TotalTime>615</TotalTime>
  <Words>132</Words>
  <Application>Microsoft Office PowerPoint</Application>
  <PresentationFormat>On-screen Show (16:9)</PresentationFormat>
  <Paragraphs>20</Paragraphs>
  <Slides>8</Slides>
  <Notes>4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Wingdings</vt:lpstr>
      <vt:lpstr>Corbel</vt:lpstr>
      <vt:lpstr>Arial</vt:lpstr>
      <vt:lpstr>Banded</vt:lpstr>
      <vt:lpstr>Aspirations Assembly 1 01.06.2026</vt:lpstr>
      <vt:lpstr>PowerPoint Presentation</vt:lpstr>
      <vt:lpstr>PowerPoint Presentation</vt:lpstr>
      <vt:lpstr>PowerPoint Presentation</vt:lpstr>
      <vt:lpstr>PowerPoint Presentation</vt:lpstr>
      <vt:lpstr>ambition is…..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 Assembly 2-22.09.25</dc:title>
  <dc:creator>Adam Malin</dc:creator>
  <cp:lastModifiedBy>Adam Malin</cp:lastModifiedBy>
  <cp:revision>32</cp:revision>
  <cp:lastPrinted>2025-10-13T14:07:24Z</cp:lastPrinted>
  <dcterms:modified xsi:type="dcterms:W3CDTF">2026-05-31T19:39:47Z</dcterms:modified>
</cp:coreProperties>
</file>