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7" r:id="rId2"/>
    <p:sldId id="256" r:id="rId3"/>
    <p:sldId id="258" r:id="rId4"/>
    <p:sldId id="260" r:id="rId5"/>
    <p:sldId id="261" r:id="rId6"/>
    <p:sldId id="263" r:id="rId7"/>
    <p:sldId id="265" r:id="rId8"/>
    <p:sldId id="266"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092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4660"/>
  </p:normalViewPr>
  <p:slideViewPr>
    <p:cSldViewPr snapToGrid="0">
      <p:cViewPr>
        <p:scale>
          <a:sx n="75" d="100"/>
          <a:sy n="75" d="100"/>
        </p:scale>
        <p:origin x="43"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766839-F6BA-4C91-9205-0DA6B3C1BAD5}" type="datetimeFigureOut">
              <a:rPr lang="en-GB" smtClean="0"/>
              <a:t>26/04/2026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9A77A1-5EB7-49DE-B945-048E010FE3FD}" type="slidenum">
              <a:rPr lang="en-GB" smtClean="0"/>
              <a:t>‹#›</a:t>
            </a:fld>
            <a:endParaRPr lang="en-GB"/>
          </a:p>
        </p:txBody>
      </p:sp>
    </p:spTree>
    <p:extLst>
      <p:ext uri="{BB962C8B-B14F-4D97-AF65-F5344CB8AC3E}">
        <p14:creationId xmlns:p14="http://schemas.microsoft.com/office/powerpoint/2010/main" val="40688116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Prefects- view of school, what learning is like, how has school prepare for later life, things they like/enjoy about school. </a:t>
            </a:r>
          </a:p>
        </p:txBody>
      </p:sp>
      <p:sp>
        <p:nvSpPr>
          <p:cNvPr id="4" name="Slide Number Placeholder 3"/>
          <p:cNvSpPr>
            <a:spLocks noGrp="1"/>
          </p:cNvSpPr>
          <p:nvPr>
            <p:ph type="sldNum" sz="quarter" idx="5"/>
          </p:nvPr>
        </p:nvSpPr>
        <p:spPr/>
        <p:txBody>
          <a:bodyPr/>
          <a:lstStyle/>
          <a:p>
            <a:fld id="{509A77A1-5EB7-49DE-B945-048E010FE3FD}" type="slidenum">
              <a:rPr lang="en-GB" smtClean="0"/>
              <a:t>1</a:t>
            </a:fld>
            <a:endParaRPr lang="en-GB"/>
          </a:p>
        </p:txBody>
      </p:sp>
    </p:spTree>
    <p:extLst>
      <p:ext uri="{BB962C8B-B14F-4D97-AF65-F5344CB8AC3E}">
        <p14:creationId xmlns:p14="http://schemas.microsoft.com/office/powerpoint/2010/main" val="1833964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https://startingreception.co.uk/wp-content/uploads/2025/03/Starting-Reception.pdf</a:t>
            </a:r>
          </a:p>
        </p:txBody>
      </p:sp>
      <p:sp>
        <p:nvSpPr>
          <p:cNvPr id="4" name="Slide Number Placeholder 3"/>
          <p:cNvSpPr>
            <a:spLocks noGrp="1"/>
          </p:cNvSpPr>
          <p:nvPr>
            <p:ph type="sldNum" sz="quarter" idx="5"/>
          </p:nvPr>
        </p:nvSpPr>
        <p:spPr/>
        <p:txBody>
          <a:bodyPr/>
          <a:lstStyle/>
          <a:p>
            <a:fld id="{509A77A1-5EB7-49DE-B945-048E010FE3FD}" type="slidenum">
              <a:rPr lang="en-GB" smtClean="0"/>
              <a:t>6</a:t>
            </a:fld>
            <a:endParaRPr lang="en-GB"/>
          </a:p>
        </p:txBody>
      </p:sp>
    </p:spTree>
    <p:extLst>
      <p:ext uri="{BB962C8B-B14F-4D97-AF65-F5344CB8AC3E}">
        <p14:creationId xmlns:p14="http://schemas.microsoft.com/office/powerpoint/2010/main" val="2500722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Website- policies, class pages, curriculum , newsletters (Parents page) </a:t>
            </a:r>
          </a:p>
          <a:p>
            <a:r>
              <a:rPr lang="en-GB" dirty="0"/>
              <a:t>Instagram and Facebook daily posts about school life </a:t>
            </a:r>
          </a:p>
        </p:txBody>
      </p:sp>
      <p:sp>
        <p:nvSpPr>
          <p:cNvPr id="4" name="Slide Number Placeholder 3"/>
          <p:cNvSpPr>
            <a:spLocks noGrp="1"/>
          </p:cNvSpPr>
          <p:nvPr>
            <p:ph type="sldNum" sz="quarter" idx="5"/>
          </p:nvPr>
        </p:nvSpPr>
        <p:spPr/>
        <p:txBody>
          <a:bodyPr/>
          <a:lstStyle/>
          <a:p>
            <a:fld id="{509A77A1-5EB7-49DE-B945-048E010FE3FD}" type="slidenum">
              <a:rPr lang="en-GB" smtClean="0"/>
              <a:t>8</a:t>
            </a:fld>
            <a:endParaRPr lang="en-GB"/>
          </a:p>
        </p:txBody>
      </p:sp>
    </p:spTree>
    <p:extLst>
      <p:ext uri="{BB962C8B-B14F-4D97-AF65-F5344CB8AC3E}">
        <p14:creationId xmlns:p14="http://schemas.microsoft.com/office/powerpoint/2010/main" val="939832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FA471-C78E-4136-AB54-6A9AFF02C32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5042A91-FEC3-4A4F-A742-7491468EBD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C09A59-612C-4C18-A3E9-FB53D456EF55}"/>
              </a:ext>
            </a:extLst>
          </p:cNvPr>
          <p:cNvSpPr>
            <a:spLocks noGrp="1"/>
          </p:cNvSpPr>
          <p:nvPr>
            <p:ph type="dt" sz="half" idx="10"/>
          </p:nvPr>
        </p:nvSpPr>
        <p:spPr/>
        <p:txBody>
          <a:bodyPr/>
          <a:lstStyle/>
          <a:p>
            <a:fld id="{9F25047E-09C3-4F57-A9BF-1C3459F0D753}" type="datetimeFigureOut">
              <a:rPr lang="en-GB" smtClean="0"/>
              <a:t>26/04/2026</a:t>
            </a:fld>
            <a:endParaRPr lang="en-GB"/>
          </a:p>
        </p:txBody>
      </p:sp>
      <p:sp>
        <p:nvSpPr>
          <p:cNvPr id="5" name="Footer Placeholder 4">
            <a:extLst>
              <a:ext uri="{FF2B5EF4-FFF2-40B4-BE49-F238E27FC236}">
                <a16:creationId xmlns:a16="http://schemas.microsoft.com/office/drawing/2014/main" id="{F059758C-247F-4FED-A38F-04DF9BF8E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2C8215-923E-4FCE-AD4A-89755C78DC0B}"/>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3836049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EC573-344C-445E-9764-20B8F9B300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96DE6AA-5A18-43D0-B785-0B9452A0867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BD7887-3AB8-4D76-936D-C7F6ECD81492}"/>
              </a:ext>
            </a:extLst>
          </p:cNvPr>
          <p:cNvSpPr>
            <a:spLocks noGrp="1"/>
          </p:cNvSpPr>
          <p:nvPr>
            <p:ph type="dt" sz="half" idx="10"/>
          </p:nvPr>
        </p:nvSpPr>
        <p:spPr/>
        <p:txBody>
          <a:bodyPr/>
          <a:lstStyle/>
          <a:p>
            <a:fld id="{9F25047E-09C3-4F57-A9BF-1C3459F0D753}" type="datetimeFigureOut">
              <a:rPr lang="en-GB" smtClean="0"/>
              <a:t>26/04/2026</a:t>
            </a:fld>
            <a:endParaRPr lang="en-GB"/>
          </a:p>
        </p:txBody>
      </p:sp>
      <p:sp>
        <p:nvSpPr>
          <p:cNvPr id="5" name="Footer Placeholder 4">
            <a:extLst>
              <a:ext uri="{FF2B5EF4-FFF2-40B4-BE49-F238E27FC236}">
                <a16:creationId xmlns:a16="http://schemas.microsoft.com/office/drawing/2014/main" id="{D78183F1-2728-4D62-9031-7DF8AEBBD8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B3E5A8-7796-4760-B448-C035F88D4AE8}"/>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3803894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AE7F8-3F99-4CC3-95B5-ACE7F902FF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690155A-9557-4648-ADD2-66202B837B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73AB72B-0B83-4B1B-9856-41ECB9788DB2}"/>
              </a:ext>
            </a:extLst>
          </p:cNvPr>
          <p:cNvSpPr>
            <a:spLocks noGrp="1"/>
          </p:cNvSpPr>
          <p:nvPr>
            <p:ph type="dt" sz="half" idx="10"/>
          </p:nvPr>
        </p:nvSpPr>
        <p:spPr/>
        <p:txBody>
          <a:bodyPr/>
          <a:lstStyle/>
          <a:p>
            <a:fld id="{9F25047E-09C3-4F57-A9BF-1C3459F0D753}" type="datetimeFigureOut">
              <a:rPr lang="en-GB" smtClean="0"/>
              <a:t>26/04/2026</a:t>
            </a:fld>
            <a:endParaRPr lang="en-GB"/>
          </a:p>
        </p:txBody>
      </p:sp>
      <p:sp>
        <p:nvSpPr>
          <p:cNvPr id="5" name="Footer Placeholder 4">
            <a:extLst>
              <a:ext uri="{FF2B5EF4-FFF2-40B4-BE49-F238E27FC236}">
                <a16:creationId xmlns:a16="http://schemas.microsoft.com/office/drawing/2014/main" id="{6E99DE83-B754-4436-B0EF-F04465ECFB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D76EC4-8677-46C5-A094-7BC016DDFEDD}"/>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3101303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47CC9-75B4-4C7E-B2BA-2EE79ECE12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E007EA-3F97-4FB7-BC1D-433ACB04495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2F88DDF-E8D5-404E-9081-6080B930957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86690E6-D936-455C-AF19-7204377904D9}"/>
              </a:ext>
            </a:extLst>
          </p:cNvPr>
          <p:cNvSpPr>
            <a:spLocks noGrp="1"/>
          </p:cNvSpPr>
          <p:nvPr>
            <p:ph type="dt" sz="half" idx="10"/>
          </p:nvPr>
        </p:nvSpPr>
        <p:spPr/>
        <p:txBody>
          <a:bodyPr/>
          <a:lstStyle/>
          <a:p>
            <a:fld id="{9F25047E-09C3-4F57-A9BF-1C3459F0D753}" type="datetimeFigureOut">
              <a:rPr lang="en-GB" smtClean="0"/>
              <a:t>26/04/2026</a:t>
            </a:fld>
            <a:endParaRPr lang="en-GB"/>
          </a:p>
        </p:txBody>
      </p:sp>
      <p:sp>
        <p:nvSpPr>
          <p:cNvPr id="6" name="Footer Placeholder 5">
            <a:extLst>
              <a:ext uri="{FF2B5EF4-FFF2-40B4-BE49-F238E27FC236}">
                <a16:creationId xmlns:a16="http://schemas.microsoft.com/office/drawing/2014/main" id="{AC744513-BF30-443E-92CF-74CB925A91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C6E7C2-8697-432A-8339-9E9312005D34}"/>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977728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7B511-E4DB-4F2C-8D28-EAFCB03B2A0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BBE9CC-5B70-411F-AFEF-BDDEB6CE36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9029EE2-EE74-4453-A11B-FF2F60EF697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EC3F06-D4AD-48AB-B5F0-9D6B750143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AEB9A5B-A541-40A5-A7DC-92BF396943B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2AE830-2288-4D1F-9274-DD8B6599C385}"/>
              </a:ext>
            </a:extLst>
          </p:cNvPr>
          <p:cNvSpPr>
            <a:spLocks noGrp="1"/>
          </p:cNvSpPr>
          <p:nvPr>
            <p:ph type="dt" sz="half" idx="10"/>
          </p:nvPr>
        </p:nvSpPr>
        <p:spPr/>
        <p:txBody>
          <a:bodyPr/>
          <a:lstStyle/>
          <a:p>
            <a:fld id="{9F25047E-09C3-4F57-A9BF-1C3459F0D753}" type="datetimeFigureOut">
              <a:rPr lang="en-GB" smtClean="0"/>
              <a:t>26/04/2026</a:t>
            </a:fld>
            <a:endParaRPr lang="en-GB"/>
          </a:p>
        </p:txBody>
      </p:sp>
      <p:sp>
        <p:nvSpPr>
          <p:cNvPr id="8" name="Footer Placeholder 7">
            <a:extLst>
              <a:ext uri="{FF2B5EF4-FFF2-40B4-BE49-F238E27FC236}">
                <a16:creationId xmlns:a16="http://schemas.microsoft.com/office/drawing/2014/main" id="{7784610D-8A5E-4070-8B3C-DD5A2EF6837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67CE502-6A14-4475-97CC-4AF72FC2FB62}"/>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4079360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AFEC2-536A-48BF-9D6B-2A419A59F24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7D3991D-9D39-4A20-8EA6-4AFACB399D68}"/>
              </a:ext>
            </a:extLst>
          </p:cNvPr>
          <p:cNvSpPr>
            <a:spLocks noGrp="1"/>
          </p:cNvSpPr>
          <p:nvPr>
            <p:ph type="dt" sz="half" idx="10"/>
          </p:nvPr>
        </p:nvSpPr>
        <p:spPr/>
        <p:txBody>
          <a:bodyPr/>
          <a:lstStyle/>
          <a:p>
            <a:fld id="{9F25047E-09C3-4F57-A9BF-1C3459F0D753}" type="datetimeFigureOut">
              <a:rPr lang="en-GB" smtClean="0"/>
              <a:t>26/04/2026</a:t>
            </a:fld>
            <a:endParaRPr lang="en-GB"/>
          </a:p>
        </p:txBody>
      </p:sp>
      <p:sp>
        <p:nvSpPr>
          <p:cNvPr id="4" name="Footer Placeholder 3">
            <a:extLst>
              <a:ext uri="{FF2B5EF4-FFF2-40B4-BE49-F238E27FC236}">
                <a16:creationId xmlns:a16="http://schemas.microsoft.com/office/drawing/2014/main" id="{D49673FC-8555-47C7-99DD-D4F0171541C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E4E309-6A95-411B-8351-3D2481DD3AF8}"/>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2421697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CCD56B-14B2-43AF-8FEF-66D844755AA0}"/>
              </a:ext>
            </a:extLst>
          </p:cNvPr>
          <p:cNvSpPr>
            <a:spLocks noGrp="1"/>
          </p:cNvSpPr>
          <p:nvPr>
            <p:ph type="dt" sz="half" idx="10"/>
          </p:nvPr>
        </p:nvSpPr>
        <p:spPr/>
        <p:txBody>
          <a:bodyPr/>
          <a:lstStyle/>
          <a:p>
            <a:fld id="{9F25047E-09C3-4F57-A9BF-1C3459F0D753}" type="datetimeFigureOut">
              <a:rPr lang="en-GB" smtClean="0"/>
              <a:t>26/04/2026</a:t>
            </a:fld>
            <a:endParaRPr lang="en-GB"/>
          </a:p>
        </p:txBody>
      </p:sp>
      <p:sp>
        <p:nvSpPr>
          <p:cNvPr id="3" name="Footer Placeholder 2">
            <a:extLst>
              <a:ext uri="{FF2B5EF4-FFF2-40B4-BE49-F238E27FC236}">
                <a16:creationId xmlns:a16="http://schemas.microsoft.com/office/drawing/2014/main" id="{DA6F182D-9925-439D-8C58-A2DF69429B2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D5BF93-EE7D-42B6-8903-59FADC094EF4}"/>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1775115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5CFD1-09CD-47C0-848C-4F334A1E0D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60C6F90-E10D-4720-B7EA-2FCADBFAC64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427497C-7E66-48D0-AD0E-ECBB87022E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D847F0F-A03B-4186-BEDC-55085E8EEE4B}"/>
              </a:ext>
            </a:extLst>
          </p:cNvPr>
          <p:cNvSpPr>
            <a:spLocks noGrp="1"/>
          </p:cNvSpPr>
          <p:nvPr>
            <p:ph type="dt" sz="half" idx="10"/>
          </p:nvPr>
        </p:nvSpPr>
        <p:spPr/>
        <p:txBody>
          <a:bodyPr/>
          <a:lstStyle/>
          <a:p>
            <a:fld id="{9F25047E-09C3-4F57-A9BF-1C3459F0D753}" type="datetimeFigureOut">
              <a:rPr lang="en-GB" smtClean="0"/>
              <a:t>26/04/2026</a:t>
            </a:fld>
            <a:endParaRPr lang="en-GB"/>
          </a:p>
        </p:txBody>
      </p:sp>
      <p:sp>
        <p:nvSpPr>
          <p:cNvPr id="6" name="Footer Placeholder 5">
            <a:extLst>
              <a:ext uri="{FF2B5EF4-FFF2-40B4-BE49-F238E27FC236}">
                <a16:creationId xmlns:a16="http://schemas.microsoft.com/office/drawing/2014/main" id="{E27524DC-E3EB-4AF5-B3E4-F70B1ACF05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1B80F7-F819-41F3-96A4-BBBB6B3331BA}"/>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2632715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9633A-7430-4B3F-8C54-994E19BEC0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8C41110-712E-457E-B6A5-221062C27C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A9C3CF6-B650-4177-B9CD-D15C50E501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5B80DE-FD8D-4EB9-B69A-12E715574830}"/>
              </a:ext>
            </a:extLst>
          </p:cNvPr>
          <p:cNvSpPr>
            <a:spLocks noGrp="1"/>
          </p:cNvSpPr>
          <p:nvPr>
            <p:ph type="dt" sz="half" idx="10"/>
          </p:nvPr>
        </p:nvSpPr>
        <p:spPr/>
        <p:txBody>
          <a:bodyPr/>
          <a:lstStyle/>
          <a:p>
            <a:fld id="{9F25047E-09C3-4F57-A9BF-1C3459F0D753}" type="datetimeFigureOut">
              <a:rPr lang="en-GB" smtClean="0"/>
              <a:t>26/04/2026</a:t>
            </a:fld>
            <a:endParaRPr lang="en-GB"/>
          </a:p>
        </p:txBody>
      </p:sp>
      <p:sp>
        <p:nvSpPr>
          <p:cNvPr id="6" name="Footer Placeholder 5">
            <a:extLst>
              <a:ext uri="{FF2B5EF4-FFF2-40B4-BE49-F238E27FC236}">
                <a16:creationId xmlns:a16="http://schemas.microsoft.com/office/drawing/2014/main" id="{BD3010A0-1E9A-4C43-B79B-0D1F1A1AD4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A63002-DC76-4C06-B9CF-3AE2D18D28E0}"/>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2942174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7BE97-DC00-449E-B377-FFE6CF22B52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F3AD40-3025-496C-AE28-316BBD58490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34E141-81BB-4072-86B4-F4FB25B56F38}"/>
              </a:ext>
            </a:extLst>
          </p:cNvPr>
          <p:cNvSpPr>
            <a:spLocks noGrp="1"/>
          </p:cNvSpPr>
          <p:nvPr>
            <p:ph type="dt" sz="half" idx="10"/>
          </p:nvPr>
        </p:nvSpPr>
        <p:spPr/>
        <p:txBody>
          <a:bodyPr/>
          <a:lstStyle/>
          <a:p>
            <a:fld id="{9F25047E-09C3-4F57-A9BF-1C3459F0D753}" type="datetimeFigureOut">
              <a:rPr lang="en-GB" smtClean="0"/>
              <a:t>26/04/2026</a:t>
            </a:fld>
            <a:endParaRPr lang="en-GB"/>
          </a:p>
        </p:txBody>
      </p:sp>
      <p:sp>
        <p:nvSpPr>
          <p:cNvPr id="5" name="Footer Placeholder 4">
            <a:extLst>
              <a:ext uri="{FF2B5EF4-FFF2-40B4-BE49-F238E27FC236}">
                <a16:creationId xmlns:a16="http://schemas.microsoft.com/office/drawing/2014/main" id="{856CDE52-3E29-4F82-A8FE-1AEC701347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D57E22-52CA-4B0D-99A4-738ED80E670D}"/>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4098482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11630D-C241-4AA8-9C9D-2DAA9DD1736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51721B-F444-4273-9AD7-7A72343ECB1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802769-A9CA-4644-B468-F858D510FA0B}"/>
              </a:ext>
            </a:extLst>
          </p:cNvPr>
          <p:cNvSpPr>
            <a:spLocks noGrp="1"/>
          </p:cNvSpPr>
          <p:nvPr>
            <p:ph type="dt" sz="half" idx="10"/>
          </p:nvPr>
        </p:nvSpPr>
        <p:spPr/>
        <p:txBody>
          <a:bodyPr/>
          <a:lstStyle/>
          <a:p>
            <a:fld id="{9F25047E-09C3-4F57-A9BF-1C3459F0D753}" type="datetimeFigureOut">
              <a:rPr lang="en-GB" smtClean="0"/>
              <a:t>26/04/2026</a:t>
            </a:fld>
            <a:endParaRPr lang="en-GB"/>
          </a:p>
        </p:txBody>
      </p:sp>
      <p:sp>
        <p:nvSpPr>
          <p:cNvPr id="5" name="Footer Placeholder 4">
            <a:extLst>
              <a:ext uri="{FF2B5EF4-FFF2-40B4-BE49-F238E27FC236}">
                <a16:creationId xmlns:a16="http://schemas.microsoft.com/office/drawing/2014/main" id="{46BA29E2-25A1-476C-ABE4-A500A91C20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76A1E5-589C-4E8C-B7DA-DBC84FC7083F}"/>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3068569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5AEBC2-623A-483E-85B7-66DBDF6907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23ABF3-F39E-4B15-BDAC-D38B8DA374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DEB0FD-6AC1-461F-925A-0E238AA283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25047E-09C3-4F57-A9BF-1C3459F0D753}" type="datetimeFigureOut">
              <a:rPr lang="en-GB" smtClean="0"/>
              <a:t>26/04/2026</a:t>
            </a:fld>
            <a:endParaRPr lang="en-GB"/>
          </a:p>
        </p:txBody>
      </p:sp>
      <p:sp>
        <p:nvSpPr>
          <p:cNvPr id="5" name="Footer Placeholder 4">
            <a:extLst>
              <a:ext uri="{FF2B5EF4-FFF2-40B4-BE49-F238E27FC236}">
                <a16:creationId xmlns:a16="http://schemas.microsoft.com/office/drawing/2014/main" id="{DCE9CA1B-0C94-4D25-A702-B2CBED505E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C76C070-6F23-430A-8332-96A231C917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455D6D-8BD2-4B2E-B0B2-87254B8BC6F2}" type="slidenum">
              <a:rPr lang="en-GB" smtClean="0"/>
              <a:t>‹#›</a:t>
            </a:fld>
            <a:endParaRPr lang="en-GB"/>
          </a:p>
        </p:txBody>
      </p:sp>
    </p:spTree>
    <p:extLst>
      <p:ext uri="{BB962C8B-B14F-4D97-AF65-F5344CB8AC3E}">
        <p14:creationId xmlns:p14="http://schemas.microsoft.com/office/powerpoint/2010/main" val="1154841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png"/><Relationship Id="rId5" Type="http://schemas.microsoft.com/office/2007/relationships/hdphoto" Target="../media/hdphoto2.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png"/><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png"/><Relationship Id="rId4" Type="http://schemas.microsoft.com/office/2007/relationships/hdphoto" Target="../media/hdphoto2.wdp"/><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edpallog">
            <a:extLst>
              <a:ext uri="{FF2B5EF4-FFF2-40B4-BE49-F238E27FC236}">
                <a16:creationId xmlns:a16="http://schemas.microsoft.com/office/drawing/2014/main" id="{8FE2D8B3-E7F5-4DF5-8C89-F8A129CDF2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992832" y="181896"/>
            <a:ext cx="6071348" cy="9590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6ABFFF7C-AD2D-4033-902A-73A96A79B669}"/>
              </a:ext>
            </a:extLst>
          </p:cNvPr>
          <p:cNvSpPr/>
          <p:nvPr/>
        </p:nvSpPr>
        <p:spPr>
          <a:xfrm>
            <a:off x="1406014" y="4886632"/>
            <a:ext cx="11167970" cy="1693033"/>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 name="Text Box 20">
            <a:extLst>
              <a:ext uri="{FF2B5EF4-FFF2-40B4-BE49-F238E27FC236}">
                <a16:creationId xmlns:a16="http://schemas.microsoft.com/office/drawing/2014/main" id="{7859AF77-7081-4363-A920-8932F146E4B7}"/>
              </a:ext>
            </a:extLst>
          </p:cNvPr>
          <p:cNvSpPr txBox="1"/>
          <p:nvPr/>
        </p:nvSpPr>
        <p:spPr>
          <a:xfrm>
            <a:off x="7902543" y="5480735"/>
            <a:ext cx="3296398" cy="504825"/>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pPr>
              <a:spcAft>
                <a:spcPts val="0"/>
              </a:spcAft>
            </a:pPr>
            <a:r>
              <a:rPr lang="en-GB" sz="2400" b="1" dirty="0">
                <a:solidFill>
                  <a:srgbClr val="FFFFFF"/>
                </a:solidFill>
                <a:effectLst/>
                <a:latin typeface="Trebuchet MS" panose="020B0603020202020204" pitchFamily="34" charset="0"/>
                <a:ea typeface="Times New Roman" panose="02020603050405020304" pitchFamily="18" charset="0"/>
                <a:cs typeface="Times New Roman" panose="02020603050405020304" pitchFamily="18" charset="0"/>
              </a:rPr>
              <a:t>Welcome Reception 2026</a:t>
            </a:r>
            <a:endParaRPr lang="en-GB" sz="2800" dirty="0">
              <a:solidFill>
                <a:srgbClr val="000000"/>
              </a:solidFill>
              <a:effectLst/>
              <a:latin typeface="Arial" panose="020B0604020202020204" pitchFamily="34" charset="0"/>
              <a:ea typeface="Times New Roman" panose="02020603050405020304" pitchFamily="18" charset="0"/>
              <a:cs typeface="Arial Unicode MS"/>
            </a:endParaRPr>
          </a:p>
          <a:p>
            <a:pPr>
              <a:spcAft>
                <a:spcPts val="0"/>
              </a:spcAft>
            </a:pPr>
            <a:r>
              <a:rPr lang="en-GB" sz="2400" b="1" dirty="0">
                <a:solidFill>
                  <a:srgbClr val="FFFFFF"/>
                </a:solidFill>
                <a:effectLst/>
                <a:latin typeface="Trebuchet MS" panose="020B0603020202020204" pitchFamily="34" charset="0"/>
                <a:ea typeface="Times New Roman" panose="02020603050405020304" pitchFamily="18" charset="0"/>
                <a:cs typeface="Times New Roman" panose="02020603050405020304" pitchFamily="18" charset="0"/>
              </a:rPr>
              <a:t>                         </a:t>
            </a:r>
            <a:endParaRPr lang="en-GB" sz="2800" dirty="0">
              <a:solidFill>
                <a:srgbClr val="000000"/>
              </a:solidFill>
              <a:effectLst/>
              <a:latin typeface="Arial" panose="020B0604020202020204" pitchFamily="34" charset="0"/>
              <a:ea typeface="Times New Roman" panose="02020603050405020304" pitchFamily="18" charset="0"/>
              <a:cs typeface="Arial Unicode MS"/>
            </a:endParaRPr>
          </a:p>
        </p:txBody>
      </p:sp>
      <p:sp>
        <p:nvSpPr>
          <p:cNvPr id="6" name="Rectangle 5">
            <a:extLst>
              <a:ext uri="{FF2B5EF4-FFF2-40B4-BE49-F238E27FC236}">
                <a16:creationId xmlns:a16="http://schemas.microsoft.com/office/drawing/2014/main" id="{0E440337-20A4-403E-B95F-D920AA4FB2EC}"/>
              </a:ext>
            </a:extLst>
          </p:cNvPr>
          <p:cNvSpPr/>
          <p:nvPr/>
        </p:nvSpPr>
        <p:spPr>
          <a:xfrm>
            <a:off x="2537664" y="2441694"/>
            <a:ext cx="7679666" cy="769441"/>
          </a:xfrm>
          <a:prstGeom prst="rect">
            <a:avLst/>
          </a:prstGeom>
        </p:spPr>
        <p:txBody>
          <a:bodyPr wrap="none">
            <a:spAutoFit/>
          </a:bodyPr>
          <a:lstStyle/>
          <a:p>
            <a:r>
              <a:rPr lang="en-GB" sz="4400" dirty="0">
                <a:solidFill>
                  <a:schemeClr val="accent1">
                    <a:lumMod val="75000"/>
                  </a:schemeClr>
                </a:solidFill>
                <a:latin typeface="Trebuchet MS" panose="020B0603020202020204" pitchFamily="34" charset="0"/>
              </a:rPr>
              <a:t>Learning To Succeed Together</a:t>
            </a:r>
          </a:p>
        </p:txBody>
      </p:sp>
    </p:spTree>
    <p:extLst>
      <p:ext uri="{BB962C8B-B14F-4D97-AF65-F5344CB8AC3E}">
        <p14:creationId xmlns:p14="http://schemas.microsoft.com/office/powerpoint/2010/main" val="3796533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DCCD245-FFB2-42F5-800A-9BB2F79AEB83}"/>
              </a:ext>
            </a:extLst>
          </p:cNvPr>
          <p:cNvSpPr/>
          <p:nvPr/>
        </p:nvSpPr>
        <p:spPr>
          <a:xfrm>
            <a:off x="578970" y="821581"/>
            <a:ext cx="11034060" cy="3785652"/>
          </a:xfrm>
          <a:prstGeom prst="rect">
            <a:avLst/>
          </a:prstGeom>
        </p:spPr>
        <p:txBody>
          <a:bodyPr wrap="square">
            <a:spAutoFit/>
          </a:bodyPr>
          <a:lstStyle/>
          <a:p>
            <a:pPr algn="ctr"/>
            <a:endParaRPr lang="en-GB" sz="2400" b="1" i="1" dirty="0">
              <a:solidFill>
                <a:srgbClr val="FFFFFF"/>
              </a:solidFill>
              <a:latin typeface="Trebuchet MS" panose="020B0603020202020204" pitchFamily="34" charset="0"/>
              <a:ea typeface="Times New Roman" panose="02020603050405020304" pitchFamily="18" charset="0"/>
              <a:cs typeface="Times New Roman" panose="02020603050405020304" pitchFamily="18" charset="0"/>
            </a:endParaRPr>
          </a:p>
          <a:p>
            <a:pPr algn="ctr"/>
            <a:endParaRPr lang="en-GB" sz="2400" b="1" i="1" dirty="0">
              <a:solidFill>
                <a:srgbClr val="FFFFFF"/>
              </a:solidFill>
              <a:latin typeface="Trebuchet MS" panose="020B0603020202020204" pitchFamily="34" charset="0"/>
              <a:ea typeface="Times New Roman" panose="02020603050405020304" pitchFamily="18" charset="0"/>
              <a:cs typeface="Times New Roman" panose="02020603050405020304" pitchFamily="18" charset="0"/>
            </a:endParaRPr>
          </a:p>
          <a:p>
            <a:pPr algn="ctr"/>
            <a:r>
              <a:rPr lang="en-GB" sz="2400" i="1" dirty="0">
                <a:solidFill>
                  <a:srgbClr val="FFFFFF"/>
                </a:solidFill>
                <a:latin typeface="Trebuchet MS" panose="020B0603020202020204" pitchFamily="34" charset="0"/>
                <a:ea typeface="Times New Roman" panose="02020603050405020304" pitchFamily="18" charset="0"/>
                <a:cs typeface="Times New Roman" panose="02020603050405020304" pitchFamily="18" charset="0"/>
              </a:rPr>
              <a:t>At Edward Pauling Primary School, kindness and resilience are at the heart of everything we do. We believe every child deserves access to a broad and balanced curriculum that challenges and inspires. </a:t>
            </a:r>
          </a:p>
          <a:p>
            <a:pPr algn="ctr"/>
            <a:endParaRPr lang="en-GB" sz="2400" i="1" dirty="0">
              <a:solidFill>
                <a:srgbClr val="FFFFFF"/>
              </a:solidFill>
              <a:latin typeface="Trebuchet MS" panose="020B0603020202020204" pitchFamily="34" charset="0"/>
              <a:ea typeface="Times New Roman" panose="02020603050405020304" pitchFamily="18" charset="0"/>
              <a:cs typeface="Times New Roman" panose="02020603050405020304" pitchFamily="18" charset="0"/>
            </a:endParaRPr>
          </a:p>
          <a:p>
            <a:pPr algn="ctr"/>
            <a:r>
              <a:rPr lang="en-GB" sz="2400" i="1" dirty="0">
                <a:solidFill>
                  <a:srgbClr val="FFFFFF"/>
                </a:solidFill>
                <a:latin typeface="Trebuchet MS" panose="020B0603020202020204" pitchFamily="34" charset="0"/>
                <a:ea typeface="Times New Roman" panose="02020603050405020304" pitchFamily="18" charset="0"/>
                <a:cs typeface="Times New Roman" panose="02020603050405020304" pitchFamily="18" charset="0"/>
              </a:rPr>
              <a:t>We are committed to building a caring community where every child is seen, heard, and valued. We nurture brave, independent, and respectful learners who grow into confident and ambitious individuals, empowering them to succeed both now and in the future.</a:t>
            </a:r>
            <a:endParaRPr lang="en-GB" sz="2400" i="1" dirty="0"/>
          </a:p>
        </p:txBody>
      </p:sp>
      <p:pic>
        <p:nvPicPr>
          <p:cNvPr id="7" name="Picture 6">
            <a:extLst>
              <a:ext uri="{FF2B5EF4-FFF2-40B4-BE49-F238E27FC236}">
                <a16:creationId xmlns:a16="http://schemas.microsoft.com/office/drawing/2014/main" id="{4843D260-3959-4C80-A363-9062904E4E1A}"/>
              </a:ext>
            </a:extLst>
          </p:cNvPr>
          <p:cNvPicPr/>
          <p:nvPr/>
        </p:nvPicPr>
        <p:blipFill rotWithShape="1">
          <a:blip r:embed="rId2">
            <a:extLst>
              <a:ext uri="{BEBA8EAE-BF5A-486C-A8C5-ECC9F3942E4B}">
                <a14:imgProps xmlns:a14="http://schemas.microsoft.com/office/drawing/2010/main">
                  <a14:imgLayer r:embed="rId3">
                    <a14:imgEffect>
                      <a14:backgroundRemoval t="10000" b="90000" l="10000" r="90000">
                        <a14:foregroundMark x1="26172" y1="42039" x2="31836" y2="34347"/>
                        <a14:foregroundMark x1="31836" y1="34347" x2="28711" y2="20930"/>
                        <a14:foregroundMark x1="28711" y1="20930" x2="20508" y2="20751"/>
                        <a14:foregroundMark x1="20508" y1="20751" x2="19531" y2="33095"/>
                        <a14:foregroundMark x1="19531" y1="33095" x2="26172" y2="37746"/>
                        <a14:foregroundMark x1="26172" y1="37746" x2="27539" y2="37746"/>
                        <a14:foregroundMark x1="32617" y1="39535" x2="35156" y2="27549"/>
                        <a14:foregroundMark x1="35156" y1="27549" x2="31934" y2="16458"/>
                        <a14:foregroundMark x1="31934" y1="16458" x2="24609" y2="12522"/>
                        <a14:foregroundMark x1="24609" y1="12522" x2="19336" y2="20930"/>
                        <a14:foregroundMark x1="19336" y1="20930" x2="17383" y2="32737"/>
                        <a14:foregroundMark x1="17383" y1="32737" x2="21582" y2="44544"/>
                        <a14:foregroundMark x1="21582" y1="44544" x2="28223" y2="48301"/>
                        <a14:foregroundMark x1="28223" y1="48301" x2="32520" y2="36852"/>
                        <a14:foregroundMark x1="33301" y1="65116" x2="27246" y2="58855"/>
                        <a14:foregroundMark x1="27246" y1="58855" x2="20117" y2="61538"/>
                        <a14:foregroundMark x1="20117" y1="61538" x2="17383" y2="72987"/>
                        <a14:foregroundMark x1="17383" y1="72987" x2="20801" y2="84436"/>
                        <a14:foregroundMark x1="20801" y1="84436" x2="27441" y2="88372"/>
                        <a14:foregroundMark x1="27441" y1="88372" x2="33887" y2="80501"/>
                        <a14:foregroundMark x1="33887" y1="80501" x2="35156" y2="68336"/>
                        <a14:foregroundMark x1="35156" y1="68336" x2="33398" y2="64580"/>
                        <a14:foregroundMark x1="47754" y1="87657" x2="42578" y2="78712"/>
                        <a14:foregroundMark x1="42578" y1="78712" x2="42578" y2="65295"/>
                        <a14:foregroundMark x1="42578" y1="65295" x2="48633" y2="59213"/>
                        <a14:foregroundMark x1="48633" y1="59213" x2="55273" y2="63506"/>
                        <a14:foregroundMark x1="55273" y1="63506" x2="57129" y2="76386"/>
                        <a14:foregroundMark x1="57129" y1="76386" x2="52051" y2="84973"/>
                        <a14:foregroundMark x1="52051" y1="84973" x2="46875" y2="87657"/>
                        <a14:foregroundMark x1="68457" y1="85689" x2="66309" y2="73166"/>
                        <a14:foregroundMark x1="66309" y1="73166" x2="68359" y2="61181"/>
                        <a14:foregroundMark x1="68359" y1="61181" x2="75977" y2="60107"/>
                        <a14:foregroundMark x1="75977" y1="60107" x2="81348" y2="68336"/>
                        <a14:foregroundMark x1="81348" y1="68336" x2="80371" y2="80680"/>
                        <a14:foregroundMark x1="80371" y1="80680" x2="73438" y2="85331"/>
                        <a14:foregroundMark x1="73438" y1="85331" x2="67969" y2="81038"/>
                        <a14:foregroundMark x1="74707" y1="45081" x2="69434" y2="33095"/>
                        <a14:foregroundMark x1="69434" y1="33095" x2="68066" y2="19857"/>
                        <a14:foregroundMark x1="68066" y1="19857" x2="75000" y2="15206"/>
                        <a14:foregroundMark x1="75000" y1="15206" x2="81055" y2="25403"/>
                        <a14:foregroundMark x1="81055" y1="25403" x2="75879" y2="33631"/>
                        <a14:foregroundMark x1="75879" y1="33631" x2="80469" y2="36852"/>
                        <a14:foregroundMark x1="49902" y1="10197" x2="49512" y2="10018"/>
                      </a14:backgroundRemoval>
                    </a14:imgEffect>
                  </a14:imgLayer>
                </a14:imgProps>
              </a:ext>
              <a:ext uri="{28A0092B-C50C-407E-A947-70E740481C1C}">
                <a14:useLocalDpi xmlns:a14="http://schemas.microsoft.com/office/drawing/2010/main" val="0"/>
              </a:ext>
            </a:extLst>
          </a:blip>
          <a:srcRect b="49119"/>
          <a:stretch/>
        </p:blipFill>
        <p:spPr>
          <a:xfrm>
            <a:off x="-310567" y="4463846"/>
            <a:ext cx="7232477" cy="1907458"/>
          </a:xfrm>
          <a:prstGeom prst="rect">
            <a:avLst/>
          </a:prstGeom>
        </p:spPr>
      </p:pic>
      <p:pic>
        <p:nvPicPr>
          <p:cNvPr id="9" name="Picture 8">
            <a:extLst>
              <a:ext uri="{FF2B5EF4-FFF2-40B4-BE49-F238E27FC236}">
                <a16:creationId xmlns:a16="http://schemas.microsoft.com/office/drawing/2014/main" id="{FC0F0F3E-D41D-4B0C-88EF-147EAD02A82A}"/>
              </a:ext>
            </a:extLst>
          </p:cNvPr>
          <p:cNvPicPr/>
          <p:nvPr/>
        </p:nvPicPr>
        <p:blipFill>
          <a:blip r:embed="rId4">
            <a:lum bright="70000" contrast="-70000"/>
            <a:extLst>
              <a:ext uri="{BEBA8EAE-BF5A-486C-A8C5-ECC9F3942E4B}">
                <a14:imgProps xmlns:a14="http://schemas.microsoft.com/office/drawing/2010/main">
                  <a14:imgLayer r:embed="rId5">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8" name="Picture 7">
            <a:extLst>
              <a:ext uri="{FF2B5EF4-FFF2-40B4-BE49-F238E27FC236}">
                <a16:creationId xmlns:a16="http://schemas.microsoft.com/office/drawing/2014/main" id="{6B37C957-39E5-4690-8933-D55A971D0E6B}"/>
              </a:ext>
            </a:extLst>
          </p:cNvPr>
          <p:cNvPicPr/>
          <p:nvPr/>
        </p:nvPicPr>
        <p:blipFill rotWithShape="1">
          <a:blip r:embed="rId2">
            <a:extLst>
              <a:ext uri="{BEBA8EAE-BF5A-486C-A8C5-ECC9F3942E4B}">
                <a14:imgProps xmlns:a14="http://schemas.microsoft.com/office/drawing/2010/main">
                  <a14:imgLayer r:embed="rId3">
                    <a14:imgEffect>
                      <a14:backgroundRemoval t="10000" b="90000" l="10000" r="90000">
                        <a14:foregroundMark x1="26172" y1="42039" x2="31836" y2="34347"/>
                        <a14:foregroundMark x1="31836" y1="34347" x2="28711" y2="20930"/>
                        <a14:foregroundMark x1="28711" y1="20930" x2="20508" y2="20751"/>
                        <a14:foregroundMark x1="20508" y1="20751" x2="19531" y2="33095"/>
                        <a14:foregroundMark x1="19531" y1="33095" x2="26172" y2="37746"/>
                        <a14:foregroundMark x1="26172" y1="37746" x2="27539" y2="37746"/>
                        <a14:foregroundMark x1="32617" y1="39535" x2="35156" y2="27549"/>
                        <a14:foregroundMark x1="35156" y1="27549" x2="31934" y2="16458"/>
                        <a14:foregroundMark x1="31934" y1="16458" x2="24609" y2="12522"/>
                        <a14:foregroundMark x1="24609" y1="12522" x2="19336" y2="20930"/>
                        <a14:foregroundMark x1="19336" y1="20930" x2="17383" y2="32737"/>
                        <a14:foregroundMark x1="17383" y1="32737" x2="21582" y2="44544"/>
                        <a14:foregroundMark x1="21582" y1="44544" x2="28223" y2="48301"/>
                        <a14:foregroundMark x1="28223" y1="48301" x2="32520" y2="36852"/>
                        <a14:foregroundMark x1="33301" y1="65116" x2="27246" y2="58855"/>
                        <a14:foregroundMark x1="27246" y1="58855" x2="20117" y2="61538"/>
                        <a14:foregroundMark x1="20117" y1="61538" x2="17383" y2="72987"/>
                        <a14:foregroundMark x1="17383" y1="72987" x2="20801" y2="84436"/>
                        <a14:foregroundMark x1="20801" y1="84436" x2="27441" y2="88372"/>
                        <a14:foregroundMark x1="27441" y1="88372" x2="33887" y2="80501"/>
                        <a14:foregroundMark x1="33887" y1="80501" x2="35156" y2="68336"/>
                        <a14:foregroundMark x1="35156" y1="68336" x2="33398" y2="64580"/>
                        <a14:foregroundMark x1="47754" y1="87657" x2="42578" y2="78712"/>
                        <a14:foregroundMark x1="42578" y1="78712" x2="42578" y2="65295"/>
                        <a14:foregroundMark x1="42578" y1="65295" x2="48633" y2="59213"/>
                        <a14:foregroundMark x1="48633" y1="59213" x2="55273" y2="63506"/>
                        <a14:foregroundMark x1="55273" y1="63506" x2="57129" y2="76386"/>
                        <a14:foregroundMark x1="57129" y1="76386" x2="52051" y2="84973"/>
                        <a14:foregroundMark x1="52051" y1="84973" x2="46875" y2="87657"/>
                        <a14:foregroundMark x1="68457" y1="85689" x2="66309" y2="73166"/>
                        <a14:foregroundMark x1="66309" y1="73166" x2="68359" y2="61181"/>
                        <a14:foregroundMark x1="68359" y1="61181" x2="75977" y2="60107"/>
                        <a14:foregroundMark x1="75977" y1="60107" x2="81348" y2="68336"/>
                        <a14:foregroundMark x1="81348" y1="68336" x2="80371" y2="80680"/>
                        <a14:foregroundMark x1="80371" y1="80680" x2="73438" y2="85331"/>
                        <a14:foregroundMark x1="73438" y1="85331" x2="67969" y2="81038"/>
                        <a14:foregroundMark x1="74707" y1="45081" x2="69434" y2="33095"/>
                        <a14:foregroundMark x1="69434" y1="33095" x2="68066" y2="19857"/>
                        <a14:foregroundMark x1="68066" y1="19857" x2="75000" y2="15206"/>
                        <a14:foregroundMark x1="75000" y1="15206" x2="81055" y2="25403"/>
                        <a14:foregroundMark x1="81055" y1="25403" x2="75879" y2="33631"/>
                        <a14:foregroundMark x1="75879" y1="33631" x2="80469" y2="36852"/>
                        <a14:foregroundMark x1="49902" y1="10197" x2="49512" y2="10018"/>
                      </a14:backgroundRemoval>
                    </a14:imgEffect>
                  </a14:imgLayer>
                </a14:imgProps>
              </a:ext>
              <a:ext uri="{28A0092B-C50C-407E-A947-70E740481C1C}">
                <a14:useLocalDpi xmlns:a14="http://schemas.microsoft.com/office/drawing/2010/main" val="0"/>
              </a:ext>
            </a:extLst>
          </a:blip>
          <a:srcRect t="51237"/>
          <a:stretch/>
        </p:blipFill>
        <p:spPr>
          <a:xfrm>
            <a:off x="4959523" y="4750619"/>
            <a:ext cx="7232477" cy="1805043"/>
          </a:xfrm>
          <a:prstGeom prst="rect">
            <a:avLst/>
          </a:prstGeom>
        </p:spPr>
      </p:pic>
      <p:sp>
        <p:nvSpPr>
          <p:cNvPr id="10" name="Rectangle: Rounded Corners 9">
            <a:extLst>
              <a:ext uri="{FF2B5EF4-FFF2-40B4-BE49-F238E27FC236}">
                <a16:creationId xmlns:a16="http://schemas.microsoft.com/office/drawing/2014/main" id="{4FE75BF7-A4EB-4167-98A9-53A7F82B044A}"/>
              </a:ext>
            </a:extLst>
          </p:cNvPr>
          <p:cNvSpPr/>
          <p:nvPr/>
        </p:nvSpPr>
        <p:spPr>
          <a:xfrm>
            <a:off x="4959523" y="145114"/>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13" name="Title 1">
            <a:extLst>
              <a:ext uri="{FF2B5EF4-FFF2-40B4-BE49-F238E27FC236}">
                <a16:creationId xmlns:a16="http://schemas.microsoft.com/office/drawing/2014/main" id="{39DCD104-0818-4D30-A4A0-042B6A3C627D}"/>
              </a:ext>
            </a:extLst>
          </p:cNvPr>
          <p:cNvSpPr txBox="1">
            <a:spLocks/>
          </p:cNvSpPr>
          <p:nvPr/>
        </p:nvSpPr>
        <p:spPr>
          <a:xfrm>
            <a:off x="1554468" y="-179434"/>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GB" sz="4400" dirty="0">
                <a:solidFill>
                  <a:schemeClr val="bg1"/>
                </a:solidFill>
                <a:latin typeface="Trebuchet MS" panose="020B0603020202020204" pitchFamily="34" charset="0"/>
              </a:rPr>
              <a:t>Vision and Values</a:t>
            </a:r>
          </a:p>
        </p:txBody>
      </p:sp>
      <p:pic>
        <p:nvPicPr>
          <p:cNvPr id="14" name="Picture 13" descr="edpallog">
            <a:extLst>
              <a:ext uri="{FF2B5EF4-FFF2-40B4-BE49-F238E27FC236}">
                <a16:creationId xmlns:a16="http://schemas.microsoft.com/office/drawing/2014/main" id="{F7F299FD-ED8B-4162-B4C6-9D266B835E4F}"/>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14414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95278AF0-9357-490E-A31E-9814A462766E}"/>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 name="Title 1">
            <a:extLst>
              <a:ext uri="{FF2B5EF4-FFF2-40B4-BE49-F238E27FC236}">
                <a16:creationId xmlns:a16="http://schemas.microsoft.com/office/drawing/2014/main" id="{12492391-A07F-4A95-B77A-0158C0E75313}"/>
              </a:ext>
            </a:extLst>
          </p:cNvPr>
          <p:cNvSpPr>
            <a:spLocks noGrp="1"/>
          </p:cNvSpPr>
          <p:nvPr>
            <p:ph type="title"/>
          </p:nvPr>
        </p:nvSpPr>
        <p:spPr>
          <a:xfrm>
            <a:off x="1224280" y="144709"/>
            <a:ext cx="10515600" cy="1325563"/>
          </a:xfrm>
        </p:spPr>
        <p:txBody>
          <a:bodyPr/>
          <a:lstStyle/>
          <a:p>
            <a:pPr algn="r"/>
            <a:r>
              <a:rPr lang="en-GB" dirty="0">
                <a:solidFill>
                  <a:schemeClr val="bg1"/>
                </a:solidFill>
                <a:latin typeface="Trebuchet MS" panose="020B0603020202020204" pitchFamily="34" charset="0"/>
              </a:rPr>
              <a:t>Who is Who?</a:t>
            </a:r>
          </a:p>
        </p:txBody>
      </p:sp>
      <p:sp>
        <p:nvSpPr>
          <p:cNvPr id="3" name="Content Placeholder 2">
            <a:extLst>
              <a:ext uri="{FF2B5EF4-FFF2-40B4-BE49-F238E27FC236}">
                <a16:creationId xmlns:a16="http://schemas.microsoft.com/office/drawing/2014/main" id="{E7D899E0-77E8-4E51-AE6F-DA02DE6A1B52}"/>
              </a:ext>
            </a:extLst>
          </p:cNvPr>
          <p:cNvSpPr>
            <a:spLocks noGrp="1"/>
          </p:cNvSpPr>
          <p:nvPr>
            <p:ph idx="1"/>
          </p:nvPr>
        </p:nvSpPr>
        <p:spPr>
          <a:xfrm>
            <a:off x="2083596" y="2189640"/>
            <a:ext cx="10515600" cy="4351338"/>
          </a:xfrm>
        </p:spPr>
        <p:txBody>
          <a:bodyPr>
            <a:normAutofit/>
          </a:bodyPr>
          <a:lstStyle/>
          <a:p>
            <a:pPr marL="0" indent="0">
              <a:buNone/>
            </a:pPr>
            <a:r>
              <a:rPr lang="en-GB" sz="3600" dirty="0">
                <a:solidFill>
                  <a:schemeClr val="bg1"/>
                </a:solidFill>
                <a:latin typeface="Trebuchet MS" panose="020B0603020202020204" pitchFamily="34" charset="0"/>
              </a:rPr>
              <a:t>Mr Malin                            Mrs Burnside              </a:t>
            </a:r>
            <a:r>
              <a:rPr lang="en-GB" sz="2000" dirty="0">
                <a:solidFill>
                  <a:schemeClr val="bg1"/>
                </a:solidFill>
                <a:latin typeface="Trebuchet MS" panose="020B0603020202020204" pitchFamily="34" charset="0"/>
              </a:rPr>
              <a:t>Headteacher                                                       Deputy </a:t>
            </a:r>
            <a:r>
              <a:rPr lang="en-GB" sz="2000" dirty="0" err="1">
                <a:solidFill>
                  <a:schemeClr val="bg1"/>
                </a:solidFill>
                <a:latin typeface="Trebuchet MS" panose="020B0603020202020204" pitchFamily="34" charset="0"/>
              </a:rPr>
              <a:t>Headtecher</a:t>
            </a:r>
            <a:r>
              <a:rPr lang="en-GB" sz="2000" dirty="0">
                <a:solidFill>
                  <a:schemeClr val="bg1"/>
                </a:solidFill>
                <a:latin typeface="Trebuchet MS" panose="020B0603020202020204" pitchFamily="34" charset="0"/>
              </a:rPr>
              <a:t> and EYFS Lead</a:t>
            </a:r>
          </a:p>
          <a:p>
            <a:pPr marL="0" indent="0">
              <a:buNone/>
            </a:pPr>
            <a:endParaRPr lang="en-GB" sz="3600" dirty="0">
              <a:solidFill>
                <a:schemeClr val="bg1"/>
              </a:solidFill>
              <a:latin typeface="Trebuchet MS" panose="020B0603020202020204" pitchFamily="34" charset="0"/>
            </a:endParaRPr>
          </a:p>
          <a:p>
            <a:pPr marL="0" indent="0">
              <a:buNone/>
            </a:pPr>
            <a:endParaRPr lang="en-GB" sz="3600" dirty="0">
              <a:solidFill>
                <a:schemeClr val="bg1"/>
              </a:solidFill>
              <a:latin typeface="Trebuchet MS" panose="020B0603020202020204" pitchFamily="34" charset="0"/>
            </a:endParaRPr>
          </a:p>
          <a:p>
            <a:pPr marL="0" indent="0">
              <a:buNone/>
            </a:pPr>
            <a:endParaRPr lang="en-GB" sz="3600" dirty="0">
              <a:solidFill>
                <a:schemeClr val="bg1"/>
              </a:solidFill>
              <a:latin typeface="Trebuchet MS" panose="020B0603020202020204" pitchFamily="34" charset="0"/>
            </a:endParaRPr>
          </a:p>
          <a:p>
            <a:pPr marL="0" indent="0">
              <a:buNone/>
            </a:pPr>
            <a:r>
              <a:rPr lang="en-GB" sz="3600" dirty="0">
                <a:solidFill>
                  <a:schemeClr val="bg1"/>
                </a:solidFill>
                <a:latin typeface="Trebuchet MS" panose="020B0603020202020204" pitchFamily="34" charset="0"/>
              </a:rPr>
              <a:t>Miss Donnelly- </a:t>
            </a:r>
            <a:r>
              <a:rPr lang="en-GB" sz="2000" dirty="0" err="1">
                <a:solidFill>
                  <a:schemeClr val="bg1"/>
                </a:solidFill>
                <a:latin typeface="Trebuchet MS" panose="020B0603020202020204" pitchFamily="34" charset="0"/>
              </a:rPr>
              <a:t>SENDco</a:t>
            </a:r>
            <a:endParaRPr lang="en-GB" sz="2000" dirty="0">
              <a:solidFill>
                <a:schemeClr val="bg1"/>
              </a:solidFill>
              <a:latin typeface="Trebuchet MS" panose="020B0603020202020204" pitchFamily="34" charset="0"/>
            </a:endParaRPr>
          </a:p>
          <a:p>
            <a:pPr marL="0" indent="0">
              <a:buNone/>
            </a:pPr>
            <a:r>
              <a:rPr lang="en-GB" sz="3600" dirty="0">
                <a:solidFill>
                  <a:schemeClr val="bg1"/>
                </a:solidFill>
                <a:latin typeface="Trebuchet MS" panose="020B0603020202020204" pitchFamily="34" charset="0"/>
              </a:rPr>
              <a:t>Mrs Grey – </a:t>
            </a:r>
            <a:r>
              <a:rPr lang="en-GB" sz="2000" dirty="0">
                <a:solidFill>
                  <a:schemeClr val="bg1"/>
                </a:solidFill>
                <a:latin typeface="Trebuchet MS" panose="020B0603020202020204" pitchFamily="34" charset="0"/>
              </a:rPr>
              <a:t>Admission Office and School Receptionist </a:t>
            </a:r>
          </a:p>
          <a:p>
            <a:endParaRPr lang="en-GB" sz="2000" dirty="0">
              <a:solidFill>
                <a:schemeClr val="bg1"/>
              </a:solidFill>
              <a:latin typeface="Trebuchet MS" panose="020B0603020202020204" pitchFamily="34" charset="0"/>
            </a:endParaRPr>
          </a:p>
          <a:p>
            <a:endParaRPr lang="en-GB" sz="2000" dirty="0">
              <a:solidFill>
                <a:schemeClr val="bg1"/>
              </a:solidFill>
              <a:latin typeface="Trebuchet MS" panose="020B0603020202020204" pitchFamily="34" charset="0"/>
            </a:endParaRPr>
          </a:p>
        </p:txBody>
      </p:sp>
      <p:pic>
        <p:nvPicPr>
          <p:cNvPr id="5" name="Picture 4">
            <a:extLst>
              <a:ext uri="{FF2B5EF4-FFF2-40B4-BE49-F238E27FC236}">
                <a16:creationId xmlns:a16="http://schemas.microsoft.com/office/drawing/2014/main" id="{7C15F030-7301-425E-9CF5-A3EA1D69B719}"/>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8" name="Picture 7" descr="edpallog">
            <a:extLst>
              <a:ext uri="{FF2B5EF4-FFF2-40B4-BE49-F238E27FC236}">
                <a16:creationId xmlns:a16="http://schemas.microsoft.com/office/drawing/2014/main" id="{6656A921-90B5-4FC7-BBE0-EB59E4E334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32" name="Picture 8" descr="https://www.edwardpauling.hounslow.sch.uk/_site/data/files/images/D09F239F900A955F411CE04B82F17235.jpg">
            <a:extLst>
              <a:ext uri="{FF2B5EF4-FFF2-40B4-BE49-F238E27FC236}">
                <a16:creationId xmlns:a16="http://schemas.microsoft.com/office/drawing/2014/main" id="{189A6E82-2AC9-4F1E-AE0D-5681C8E539D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1616" y="1435386"/>
            <a:ext cx="1769584" cy="227517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www.edwardpauling.hounslow.sch.uk/_site/data/files/images/5980D4A36F5CF586E2E27D6D39C68D0D.jpg">
            <a:extLst>
              <a:ext uri="{FF2B5EF4-FFF2-40B4-BE49-F238E27FC236}">
                <a16:creationId xmlns:a16="http://schemas.microsoft.com/office/drawing/2014/main" id="{DB714990-4B7E-4A49-A7A4-CE7383EF5F6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60792" y="1470272"/>
            <a:ext cx="1580604" cy="2370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0885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59CCF28-9A45-46B9-83C2-04A682A914E6}"/>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 name="Title 1">
            <a:extLst>
              <a:ext uri="{FF2B5EF4-FFF2-40B4-BE49-F238E27FC236}">
                <a16:creationId xmlns:a16="http://schemas.microsoft.com/office/drawing/2014/main" id="{A28A8A7C-24B7-49FC-9B46-C85B66E40F40}"/>
              </a:ext>
            </a:extLst>
          </p:cNvPr>
          <p:cNvSpPr txBox="1">
            <a:spLocks/>
          </p:cNvSpPr>
          <p:nvPr/>
        </p:nvSpPr>
        <p:spPr>
          <a:xfrm>
            <a:off x="1203960" y="36528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dirty="0">
                <a:solidFill>
                  <a:schemeClr val="bg1"/>
                </a:solidFill>
                <a:latin typeface="Trebuchet MS" panose="020B0603020202020204" pitchFamily="34" charset="0"/>
              </a:rPr>
              <a:t>Governance </a:t>
            </a:r>
          </a:p>
        </p:txBody>
      </p:sp>
      <p:sp>
        <p:nvSpPr>
          <p:cNvPr id="4" name="Content Placeholder 2">
            <a:extLst>
              <a:ext uri="{FF2B5EF4-FFF2-40B4-BE49-F238E27FC236}">
                <a16:creationId xmlns:a16="http://schemas.microsoft.com/office/drawing/2014/main" id="{15D38B01-C9FD-43D4-99F6-5DBBDCE30C2B}"/>
              </a:ext>
            </a:extLst>
          </p:cNvPr>
          <p:cNvSpPr txBox="1">
            <a:spLocks/>
          </p:cNvSpPr>
          <p:nvPr/>
        </p:nvSpPr>
        <p:spPr>
          <a:xfrm>
            <a:off x="2083596" y="218964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dirty="0">
                <a:solidFill>
                  <a:schemeClr val="bg1"/>
                </a:solidFill>
                <a:latin typeface="Trebuchet MS" panose="020B0603020202020204" pitchFamily="34" charset="0"/>
              </a:rPr>
              <a:t>Ms Sarah Scott                  Mr Peter Tyndale              </a:t>
            </a:r>
            <a:r>
              <a:rPr lang="en-GB" sz="2000" dirty="0">
                <a:solidFill>
                  <a:schemeClr val="bg1"/>
                </a:solidFill>
                <a:latin typeface="Trebuchet MS" panose="020B0603020202020204" pitchFamily="34" charset="0"/>
              </a:rPr>
              <a:t>Chair                                                                Vice- Chair</a:t>
            </a:r>
            <a:endParaRPr lang="en-GB" sz="3600" dirty="0">
              <a:solidFill>
                <a:schemeClr val="bg1"/>
              </a:solidFill>
              <a:latin typeface="Trebuchet MS" panose="020B0603020202020204" pitchFamily="34" charset="0"/>
            </a:endParaRPr>
          </a:p>
          <a:p>
            <a:pPr marL="0" indent="0">
              <a:buFont typeface="Arial" panose="020B0604020202020204" pitchFamily="34" charset="0"/>
              <a:buNone/>
            </a:pPr>
            <a:endParaRPr lang="en-GB" sz="3600" dirty="0">
              <a:solidFill>
                <a:schemeClr val="bg1"/>
              </a:solidFill>
              <a:latin typeface="Trebuchet MS" panose="020B0603020202020204" pitchFamily="34" charset="0"/>
            </a:endParaRPr>
          </a:p>
          <a:p>
            <a:pPr marL="0" indent="0">
              <a:buFont typeface="Arial" panose="020B0604020202020204" pitchFamily="34" charset="0"/>
              <a:buNone/>
            </a:pPr>
            <a:endParaRPr lang="en-GB" sz="3600" dirty="0">
              <a:solidFill>
                <a:schemeClr val="bg1"/>
              </a:solidFill>
              <a:latin typeface="Trebuchet MS" panose="020B0603020202020204" pitchFamily="34" charset="0"/>
            </a:endParaRPr>
          </a:p>
          <a:p>
            <a:endParaRPr lang="en-GB" sz="2000" dirty="0">
              <a:solidFill>
                <a:schemeClr val="bg1"/>
              </a:solidFill>
              <a:latin typeface="Trebuchet MS" panose="020B0603020202020204" pitchFamily="34" charset="0"/>
            </a:endParaRPr>
          </a:p>
          <a:p>
            <a:endParaRPr lang="en-GB" sz="2000" dirty="0">
              <a:solidFill>
                <a:schemeClr val="bg1"/>
              </a:solidFill>
              <a:latin typeface="Trebuchet MS" panose="020B0603020202020204" pitchFamily="34" charset="0"/>
            </a:endParaRPr>
          </a:p>
        </p:txBody>
      </p:sp>
      <p:pic>
        <p:nvPicPr>
          <p:cNvPr id="5" name="Picture 4">
            <a:extLst>
              <a:ext uri="{FF2B5EF4-FFF2-40B4-BE49-F238E27FC236}">
                <a16:creationId xmlns:a16="http://schemas.microsoft.com/office/drawing/2014/main" id="{1F211815-C972-48B2-910A-1B03AC9BD556}"/>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C5128C55-014D-4A6C-9413-06149190CA35}"/>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9AEB504F-306D-4F36-8E16-630D2EE903E8}"/>
              </a:ext>
            </a:extLst>
          </p:cNvPr>
          <p:cNvPicPr>
            <a:picLocks noChangeAspect="1"/>
          </p:cNvPicPr>
          <p:nvPr/>
        </p:nvPicPr>
        <p:blipFill>
          <a:blip r:embed="rId5"/>
          <a:stretch>
            <a:fillRect/>
          </a:stretch>
        </p:blipFill>
        <p:spPr>
          <a:xfrm>
            <a:off x="102042" y="1641617"/>
            <a:ext cx="2028216" cy="2028216"/>
          </a:xfrm>
          <a:prstGeom prst="rect">
            <a:avLst/>
          </a:prstGeom>
        </p:spPr>
      </p:pic>
      <p:pic>
        <p:nvPicPr>
          <p:cNvPr id="2050" name="Picture 2" descr="https://www.edwardpauling.hounslow.sch.uk/_site/data/files/images/1E764E6778C4F92EA8CF5FCD248CBB90.jpg">
            <a:extLst>
              <a:ext uri="{FF2B5EF4-FFF2-40B4-BE49-F238E27FC236}">
                <a16:creationId xmlns:a16="http://schemas.microsoft.com/office/drawing/2014/main" id="{1B05702D-6023-4D76-A068-646F37A36D3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6400" y="1617024"/>
            <a:ext cx="2150719" cy="2041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6543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6B17D1D-AB97-4722-808E-582AAD929740}"/>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 name="Title 1">
            <a:extLst>
              <a:ext uri="{FF2B5EF4-FFF2-40B4-BE49-F238E27FC236}">
                <a16:creationId xmlns:a16="http://schemas.microsoft.com/office/drawing/2014/main" id="{053D8C7B-6F9A-423B-A4BE-EF13B9A325F9}"/>
              </a:ext>
            </a:extLst>
          </p:cNvPr>
          <p:cNvSpPr txBox="1">
            <a:spLocks/>
          </p:cNvSpPr>
          <p:nvPr/>
        </p:nvSpPr>
        <p:spPr>
          <a:xfrm>
            <a:off x="1203960" y="36528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dirty="0">
                <a:solidFill>
                  <a:schemeClr val="bg1"/>
                </a:solidFill>
                <a:latin typeface="Trebuchet MS" panose="020B0603020202020204" pitchFamily="34" charset="0"/>
              </a:rPr>
              <a:t>School Priorities    </a:t>
            </a:r>
          </a:p>
        </p:txBody>
      </p:sp>
      <p:pic>
        <p:nvPicPr>
          <p:cNvPr id="5" name="Picture 4">
            <a:extLst>
              <a:ext uri="{FF2B5EF4-FFF2-40B4-BE49-F238E27FC236}">
                <a16:creationId xmlns:a16="http://schemas.microsoft.com/office/drawing/2014/main" id="{8A39ECEB-0482-46DB-A16A-E954F07AFAE6}"/>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3E024527-1B01-40CF-82A7-A5FBFADC4504}"/>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10">
            <a:extLst>
              <a:ext uri="{FF2B5EF4-FFF2-40B4-BE49-F238E27FC236}">
                <a16:creationId xmlns:a16="http://schemas.microsoft.com/office/drawing/2014/main" id="{DDFB2A82-DEBF-4BF7-AC53-3B0D8B60C21F}"/>
              </a:ext>
            </a:extLst>
          </p:cNvPr>
          <p:cNvPicPr>
            <a:picLocks noChangeAspect="1"/>
          </p:cNvPicPr>
          <p:nvPr/>
        </p:nvPicPr>
        <p:blipFill rotWithShape="1">
          <a:blip r:embed="rId5"/>
          <a:srcRect l="15956" t="29630" r="16121" b="43824"/>
          <a:stretch/>
        </p:blipFill>
        <p:spPr>
          <a:xfrm>
            <a:off x="121932" y="1953344"/>
            <a:ext cx="11978628" cy="2801536"/>
          </a:xfrm>
          <a:prstGeom prst="rect">
            <a:avLst/>
          </a:prstGeom>
        </p:spPr>
      </p:pic>
    </p:spTree>
    <p:extLst>
      <p:ext uri="{BB962C8B-B14F-4D97-AF65-F5344CB8AC3E}">
        <p14:creationId xmlns:p14="http://schemas.microsoft.com/office/powerpoint/2010/main" val="2784824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4045441-C560-4281-8ABA-3622C8E5AF34}"/>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 name="Title 1">
            <a:extLst>
              <a:ext uri="{FF2B5EF4-FFF2-40B4-BE49-F238E27FC236}">
                <a16:creationId xmlns:a16="http://schemas.microsoft.com/office/drawing/2014/main" id="{DE99D42D-C422-4120-8643-3665653895D9}"/>
              </a:ext>
            </a:extLst>
          </p:cNvPr>
          <p:cNvSpPr txBox="1">
            <a:spLocks/>
          </p:cNvSpPr>
          <p:nvPr/>
        </p:nvSpPr>
        <p:spPr>
          <a:xfrm>
            <a:off x="1203960" y="36528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dirty="0">
                <a:solidFill>
                  <a:schemeClr val="bg1"/>
                </a:solidFill>
                <a:latin typeface="Trebuchet MS" panose="020B0603020202020204" pitchFamily="34" charset="0"/>
              </a:rPr>
              <a:t>School Readiness   </a:t>
            </a:r>
          </a:p>
        </p:txBody>
      </p:sp>
      <p:sp>
        <p:nvSpPr>
          <p:cNvPr id="4" name="Content Placeholder 2">
            <a:extLst>
              <a:ext uri="{FF2B5EF4-FFF2-40B4-BE49-F238E27FC236}">
                <a16:creationId xmlns:a16="http://schemas.microsoft.com/office/drawing/2014/main" id="{1E967DB8-E734-4DD1-95A2-952DF65F4343}"/>
              </a:ext>
            </a:extLst>
          </p:cNvPr>
          <p:cNvSpPr txBox="1">
            <a:spLocks/>
          </p:cNvSpPr>
          <p:nvPr/>
        </p:nvSpPr>
        <p:spPr>
          <a:xfrm>
            <a:off x="196729" y="6253999"/>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solidFill>
                  <a:schemeClr val="bg1"/>
                </a:solidFill>
                <a:latin typeface="Trebuchet MS" panose="020B0603020202020204" pitchFamily="34" charset="0"/>
              </a:rPr>
              <a:t>www.startingreception.co.uk</a:t>
            </a:r>
          </a:p>
          <a:p>
            <a:pPr marL="0" indent="0">
              <a:buFont typeface="Arial" panose="020B0604020202020204" pitchFamily="34" charset="0"/>
              <a:buNone/>
            </a:pPr>
            <a:endParaRPr lang="en-GB" sz="3600" dirty="0">
              <a:solidFill>
                <a:schemeClr val="bg1"/>
              </a:solidFill>
              <a:latin typeface="Trebuchet MS" panose="020B0603020202020204" pitchFamily="34" charset="0"/>
            </a:endParaRPr>
          </a:p>
          <a:p>
            <a:endParaRPr lang="en-GB" sz="2000" dirty="0">
              <a:solidFill>
                <a:schemeClr val="bg1"/>
              </a:solidFill>
              <a:latin typeface="Trebuchet MS" panose="020B0603020202020204" pitchFamily="34" charset="0"/>
            </a:endParaRPr>
          </a:p>
          <a:p>
            <a:endParaRPr lang="en-GB" sz="2000" dirty="0">
              <a:solidFill>
                <a:schemeClr val="bg1"/>
              </a:solidFill>
              <a:latin typeface="Trebuchet MS" panose="020B0603020202020204" pitchFamily="34" charset="0"/>
            </a:endParaRPr>
          </a:p>
        </p:txBody>
      </p:sp>
      <p:pic>
        <p:nvPicPr>
          <p:cNvPr id="5" name="Picture 4">
            <a:extLst>
              <a:ext uri="{FF2B5EF4-FFF2-40B4-BE49-F238E27FC236}">
                <a16:creationId xmlns:a16="http://schemas.microsoft.com/office/drawing/2014/main" id="{BDA27EB3-D7B9-47D3-8273-2BEDC8A490A2}"/>
              </a:ext>
            </a:extLst>
          </p:cNvPr>
          <p:cNvPicPr/>
          <p:nvPr/>
        </p:nvPicPr>
        <p:blipFill>
          <a:blip r:embed="rId3">
            <a:lum bright="70000" contrast="-70000"/>
            <a:extLst>
              <a:ext uri="{BEBA8EAE-BF5A-486C-A8C5-ECC9F3942E4B}">
                <a14:imgProps xmlns:a14="http://schemas.microsoft.com/office/drawing/2010/main">
                  <a14:imgLayer r:embed="rId4">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FCF95E05-AF33-4290-8E0B-0E0FAD8C52B7}"/>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D92D6741-8E72-4836-8BEE-875EF256E25B}"/>
              </a:ext>
            </a:extLst>
          </p:cNvPr>
          <p:cNvPicPr>
            <a:picLocks noChangeAspect="1"/>
          </p:cNvPicPr>
          <p:nvPr/>
        </p:nvPicPr>
        <p:blipFill>
          <a:blip r:embed="rId6"/>
          <a:stretch>
            <a:fillRect/>
          </a:stretch>
        </p:blipFill>
        <p:spPr>
          <a:xfrm>
            <a:off x="121932" y="4103992"/>
            <a:ext cx="3882514" cy="2105103"/>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19C9D8AC-B6F9-41BD-9ECD-EB8A2F211BC7}"/>
              </a:ext>
            </a:extLst>
          </p:cNvPr>
          <p:cNvPicPr>
            <a:picLocks noChangeAspect="1"/>
          </p:cNvPicPr>
          <p:nvPr/>
        </p:nvPicPr>
        <p:blipFill>
          <a:blip r:embed="rId7"/>
          <a:stretch>
            <a:fillRect/>
          </a:stretch>
        </p:blipFill>
        <p:spPr>
          <a:xfrm>
            <a:off x="671911" y="928059"/>
            <a:ext cx="1746409" cy="2496401"/>
          </a:xfrm>
          <a:prstGeom prst="rect">
            <a:avLst/>
          </a:prstGeom>
        </p:spPr>
      </p:pic>
      <p:sp>
        <p:nvSpPr>
          <p:cNvPr id="11" name="Rectangle 10">
            <a:extLst>
              <a:ext uri="{FF2B5EF4-FFF2-40B4-BE49-F238E27FC236}">
                <a16:creationId xmlns:a16="http://schemas.microsoft.com/office/drawing/2014/main" id="{CA820A91-76A6-4B6A-9305-1CECEAA280B4}"/>
              </a:ext>
            </a:extLst>
          </p:cNvPr>
          <p:cNvSpPr/>
          <p:nvPr/>
        </p:nvSpPr>
        <p:spPr>
          <a:xfrm>
            <a:off x="240157" y="3471525"/>
            <a:ext cx="3171317" cy="369332"/>
          </a:xfrm>
          <a:prstGeom prst="rect">
            <a:avLst/>
          </a:prstGeom>
        </p:spPr>
        <p:txBody>
          <a:bodyPr wrap="none">
            <a:spAutoFit/>
          </a:bodyPr>
          <a:lstStyle/>
          <a:p>
            <a:r>
              <a:rPr lang="en-GB" dirty="0">
                <a:solidFill>
                  <a:schemeClr val="bg1"/>
                </a:solidFill>
                <a:latin typeface="Trebuchet MS" panose="020B0603020202020204" pitchFamily="34" charset="0"/>
              </a:rPr>
              <a:t>Starting Reception Checklist </a:t>
            </a:r>
          </a:p>
        </p:txBody>
      </p:sp>
      <p:sp>
        <p:nvSpPr>
          <p:cNvPr id="12" name="Rectangle 11">
            <a:extLst>
              <a:ext uri="{FF2B5EF4-FFF2-40B4-BE49-F238E27FC236}">
                <a16:creationId xmlns:a16="http://schemas.microsoft.com/office/drawing/2014/main" id="{73E6BA0B-5701-4FE3-B419-010EB557B43D}"/>
              </a:ext>
            </a:extLst>
          </p:cNvPr>
          <p:cNvSpPr/>
          <p:nvPr/>
        </p:nvSpPr>
        <p:spPr>
          <a:xfrm>
            <a:off x="4575028" y="1970428"/>
            <a:ext cx="7225055" cy="3385542"/>
          </a:xfrm>
          <a:prstGeom prst="rect">
            <a:avLst/>
          </a:prstGeom>
        </p:spPr>
        <p:txBody>
          <a:bodyPr wrap="none">
            <a:spAutoFit/>
          </a:bodyPr>
          <a:lstStyle/>
          <a:p>
            <a:pPr marL="342900" indent="-342900">
              <a:buFont typeface="+mj-lt"/>
              <a:buAutoNum type="arabicPeriod"/>
            </a:pPr>
            <a:r>
              <a:rPr lang="en-GB" sz="2800" dirty="0">
                <a:solidFill>
                  <a:schemeClr val="bg1"/>
                </a:solidFill>
                <a:latin typeface="Trebuchet MS" panose="020B0603020202020204" pitchFamily="34" charset="0"/>
              </a:rPr>
              <a:t>Growing independence</a:t>
            </a:r>
          </a:p>
          <a:p>
            <a:pPr marL="342900" indent="-342900">
              <a:buFont typeface="+mj-lt"/>
              <a:buAutoNum type="arabicPeriod"/>
            </a:pPr>
            <a:r>
              <a:rPr lang="en-GB" sz="2800" dirty="0">
                <a:solidFill>
                  <a:schemeClr val="bg1"/>
                </a:solidFill>
                <a:latin typeface="Trebuchet MS" panose="020B0603020202020204" pitchFamily="34" charset="0"/>
              </a:rPr>
              <a:t>Play, creativity and curiosity</a:t>
            </a:r>
          </a:p>
          <a:p>
            <a:pPr marL="342900" indent="-342900">
              <a:buFont typeface="+mj-lt"/>
              <a:buAutoNum type="arabicPeriod"/>
            </a:pPr>
            <a:r>
              <a:rPr lang="en-GB" sz="2800" dirty="0">
                <a:solidFill>
                  <a:schemeClr val="bg1"/>
                </a:solidFill>
                <a:latin typeface="Trebuchet MS" panose="020B0603020202020204" pitchFamily="34" charset="0"/>
              </a:rPr>
              <a:t>Building relationships and communicating</a:t>
            </a:r>
          </a:p>
          <a:p>
            <a:pPr marL="342900" indent="-342900">
              <a:buFont typeface="+mj-lt"/>
              <a:buAutoNum type="arabicPeriod"/>
            </a:pPr>
            <a:r>
              <a:rPr lang="en-GB" sz="2800" dirty="0">
                <a:solidFill>
                  <a:schemeClr val="bg1"/>
                </a:solidFill>
                <a:latin typeface="Trebuchet MS" panose="020B0603020202020204" pitchFamily="34" charset="0"/>
              </a:rPr>
              <a:t>Communication and language</a:t>
            </a:r>
          </a:p>
          <a:p>
            <a:pPr marL="342900" indent="-342900">
              <a:buFont typeface="+mj-lt"/>
              <a:buAutoNum type="arabicPeriod"/>
            </a:pPr>
            <a:r>
              <a:rPr lang="en-GB" sz="2800" dirty="0">
                <a:solidFill>
                  <a:schemeClr val="bg1"/>
                </a:solidFill>
                <a:latin typeface="Trebuchet MS" panose="020B0603020202020204" pitchFamily="34" charset="0"/>
              </a:rPr>
              <a:t>Listening and engaging</a:t>
            </a:r>
          </a:p>
          <a:p>
            <a:pPr marL="342900" indent="-342900">
              <a:buFont typeface="+mj-lt"/>
              <a:buAutoNum type="arabicPeriod"/>
            </a:pPr>
            <a:r>
              <a:rPr lang="en-GB" sz="2800" dirty="0">
                <a:solidFill>
                  <a:schemeClr val="bg1"/>
                </a:solidFill>
                <a:latin typeface="Trebuchet MS" panose="020B0603020202020204" pitchFamily="34" charset="0"/>
              </a:rPr>
              <a:t>Physical development</a:t>
            </a:r>
          </a:p>
          <a:p>
            <a:pPr marL="342900" indent="-342900">
              <a:buFont typeface="+mj-lt"/>
              <a:buAutoNum type="arabicPeriod"/>
            </a:pPr>
            <a:r>
              <a:rPr lang="en-GB" sz="2800" dirty="0">
                <a:solidFill>
                  <a:schemeClr val="bg1"/>
                </a:solidFill>
                <a:latin typeface="Trebuchet MS" panose="020B0603020202020204" pitchFamily="34" charset="0"/>
              </a:rPr>
              <a:t>Healthy routines</a:t>
            </a:r>
          </a:p>
          <a:p>
            <a:pPr marL="342900" indent="-342900">
              <a:buFont typeface="+mj-lt"/>
              <a:buAutoNum type="arabicPeriod"/>
            </a:pPr>
            <a:endParaRPr lang="en-GB" dirty="0">
              <a:solidFill>
                <a:schemeClr val="bg1"/>
              </a:solidFill>
              <a:latin typeface="Trebuchet MS" panose="020B0603020202020204" pitchFamily="34" charset="0"/>
            </a:endParaRPr>
          </a:p>
        </p:txBody>
      </p:sp>
    </p:spTree>
    <p:extLst>
      <p:ext uri="{BB962C8B-B14F-4D97-AF65-F5344CB8AC3E}">
        <p14:creationId xmlns:p14="http://schemas.microsoft.com/office/powerpoint/2010/main" val="3288151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59CCF28-9A45-46B9-83C2-04A682A914E6}"/>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 name="Title 1">
            <a:extLst>
              <a:ext uri="{FF2B5EF4-FFF2-40B4-BE49-F238E27FC236}">
                <a16:creationId xmlns:a16="http://schemas.microsoft.com/office/drawing/2014/main" id="{A28A8A7C-24B7-49FC-9B46-C85B66E40F40}"/>
              </a:ext>
            </a:extLst>
          </p:cNvPr>
          <p:cNvSpPr txBox="1">
            <a:spLocks/>
          </p:cNvSpPr>
          <p:nvPr/>
        </p:nvSpPr>
        <p:spPr>
          <a:xfrm>
            <a:off x="5454529" y="258051"/>
            <a:ext cx="672084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3200" dirty="0">
                <a:solidFill>
                  <a:schemeClr val="bg1"/>
                </a:solidFill>
                <a:latin typeface="Trebuchet MS" panose="020B0603020202020204" pitchFamily="34" charset="0"/>
              </a:rPr>
              <a:t>What should I do if I have concerns about my child’s development? </a:t>
            </a:r>
          </a:p>
        </p:txBody>
      </p:sp>
      <p:sp>
        <p:nvSpPr>
          <p:cNvPr id="4" name="Content Placeholder 2">
            <a:extLst>
              <a:ext uri="{FF2B5EF4-FFF2-40B4-BE49-F238E27FC236}">
                <a16:creationId xmlns:a16="http://schemas.microsoft.com/office/drawing/2014/main" id="{15D38B01-C9FD-43D4-99F6-5DBBDCE30C2B}"/>
              </a:ext>
            </a:extLst>
          </p:cNvPr>
          <p:cNvSpPr txBox="1">
            <a:spLocks/>
          </p:cNvSpPr>
          <p:nvPr/>
        </p:nvSpPr>
        <p:spPr>
          <a:xfrm>
            <a:off x="732316" y="1510193"/>
            <a:ext cx="10515600" cy="4351338"/>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dirty="0">
                <a:solidFill>
                  <a:schemeClr val="bg1"/>
                </a:solidFill>
                <a:latin typeface="Trebuchet MS" panose="020B0603020202020204" pitchFamily="34" charset="0"/>
              </a:rPr>
              <a:t>If you’re worried about your child’s progress, talk to your childminder/nursery/pre-school team, health visitor, local children’s centre or Family Hub.</a:t>
            </a:r>
          </a:p>
          <a:p>
            <a:pPr marL="0" indent="0">
              <a:buNone/>
            </a:pPr>
            <a:r>
              <a:rPr lang="en-GB" sz="3600" dirty="0">
                <a:solidFill>
                  <a:schemeClr val="bg1"/>
                </a:solidFill>
                <a:latin typeface="Trebuchet MS" panose="020B0603020202020204" pitchFamily="34" charset="0"/>
              </a:rPr>
              <a:t>​If your child has developmental delays or SEND (suspected or confirmed), speak to their childminder/nursery/pre-school team well before they start Reception.</a:t>
            </a:r>
          </a:p>
          <a:p>
            <a:pPr marL="0" indent="0">
              <a:buNone/>
            </a:pPr>
            <a:r>
              <a:rPr lang="en-GB" sz="3600" dirty="0">
                <a:solidFill>
                  <a:schemeClr val="bg1"/>
                </a:solidFill>
                <a:latin typeface="Trebuchet MS" panose="020B0603020202020204" pitchFamily="34" charset="0"/>
              </a:rPr>
              <a:t>You can work with your child’s early years setting to help your child with self-care, managing emotions, social skills, and communication in a way that suits their stage of development.</a:t>
            </a:r>
          </a:p>
          <a:p>
            <a:pPr marL="0" indent="0">
              <a:buNone/>
            </a:pPr>
            <a:r>
              <a:rPr lang="en-GB" sz="3600" dirty="0">
                <a:solidFill>
                  <a:schemeClr val="bg1"/>
                </a:solidFill>
                <a:latin typeface="Trebuchet MS" panose="020B0603020202020204" pitchFamily="34" charset="0"/>
              </a:rPr>
              <a:t>​You might want to share details about their development, needs, what motivates them, what might trigger difficulties, how they learn best, and what strategies work well.</a:t>
            </a:r>
          </a:p>
          <a:p>
            <a:pPr marL="0" indent="0">
              <a:buNone/>
            </a:pPr>
            <a:r>
              <a:rPr lang="en-GB" sz="3600" dirty="0">
                <a:solidFill>
                  <a:schemeClr val="bg1"/>
                </a:solidFill>
                <a:latin typeface="Trebuchet MS" panose="020B0603020202020204" pitchFamily="34" charset="0"/>
              </a:rPr>
              <a:t>Make sure you share important information with everyone supporting your child, including their new Reception teacher.</a:t>
            </a:r>
          </a:p>
          <a:p>
            <a:pPr marL="0" indent="0">
              <a:buFont typeface="Arial" panose="020B0604020202020204" pitchFamily="34" charset="0"/>
              <a:buNone/>
            </a:pPr>
            <a:endParaRPr lang="en-GB" sz="3600" dirty="0">
              <a:solidFill>
                <a:schemeClr val="bg1"/>
              </a:solidFill>
              <a:latin typeface="Trebuchet MS" panose="020B0603020202020204" pitchFamily="34" charset="0"/>
            </a:endParaRPr>
          </a:p>
          <a:p>
            <a:endParaRPr lang="en-GB" sz="2000" dirty="0">
              <a:solidFill>
                <a:schemeClr val="bg1"/>
              </a:solidFill>
              <a:latin typeface="Trebuchet MS" panose="020B0603020202020204" pitchFamily="34" charset="0"/>
            </a:endParaRPr>
          </a:p>
          <a:p>
            <a:endParaRPr lang="en-GB" sz="2000" dirty="0">
              <a:solidFill>
                <a:schemeClr val="bg1"/>
              </a:solidFill>
              <a:latin typeface="Trebuchet MS" panose="020B0603020202020204" pitchFamily="34" charset="0"/>
            </a:endParaRPr>
          </a:p>
        </p:txBody>
      </p:sp>
      <p:pic>
        <p:nvPicPr>
          <p:cNvPr id="5" name="Picture 4">
            <a:extLst>
              <a:ext uri="{FF2B5EF4-FFF2-40B4-BE49-F238E27FC236}">
                <a16:creationId xmlns:a16="http://schemas.microsoft.com/office/drawing/2014/main" id="{1F211815-C972-48B2-910A-1B03AC9BD556}"/>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C5128C55-014D-4A6C-9413-06149190CA35}"/>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59406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E90B890B-961F-45E8-864F-960A8A5B061F}"/>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 name="Title 1">
            <a:extLst>
              <a:ext uri="{FF2B5EF4-FFF2-40B4-BE49-F238E27FC236}">
                <a16:creationId xmlns:a16="http://schemas.microsoft.com/office/drawing/2014/main" id="{E9961A50-2C36-46E2-8C75-AB72F307AA7B}"/>
              </a:ext>
            </a:extLst>
          </p:cNvPr>
          <p:cNvSpPr txBox="1">
            <a:spLocks/>
          </p:cNvSpPr>
          <p:nvPr/>
        </p:nvSpPr>
        <p:spPr>
          <a:xfrm>
            <a:off x="1203960" y="36528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dirty="0">
                <a:solidFill>
                  <a:schemeClr val="bg1"/>
                </a:solidFill>
                <a:latin typeface="Trebuchet MS" panose="020B0603020202020204" pitchFamily="34" charset="0"/>
              </a:rPr>
              <a:t>Stay in touch</a:t>
            </a:r>
          </a:p>
        </p:txBody>
      </p:sp>
      <p:pic>
        <p:nvPicPr>
          <p:cNvPr id="5" name="Picture 4">
            <a:extLst>
              <a:ext uri="{FF2B5EF4-FFF2-40B4-BE49-F238E27FC236}">
                <a16:creationId xmlns:a16="http://schemas.microsoft.com/office/drawing/2014/main" id="{1C4D0480-4373-4351-BFDD-35C35E7A4AC7}"/>
              </a:ext>
            </a:extLst>
          </p:cNvPr>
          <p:cNvPicPr/>
          <p:nvPr/>
        </p:nvPicPr>
        <p:blipFill>
          <a:blip r:embed="rId3">
            <a:lum bright="70000" contrast="-70000"/>
            <a:extLst>
              <a:ext uri="{BEBA8EAE-BF5A-486C-A8C5-ECC9F3942E4B}">
                <a14:imgProps xmlns:a14="http://schemas.microsoft.com/office/drawing/2010/main">
                  <a14:imgLayer r:embed="rId4">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BFEA5409-2C3B-4740-8C0D-53A5881C636A}"/>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C4336C6D-DC96-402B-B1E0-A45D5E0CAAD9}"/>
              </a:ext>
            </a:extLst>
          </p:cNvPr>
          <p:cNvPicPr>
            <a:picLocks noChangeAspect="1"/>
          </p:cNvPicPr>
          <p:nvPr/>
        </p:nvPicPr>
        <p:blipFill>
          <a:blip r:embed="rId6"/>
          <a:stretch>
            <a:fillRect/>
          </a:stretch>
        </p:blipFill>
        <p:spPr>
          <a:xfrm>
            <a:off x="7669027" y="1977556"/>
            <a:ext cx="4260626" cy="2307745"/>
          </a:xfrm>
          <a:prstGeom prst="rect">
            <a:avLst/>
          </a:prstGeom>
        </p:spPr>
      </p:pic>
      <p:sp>
        <p:nvSpPr>
          <p:cNvPr id="8" name="Rectangle 7">
            <a:extLst>
              <a:ext uri="{FF2B5EF4-FFF2-40B4-BE49-F238E27FC236}">
                <a16:creationId xmlns:a16="http://schemas.microsoft.com/office/drawing/2014/main" id="{B7092235-405C-49CD-973D-48CFDFFE68F6}"/>
              </a:ext>
            </a:extLst>
          </p:cNvPr>
          <p:cNvSpPr/>
          <p:nvPr/>
        </p:nvSpPr>
        <p:spPr>
          <a:xfrm>
            <a:off x="7568661" y="4387341"/>
            <a:ext cx="4165756" cy="369332"/>
          </a:xfrm>
          <a:prstGeom prst="rect">
            <a:avLst/>
          </a:prstGeom>
        </p:spPr>
        <p:txBody>
          <a:bodyPr wrap="none">
            <a:spAutoFit/>
          </a:bodyPr>
          <a:lstStyle/>
          <a:p>
            <a:r>
              <a:rPr lang="en-GB" dirty="0">
                <a:solidFill>
                  <a:schemeClr val="bg1"/>
                </a:solidFill>
                <a:latin typeface="Trebuchet MS" panose="020B0603020202020204" pitchFamily="34" charset="0"/>
              </a:rPr>
              <a:t>www.edwardpauling.hounslow.sch.uk</a:t>
            </a:r>
          </a:p>
        </p:txBody>
      </p:sp>
      <p:pic>
        <p:nvPicPr>
          <p:cNvPr id="9" name="Picture 8">
            <a:extLst>
              <a:ext uri="{FF2B5EF4-FFF2-40B4-BE49-F238E27FC236}">
                <a16:creationId xmlns:a16="http://schemas.microsoft.com/office/drawing/2014/main" id="{C378C6DF-4A4F-4F96-927C-4B7254B641C5}"/>
              </a:ext>
            </a:extLst>
          </p:cNvPr>
          <p:cNvPicPr>
            <a:picLocks noChangeAspect="1"/>
          </p:cNvPicPr>
          <p:nvPr/>
        </p:nvPicPr>
        <p:blipFill>
          <a:blip r:embed="rId7"/>
          <a:stretch>
            <a:fillRect/>
          </a:stretch>
        </p:blipFill>
        <p:spPr>
          <a:xfrm>
            <a:off x="4224705" y="1832462"/>
            <a:ext cx="2681103" cy="3428917"/>
          </a:xfrm>
          <a:prstGeom prst="rect">
            <a:avLst/>
          </a:prstGeom>
        </p:spPr>
      </p:pic>
      <p:pic>
        <p:nvPicPr>
          <p:cNvPr id="10" name="Picture 9">
            <a:extLst>
              <a:ext uri="{FF2B5EF4-FFF2-40B4-BE49-F238E27FC236}">
                <a16:creationId xmlns:a16="http://schemas.microsoft.com/office/drawing/2014/main" id="{76A14D1D-BE9C-481C-A3AB-6DF900A05E19}"/>
              </a:ext>
            </a:extLst>
          </p:cNvPr>
          <p:cNvPicPr>
            <a:picLocks noChangeAspect="1"/>
          </p:cNvPicPr>
          <p:nvPr/>
        </p:nvPicPr>
        <p:blipFill>
          <a:blip r:embed="rId8"/>
          <a:stretch>
            <a:fillRect/>
          </a:stretch>
        </p:blipFill>
        <p:spPr>
          <a:xfrm>
            <a:off x="262347" y="1845128"/>
            <a:ext cx="3181661" cy="3456489"/>
          </a:xfrm>
          <a:prstGeom prst="rect">
            <a:avLst/>
          </a:prstGeom>
        </p:spPr>
      </p:pic>
      <p:sp>
        <p:nvSpPr>
          <p:cNvPr id="11" name="Rectangle 10">
            <a:extLst>
              <a:ext uri="{FF2B5EF4-FFF2-40B4-BE49-F238E27FC236}">
                <a16:creationId xmlns:a16="http://schemas.microsoft.com/office/drawing/2014/main" id="{66FCDCDC-30E7-4481-9D59-0AA9106FF086}"/>
              </a:ext>
            </a:extLst>
          </p:cNvPr>
          <p:cNvSpPr/>
          <p:nvPr/>
        </p:nvSpPr>
        <p:spPr>
          <a:xfrm>
            <a:off x="7551333" y="1463130"/>
            <a:ext cx="1805944" cy="369332"/>
          </a:xfrm>
          <a:prstGeom prst="rect">
            <a:avLst/>
          </a:prstGeom>
        </p:spPr>
        <p:txBody>
          <a:bodyPr wrap="none">
            <a:spAutoFit/>
          </a:bodyPr>
          <a:lstStyle/>
          <a:p>
            <a:r>
              <a:rPr lang="en-GB" dirty="0">
                <a:solidFill>
                  <a:schemeClr val="bg1"/>
                </a:solidFill>
                <a:latin typeface="Trebuchet MS" panose="020B0603020202020204" pitchFamily="34" charset="0"/>
              </a:rPr>
              <a:t>School Website </a:t>
            </a:r>
            <a:endParaRPr lang="en-GB" dirty="0"/>
          </a:p>
        </p:txBody>
      </p:sp>
      <p:sp>
        <p:nvSpPr>
          <p:cNvPr id="12" name="Rectangle 11">
            <a:extLst>
              <a:ext uri="{FF2B5EF4-FFF2-40B4-BE49-F238E27FC236}">
                <a16:creationId xmlns:a16="http://schemas.microsoft.com/office/drawing/2014/main" id="{34A15D0D-B4C3-4437-9A2B-01D0FB0464BC}"/>
              </a:ext>
            </a:extLst>
          </p:cNvPr>
          <p:cNvSpPr/>
          <p:nvPr/>
        </p:nvSpPr>
        <p:spPr>
          <a:xfrm>
            <a:off x="4224705" y="1361756"/>
            <a:ext cx="1229824" cy="369332"/>
          </a:xfrm>
          <a:prstGeom prst="rect">
            <a:avLst/>
          </a:prstGeom>
        </p:spPr>
        <p:txBody>
          <a:bodyPr wrap="none">
            <a:spAutoFit/>
          </a:bodyPr>
          <a:lstStyle/>
          <a:p>
            <a:r>
              <a:rPr lang="en-GB" dirty="0">
                <a:solidFill>
                  <a:schemeClr val="bg1"/>
                </a:solidFill>
                <a:latin typeface="Trebuchet MS" panose="020B0603020202020204" pitchFamily="34" charset="0"/>
              </a:rPr>
              <a:t>Facebook </a:t>
            </a:r>
            <a:endParaRPr lang="en-GB" dirty="0"/>
          </a:p>
        </p:txBody>
      </p:sp>
      <p:sp>
        <p:nvSpPr>
          <p:cNvPr id="13" name="Rectangle 12">
            <a:extLst>
              <a:ext uri="{FF2B5EF4-FFF2-40B4-BE49-F238E27FC236}">
                <a16:creationId xmlns:a16="http://schemas.microsoft.com/office/drawing/2014/main" id="{7D203735-BD9A-4E35-AF22-F0B8E4F77962}"/>
              </a:ext>
            </a:extLst>
          </p:cNvPr>
          <p:cNvSpPr/>
          <p:nvPr/>
        </p:nvSpPr>
        <p:spPr>
          <a:xfrm>
            <a:off x="232386" y="1396851"/>
            <a:ext cx="1200970" cy="369332"/>
          </a:xfrm>
          <a:prstGeom prst="rect">
            <a:avLst/>
          </a:prstGeom>
        </p:spPr>
        <p:txBody>
          <a:bodyPr wrap="none">
            <a:spAutoFit/>
          </a:bodyPr>
          <a:lstStyle/>
          <a:p>
            <a:r>
              <a:rPr lang="en-GB" dirty="0">
                <a:solidFill>
                  <a:schemeClr val="bg1"/>
                </a:solidFill>
                <a:latin typeface="Trebuchet MS" panose="020B0603020202020204" pitchFamily="34" charset="0"/>
              </a:rPr>
              <a:t>Instagram</a:t>
            </a:r>
            <a:endParaRPr lang="en-GB" dirty="0"/>
          </a:p>
        </p:txBody>
      </p:sp>
      <p:pic>
        <p:nvPicPr>
          <p:cNvPr id="14" name="Picture 13">
            <a:extLst>
              <a:ext uri="{FF2B5EF4-FFF2-40B4-BE49-F238E27FC236}">
                <a16:creationId xmlns:a16="http://schemas.microsoft.com/office/drawing/2014/main" id="{01CA09E8-B10A-49EF-A1AF-07386174489E}"/>
              </a:ext>
            </a:extLst>
          </p:cNvPr>
          <p:cNvPicPr>
            <a:picLocks noChangeAspect="1"/>
          </p:cNvPicPr>
          <p:nvPr/>
        </p:nvPicPr>
        <p:blipFill>
          <a:blip r:embed="rId9"/>
          <a:stretch>
            <a:fillRect/>
          </a:stretch>
        </p:blipFill>
        <p:spPr>
          <a:xfrm>
            <a:off x="232386" y="4827411"/>
            <a:ext cx="1674942" cy="1753266"/>
          </a:xfrm>
          <a:prstGeom prst="rect">
            <a:avLst/>
          </a:prstGeom>
        </p:spPr>
      </p:pic>
      <p:sp>
        <p:nvSpPr>
          <p:cNvPr id="15" name="Rectangle 14">
            <a:extLst>
              <a:ext uri="{FF2B5EF4-FFF2-40B4-BE49-F238E27FC236}">
                <a16:creationId xmlns:a16="http://schemas.microsoft.com/office/drawing/2014/main" id="{476B13AE-3426-4B17-A04E-7ECB28FCBDF1}"/>
              </a:ext>
            </a:extLst>
          </p:cNvPr>
          <p:cNvSpPr/>
          <p:nvPr/>
        </p:nvSpPr>
        <p:spPr>
          <a:xfrm>
            <a:off x="4214331" y="5287839"/>
            <a:ext cx="2810385" cy="523220"/>
          </a:xfrm>
          <a:prstGeom prst="rect">
            <a:avLst/>
          </a:prstGeom>
        </p:spPr>
        <p:txBody>
          <a:bodyPr wrap="none">
            <a:spAutoFit/>
          </a:bodyPr>
          <a:lstStyle/>
          <a:p>
            <a:r>
              <a:rPr lang="en-GB" sz="1400" dirty="0">
                <a:solidFill>
                  <a:schemeClr val="bg1"/>
                </a:solidFill>
                <a:latin typeface="Trebuchet MS" panose="020B0603020202020204" pitchFamily="34" charset="0"/>
              </a:rPr>
              <a:t>https://www.facebook.com/</a:t>
            </a:r>
          </a:p>
          <a:p>
            <a:r>
              <a:rPr lang="en-GB" sz="1400" dirty="0" err="1">
                <a:solidFill>
                  <a:schemeClr val="bg1"/>
                </a:solidFill>
                <a:latin typeface="Trebuchet MS" panose="020B0603020202020204" pitchFamily="34" charset="0"/>
              </a:rPr>
              <a:t>profile.php?id</a:t>
            </a:r>
            <a:r>
              <a:rPr lang="en-GB" sz="1400" dirty="0">
                <a:solidFill>
                  <a:schemeClr val="bg1"/>
                </a:solidFill>
                <a:latin typeface="Trebuchet MS" panose="020B0603020202020204" pitchFamily="34" charset="0"/>
              </a:rPr>
              <a:t>=61581992191099#</a:t>
            </a:r>
          </a:p>
        </p:txBody>
      </p:sp>
    </p:spTree>
    <p:extLst>
      <p:ext uri="{BB962C8B-B14F-4D97-AF65-F5344CB8AC3E}">
        <p14:creationId xmlns:p14="http://schemas.microsoft.com/office/powerpoint/2010/main" val="2973149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417</Words>
  <Application>Microsoft Office PowerPoint</Application>
  <PresentationFormat>Widescreen</PresentationFormat>
  <Paragraphs>53</Paragraphs>
  <Slides>8</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Arial Unicode MS</vt:lpstr>
      <vt:lpstr>Calibri</vt:lpstr>
      <vt:lpstr>Calibri Light</vt:lpstr>
      <vt:lpstr>Times New Roman</vt:lpstr>
      <vt:lpstr>Trebuchet MS</vt:lpstr>
      <vt:lpstr>Office Theme</vt:lpstr>
      <vt:lpstr>PowerPoint Presentation</vt:lpstr>
      <vt:lpstr>PowerPoint Presentation</vt:lpstr>
      <vt:lpstr>Who is Who?</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Adam Malin</dc:creator>
  <cp:lastModifiedBy>Adam Malin</cp:lastModifiedBy>
  <cp:revision>10</cp:revision>
  <dcterms:created xsi:type="dcterms:W3CDTF">2026-04-26T18:36:48Z</dcterms:created>
  <dcterms:modified xsi:type="dcterms:W3CDTF">2026-04-26T19:33:45Z</dcterms:modified>
</cp:coreProperties>
</file>