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A095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35737D8-DCE4-4DB3-974C-46E891AFA1BC}" v="13" dt="2024-07-23T10:55:56.29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0" autoAdjust="0"/>
    <p:restoredTop sz="95220" autoAdjust="0"/>
  </p:normalViewPr>
  <p:slideViewPr>
    <p:cSldViewPr snapToGrid="0" showGuides="1">
      <p:cViewPr varScale="1">
        <p:scale>
          <a:sx n="110" d="100"/>
          <a:sy n="110" d="100"/>
        </p:scale>
        <p:origin x="1296" y="14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milie Woodroffe" userId="b157383c7860d663" providerId="LiveId" clId="{835737D8-DCE4-4DB3-974C-46E891AFA1BC}"/>
    <pc:docChg chg="undo custSel modSld">
      <pc:chgData name="Emilie Woodroffe" userId="b157383c7860d663" providerId="LiveId" clId="{835737D8-DCE4-4DB3-974C-46E891AFA1BC}" dt="2024-07-23T10:56:05.849" v="1567" actId="1076"/>
      <pc:docMkLst>
        <pc:docMk/>
      </pc:docMkLst>
      <pc:sldChg chg="addSp delSp modSp mod delAnim">
        <pc:chgData name="Emilie Woodroffe" userId="b157383c7860d663" providerId="LiveId" clId="{835737D8-DCE4-4DB3-974C-46E891AFA1BC}" dt="2024-07-23T10:56:05.849" v="1567" actId="1076"/>
        <pc:sldMkLst>
          <pc:docMk/>
          <pc:sldMk cId="2685529057" sldId="264"/>
        </pc:sldMkLst>
        <pc:spChg chg="add mod">
          <ac:chgData name="Emilie Woodroffe" userId="b157383c7860d663" providerId="LiveId" clId="{835737D8-DCE4-4DB3-974C-46E891AFA1BC}" dt="2024-07-23T08:32:14.315" v="1467" actId="20577"/>
          <ac:spMkLst>
            <pc:docMk/>
            <pc:sldMk cId="2685529057" sldId="264"/>
            <ac:spMk id="5" creationId="{05096D48-9F97-D73C-2605-CF673F2968CF}"/>
          </ac:spMkLst>
        </pc:spChg>
        <pc:spChg chg="add mod">
          <ac:chgData name="Emilie Woodroffe" userId="b157383c7860d663" providerId="LiveId" clId="{835737D8-DCE4-4DB3-974C-46E891AFA1BC}" dt="2024-07-23T10:52:20.501" v="1526" actId="14100"/>
          <ac:spMkLst>
            <pc:docMk/>
            <pc:sldMk cId="2685529057" sldId="264"/>
            <ac:spMk id="6" creationId="{D5685A29-0280-6B22-53A4-9F981B21D39F}"/>
          </ac:spMkLst>
        </pc:spChg>
        <pc:spChg chg="mod">
          <ac:chgData name="Emilie Woodroffe" userId="b157383c7860d663" providerId="LiveId" clId="{835737D8-DCE4-4DB3-974C-46E891AFA1BC}" dt="2024-07-23T05:38:41.358" v="640" actId="1076"/>
          <ac:spMkLst>
            <pc:docMk/>
            <pc:sldMk cId="2685529057" sldId="264"/>
            <ac:spMk id="9" creationId="{FCB07BD8-06AF-41EC-8168-E9249FED881B}"/>
          </ac:spMkLst>
        </pc:spChg>
        <pc:spChg chg="mod">
          <ac:chgData name="Emilie Woodroffe" userId="b157383c7860d663" providerId="LiveId" clId="{835737D8-DCE4-4DB3-974C-46E891AFA1BC}" dt="2024-07-23T05:49:08.657" v="1299" actId="20577"/>
          <ac:spMkLst>
            <pc:docMk/>
            <pc:sldMk cId="2685529057" sldId="264"/>
            <ac:spMk id="11" creationId="{82FB6155-EF73-4E76-B4CA-717526727E8F}"/>
          </ac:spMkLst>
        </pc:spChg>
        <pc:spChg chg="mod">
          <ac:chgData name="Emilie Woodroffe" userId="b157383c7860d663" providerId="LiveId" clId="{835737D8-DCE4-4DB3-974C-46E891AFA1BC}" dt="2024-07-23T10:55:20.389" v="1560" actId="20577"/>
          <ac:spMkLst>
            <pc:docMk/>
            <pc:sldMk cId="2685529057" sldId="264"/>
            <ac:spMk id="12" creationId="{0BFF1EF8-084B-4608-BC05-EB143649CB20}"/>
          </ac:spMkLst>
        </pc:spChg>
        <pc:spChg chg="del">
          <ac:chgData name="Emilie Woodroffe" userId="b157383c7860d663" providerId="LiveId" clId="{835737D8-DCE4-4DB3-974C-46E891AFA1BC}" dt="2024-07-22T15:10:25.327" v="62" actId="478"/>
          <ac:spMkLst>
            <pc:docMk/>
            <pc:sldMk cId="2685529057" sldId="264"/>
            <ac:spMk id="13" creationId="{D92B09AC-DF32-458B-9228-CA00342C7239}"/>
          </ac:spMkLst>
        </pc:spChg>
        <pc:spChg chg="del mod">
          <ac:chgData name="Emilie Woodroffe" userId="b157383c7860d663" providerId="LiveId" clId="{835737D8-DCE4-4DB3-974C-46E891AFA1BC}" dt="2024-07-23T05:38:04.565" v="635" actId="478"/>
          <ac:spMkLst>
            <pc:docMk/>
            <pc:sldMk cId="2685529057" sldId="264"/>
            <ac:spMk id="16" creationId="{12684117-C3C4-4205-80D6-C52CCEC8213E}"/>
          </ac:spMkLst>
        </pc:spChg>
        <pc:spChg chg="mod">
          <ac:chgData name="Emilie Woodroffe" userId="b157383c7860d663" providerId="LiveId" clId="{835737D8-DCE4-4DB3-974C-46E891AFA1BC}" dt="2024-07-23T10:49:17.185" v="1525" actId="1076"/>
          <ac:spMkLst>
            <pc:docMk/>
            <pc:sldMk cId="2685529057" sldId="264"/>
            <ac:spMk id="17" creationId="{07772029-499B-4E26-BBA2-6A6D5E33B3D7}"/>
          </ac:spMkLst>
        </pc:spChg>
        <pc:spChg chg="mod">
          <ac:chgData name="Emilie Woodroffe" userId="b157383c7860d663" providerId="LiveId" clId="{835737D8-DCE4-4DB3-974C-46E891AFA1BC}" dt="2024-07-23T05:49:19.982" v="1301" actId="1076"/>
          <ac:spMkLst>
            <pc:docMk/>
            <pc:sldMk cId="2685529057" sldId="264"/>
            <ac:spMk id="18" creationId="{F3939B15-DF6D-40AE-BF87-E3F3D885AEEC}"/>
          </ac:spMkLst>
        </pc:spChg>
        <pc:picChg chg="del mod">
          <ac:chgData name="Emilie Woodroffe" userId="b157383c7860d663" providerId="LiveId" clId="{835737D8-DCE4-4DB3-974C-46E891AFA1BC}" dt="2024-07-22T15:12:33.914" v="373" actId="478"/>
          <ac:picMkLst>
            <pc:docMk/>
            <pc:sldMk cId="2685529057" sldId="264"/>
            <ac:picMk id="2" creationId="{7A6FE5A7-1A65-4642-A07F-86F851E56AA4}"/>
          </ac:picMkLst>
        </pc:picChg>
        <pc:picChg chg="mod">
          <ac:chgData name="Emilie Woodroffe" userId="b157383c7860d663" providerId="LiveId" clId="{835737D8-DCE4-4DB3-974C-46E891AFA1BC}" dt="2024-07-23T10:53:27.670" v="1533" actId="1076"/>
          <ac:picMkLst>
            <pc:docMk/>
            <pc:sldMk cId="2685529057" sldId="264"/>
            <ac:picMk id="2" creationId="{88258A7C-39AB-3635-7330-72666FB376BB}"/>
          </ac:picMkLst>
        </pc:picChg>
        <pc:picChg chg="del mod">
          <ac:chgData name="Emilie Woodroffe" userId="b157383c7860d663" providerId="LiveId" clId="{835737D8-DCE4-4DB3-974C-46E891AFA1BC}" dt="2024-07-22T15:12:58.296" v="380" actId="478"/>
          <ac:picMkLst>
            <pc:docMk/>
            <pc:sldMk cId="2685529057" sldId="264"/>
            <ac:picMk id="3" creationId="{2E64BBFF-5214-EDBB-1BF2-F45B57E846FE}"/>
          </ac:picMkLst>
        </pc:picChg>
        <pc:picChg chg="mod">
          <ac:chgData name="Emilie Woodroffe" userId="b157383c7860d663" providerId="LiveId" clId="{835737D8-DCE4-4DB3-974C-46E891AFA1BC}" dt="2024-07-23T10:54:08.996" v="1538" actId="1076"/>
          <ac:picMkLst>
            <pc:docMk/>
            <pc:sldMk cId="2685529057" sldId="264"/>
            <ac:picMk id="3" creationId="{62479054-EEFD-CE4E-E859-D8E29CAD5F01}"/>
          </ac:picMkLst>
        </pc:picChg>
        <pc:picChg chg="del mod">
          <ac:chgData name="Emilie Woodroffe" userId="b157383c7860d663" providerId="LiveId" clId="{835737D8-DCE4-4DB3-974C-46E891AFA1BC}" dt="2024-07-23T05:38:45.599" v="642" actId="478"/>
          <ac:picMkLst>
            <pc:docMk/>
            <pc:sldMk cId="2685529057" sldId="264"/>
            <ac:picMk id="4" creationId="{6371FCF6-40EB-F4A1-81FC-6FA5D652537A}"/>
          </ac:picMkLst>
        </pc:picChg>
        <pc:picChg chg="mod">
          <ac:chgData name="Emilie Woodroffe" userId="b157383c7860d663" providerId="LiveId" clId="{835737D8-DCE4-4DB3-974C-46E891AFA1BC}" dt="2024-07-23T10:55:01.692" v="1544" actId="1076"/>
          <ac:picMkLst>
            <pc:docMk/>
            <pc:sldMk cId="2685529057" sldId="264"/>
            <ac:picMk id="4" creationId="{FCFA027F-1E41-3855-38EE-F0BB9ABE8CE2}"/>
          </ac:picMkLst>
        </pc:picChg>
        <pc:picChg chg="del">
          <ac:chgData name="Emilie Woodroffe" userId="b157383c7860d663" providerId="LiveId" clId="{835737D8-DCE4-4DB3-974C-46E891AFA1BC}" dt="2024-07-22T15:10:45.296" v="64" actId="478"/>
          <ac:picMkLst>
            <pc:docMk/>
            <pc:sldMk cId="2685529057" sldId="264"/>
            <ac:picMk id="7" creationId="{01CD9D11-4C44-67F8-3DAB-965F983ED5D6}"/>
          </ac:picMkLst>
        </pc:picChg>
        <pc:picChg chg="mod">
          <ac:chgData name="Emilie Woodroffe" userId="b157383c7860d663" providerId="LiveId" clId="{835737D8-DCE4-4DB3-974C-46E891AFA1BC}" dt="2024-07-23T10:56:05.849" v="1567" actId="1076"/>
          <ac:picMkLst>
            <pc:docMk/>
            <pc:sldMk cId="2685529057" sldId="264"/>
            <ac:picMk id="7" creationId="{EF667122-D883-4C27-DC88-F70ACB9ACB94}"/>
          </ac:picMkLst>
        </pc:picChg>
        <pc:picChg chg="mod">
          <ac:chgData name="Emilie Woodroffe" userId="b157383c7860d663" providerId="LiveId" clId="{835737D8-DCE4-4DB3-974C-46E891AFA1BC}" dt="2024-07-23T05:46:33.546" v="1070" actId="1076"/>
          <ac:picMkLst>
            <pc:docMk/>
            <pc:sldMk cId="2685529057" sldId="264"/>
            <ac:picMk id="8" creationId="{93629FEA-D27E-E99F-0D64-C4EFBF1ECE9C}"/>
          </ac:picMkLst>
        </pc:picChg>
        <pc:picChg chg="mod">
          <ac:chgData name="Emilie Woodroffe" userId="b157383c7860d663" providerId="LiveId" clId="{835737D8-DCE4-4DB3-974C-46E891AFA1BC}" dt="2024-07-23T05:38:41.358" v="640" actId="1076"/>
          <ac:picMkLst>
            <pc:docMk/>
            <pc:sldMk cId="2685529057" sldId="264"/>
            <ac:picMk id="10" creationId="{41B4403C-D2E4-0885-1252-A2B8438ECD09}"/>
          </ac:picMkLst>
        </pc:picChg>
        <pc:picChg chg="mod">
          <ac:chgData name="Emilie Woodroffe" userId="b157383c7860d663" providerId="LiveId" clId="{835737D8-DCE4-4DB3-974C-46E891AFA1BC}" dt="2024-07-23T05:38:47.497" v="643" actId="1076"/>
          <ac:picMkLst>
            <pc:docMk/>
            <pc:sldMk cId="2685529057" sldId="264"/>
            <ac:picMk id="14" creationId="{C6D422DD-0D52-8971-A393-966D0C3566CC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63169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70286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43520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85501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67740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35011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24282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2839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83360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8256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91960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12779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m4a"/><Relationship Id="rId13" Type="http://schemas.openxmlformats.org/officeDocument/2006/relationships/image" Target="../media/image2.png"/><Relationship Id="rId3" Type="http://schemas.microsoft.com/office/2007/relationships/media" Target="../media/media2.m4a"/><Relationship Id="rId7" Type="http://schemas.microsoft.com/office/2007/relationships/media" Target="../media/media4.m4a"/><Relationship Id="rId12" Type="http://schemas.openxmlformats.org/officeDocument/2006/relationships/image" Target="../media/image1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audio" Target="../media/media3.m4a"/><Relationship Id="rId11" Type="http://schemas.openxmlformats.org/officeDocument/2006/relationships/slideLayout" Target="../slideLayouts/slideLayout2.xml"/><Relationship Id="rId5" Type="http://schemas.microsoft.com/office/2007/relationships/media" Target="../media/media3.m4a"/><Relationship Id="rId15" Type="http://schemas.openxmlformats.org/officeDocument/2006/relationships/image" Target="../media/image4.png"/><Relationship Id="rId10" Type="http://schemas.openxmlformats.org/officeDocument/2006/relationships/audio" Target="../media/media5.m4a"/><Relationship Id="rId4" Type="http://schemas.openxmlformats.org/officeDocument/2006/relationships/audio" Target="../media/media2.m4a"/><Relationship Id="rId9" Type="http://schemas.microsoft.com/office/2007/relationships/media" Target="../media/media5.m4a"/><Relationship Id="rId1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3" descr="A white rectangular object with orange border&#10;&#10;Description automatically generated">
            <a:extLst>
              <a:ext uri="{FF2B5EF4-FFF2-40B4-BE49-F238E27FC236}">
                <a16:creationId xmlns:a16="http://schemas.microsoft.com/office/drawing/2014/main" id="{F049438A-7157-652D-EA4C-555BF22ADBF6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5" name="Picture 5" descr="A picture containing graphics, drawing, food&#10;&#10;Description automatically generated">
            <a:extLst>
              <a:ext uri="{FF2B5EF4-FFF2-40B4-BE49-F238E27FC236}">
                <a16:creationId xmlns:a16="http://schemas.microsoft.com/office/drawing/2014/main" id="{8DFDAF3E-3E88-FF17-B376-8B6E6E4696B1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8524" y="214937"/>
            <a:ext cx="1081686" cy="721124"/>
          </a:xfrm>
          <a:prstGeom prst="rect">
            <a:avLst/>
          </a:prstGeom>
        </p:spPr>
      </p:pic>
      <p:pic>
        <p:nvPicPr>
          <p:cNvPr id="10" name="Picture 9" descr="A close-up of a logo&#10;&#10;Description automatically generated">
            <a:extLst>
              <a:ext uri="{FF2B5EF4-FFF2-40B4-BE49-F238E27FC236}">
                <a16:creationId xmlns:a16="http://schemas.microsoft.com/office/drawing/2014/main" id="{41B4403C-D2E4-0885-1252-A2B8438ECD09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6590" y="115355"/>
            <a:ext cx="920288" cy="920288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CB07BD8-06AF-41EC-8168-E9249FED881B}"/>
              </a:ext>
            </a:extLst>
          </p:cNvPr>
          <p:cNvSpPr txBox="1"/>
          <p:nvPr/>
        </p:nvSpPr>
        <p:spPr>
          <a:xfrm>
            <a:off x="4132782" y="292073"/>
            <a:ext cx="4203395" cy="369332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FFC000"/>
            </a:solidFill>
          </a:ln>
        </p:spPr>
        <p:txBody>
          <a:bodyPr wrap="none" rtlCol="0">
            <a:spAutoFit/>
          </a:bodyPr>
          <a:lstStyle/>
          <a:p>
            <a:r>
              <a:rPr lang="en-GB" b="1" dirty="0">
                <a:latin typeface="Century Gothic" panose="020B0502020202020204" pitchFamily="34" charset="0"/>
              </a:rPr>
              <a:t>Knowledge organiser: At the market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2FB6155-EF73-4E76-B4CA-717526727E8F}"/>
              </a:ext>
            </a:extLst>
          </p:cNvPr>
          <p:cNvSpPr txBox="1"/>
          <p:nvPr/>
        </p:nvSpPr>
        <p:spPr>
          <a:xfrm>
            <a:off x="380387" y="790664"/>
            <a:ext cx="3881876" cy="4401205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At the market Noun Bank</a:t>
            </a:r>
          </a:p>
          <a:p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b="1" u="sng" dirty="0">
                <a:latin typeface="Century Gothic" panose="020B0502020202020204" pitchFamily="34" charset="0"/>
              </a:rPr>
              <a:t>Las </a:t>
            </a:r>
            <a:r>
              <a:rPr lang="en-GB" sz="1400" b="1" u="sng" dirty="0" err="1">
                <a:latin typeface="Century Gothic" panose="020B0502020202020204" pitchFamily="34" charset="0"/>
              </a:rPr>
              <a:t>frutas</a:t>
            </a:r>
            <a:r>
              <a:rPr lang="en-GB" sz="1400" b="1" u="sng" dirty="0">
                <a:latin typeface="Century Gothic" panose="020B0502020202020204" pitchFamily="34" charset="0"/>
              </a:rPr>
              <a:t> – </a:t>
            </a:r>
            <a:r>
              <a:rPr lang="en-GB" sz="1400" u="sng" dirty="0">
                <a:latin typeface="Century Gothic" panose="020B0502020202020204" pitchFamily="34" charset="0"/>
              </a:rPr>
              <a:t>fruits</a:t>
            </a:r>
            <a:r>
              <a:rPr lang="en-GB" sz="1400" b="1" u="sng" dirty="0">
                <a:latin typeface="Century Gothic" panose="020B0502020202020204" pitchFamily="34" charset="0"/>
              </a:rPr>
              <a:t> 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Una manzana </a:t>
            </a:r>
            <a:r>
              <a:rPr lang="en-GB" sz="1400" dirty="0">
                <a:latin typeface="Century Gothic" panose="020B0502020202020204" pitchFamily="34" charset="0"/>
              </a:rPr>
              <a:t>– an apple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Un mango </a:t>
            </a:r>
            <a:r>
              <a:rPr lang="en-GB" sz="1400" dirty="0">
                <a:latin typeface="Century Gothic" panose="020B0502020202020204" pitchFamily="34" charset="0"/>
              </a:rPr>
              <a:t>– a mango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Unas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uvas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 a bunch of grapes 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Una </a:t>
            </a:r>
            <a:r>
              <a:rPr lang="en-GB" sz="1400" b="1" dirty="0" err="1">
                <a:latin typeface="Century Gothic" panose="020B0502020202020204" pitchFamily="34" charset="0"/>
              </a:rPr>
              <a:t>sandía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 a watermelon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Un </a:t>
            </a:r>
            <a:r>
              <a:rPr lang="en-GB" sz="1400" b="1" dirty="0" err="1">
                <a:latin typeface="Century Gothic" panose="020B0502020202020204" pitchFamily="34" charset="0"/>
              </a:rPr>
              <a:t>plátano</a:t>
            </a:r>
            <a:r>
              <a:rPr lang="en-GB" sz="1400" dirty="0">
                <a:latin typeface="Century Gothic" panose="020B0502020202020204" pitchFamily="34" charset="0"/>
              </a:rPr>
              <a:t>– a banana</a:t>
            </a:r>
          </a:p>
          <a:p>
            <a:endParaRPr lang="en-GB" sz="1400" dirty="0">
              <a:latin typeface="Century Gothic" panose="020B0502020202020204" pitchFamily="34" charset="0"/>
            </a:endParaRPr>
          </a:p>
          <a:p>
            <a:r>
              <a:rPr lang="en-GB" sz="1400" b="1" u="sng" dirty="0">
                <a:latin typeface="Century Gothic" panose="020B0502020202020204" pitchFamily="34" charset="0"/>
              </a:rPr>
              <a:t>Las </a:t>
            </a:r>
            <a:r>
              <a:rPr lang="en-GB" sz="1400" b="1" u="sng" dirty="0" err="1">
                <a:latin typeface="Century Gothic" panose="020B0502020202020204" pitchFamily="34" charset="0"/>
              </a:rPr>
              <a:t>verduras</a:t>
            </a:r>
            <a:r>
              <a:rPr lang="en-GB" sz="1400" u="sng" dirty="0">
                <a:latin typeface="Century Gothic" panose="020B0502020202020204" pitchFamily="34" charset="0"/>
              </a:rPr>
              <a:t>– vegetables 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Una </a:t>
            </a:r>
            <a:r>
              <a:rPr lang="en-GB" sz="1400" b="1" dirty="0" err="1">
                <a:latin typeface="Century Gothic" panose="020B0502020202020204" pitchFamily="34" charset="0"/>
              </a:rPr>
              <a:t>lechuga</a:t>
            </a:r>
            <a:r>
              <a:rPr lang="en-GB" sz="1400" dirty="0">
                <a:latin typeface="Century Gothic" panose="020B0502020202020204" pitchFamily="34" charset="0"/>
              </a:rPr>
              <a:t>– a lettuce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Una </a:t>
            </a:r>
            <a:r>
              <a:rPr lang="en-GB" sz="1400" b="1" dirty="0" err="1">
                <a:latin typeface="Century Gothic" panose="020B0502020202020204" pitchFamily="34" charset="0"/>
              </a:rPr>
              <a:t>zanahoria</a:t>
            </a:r>
            <a:r>
              <a:rPr lang="en-GB" sz="1400" dirty="0">
                <a:latin typeface="Century Gothic" panose="020B0502020202020204" pitchFamily="34" charset="0"/>
              </a:rPr>
              <a:t>– a carrot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Una </a:t>
            </a:r>
            <a:r>
              <a:rPr lang="en-GB" sz="1400" b="1" dirty="0" err="1">
                <a:latin typeface="Century Gothic" panose="020B0502020202020204" pitchFamily="34" charset="0"/>
              </a:rPr>
              <a:t>patata</a:t>
            </a:r>
            <a:r>
              <a:rPr lang="en-GB" sz="1400" dirty="0">
                <a:latin typeface="Century Gothic" panose="020B0502020202020204" pitchFamily="34" charset="0"/>
              </a:rPr>
              <a:t>– a potato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Una </a:t>
            </a:r>
            <a:r>
              <a:rPr lang="en-GB" sz="1400" b="1" dirty="0" err="1">
                <a:latin typeface="Century Gothic" panose="020B0502020202020204" pitchFamily="34" charset="0"/>
              </a:rPr>
              <a:t>cebolla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 an onion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Un pimiento</a:t>
            </a:r>
            <a:r>
              <a:rPr lang="en-GB" sz="1400" dirty="0">
                <a:latin typeface="Century Gothic" panose="020B0502020202020204" pitchFamily="34" charset="0"/>
              </a:rPr>
              <a:t>– a pepper</a:t>
            </a:r>
          </a:p>
          <a:p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b="1" dirty="0">
                <a:latin typeface="Century Gothic" panose="020B0502020202020204" pitchFamily="34" charset="0"/>
              </a:rPr>
              <a:t>¿</a:t>
            </a:r>
            <a:r>
              <a:rPr lang="en-GB" sz="1400" b="1" dirty="0" err="1">
                <a:latin typeface="Century Gothic" panose="020B0502020202020204" pitchFamily="34" charset="0"/>
              </a:rPr>
              <a:t>Cuál</a:t>
            </a:r>
            <a:r>
              <a:rPr lang="en-GB" sz="1400" b="1" dirty="0">
                <a:latin typeface="Century Gothic" panose="020B0502020202020204" pitchFamily="34" charset="0"/>
              </a:rPr>
              <a:t> es </a:t>
            </a:r>
            <a:r>
              <a:rPr lang="en-GB" sz="1400" b="1" dirty="0" err="1">
                <a:latin typeface="Century Gothic" panose="020B0502020202020204" pitchFamily="34" charset="0"/>
              </a:rPr>
              <a:t>tu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fruta</a:t>
            </a:r>
            <a:r>
              <a:rPr lang="en-GB" sz="1400" b="1" dirty="0">
                <a:latin typeface="Century Gothic" panose="020B0502020202020204" pitchFamily="34" charset="0"/>
              </a:rPr>
              <a:t>/</a:t>
            </a:r>
            <a:r>
              <a:rPr lang="en-GB" sz="1400" b="1" dirty="0" err="1">
                <a:latin typeface="Century Gothic" panose="020B0502020202020204" pitchFamily="34" charset="0"/>
              </a:rPr>
              <a:t>verdura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favorita</a:t>
            </a:r>
            <a:r>
              <a:rPr lang="en-GB" sz="1400" b="1" dirty="0">
                <a:latin typeface="Century Gothic" panose="020B0502020202020204" pitchFamily="34" charset="0"/>
              </a:rPr>
              <a:t>?</a:t>
            </a:r>
            <a:r>
              <a:rPr lang="en-GB" sz="1400" dirty="0">
                <a:latin typeface="Century Gothic" panose="020B0502020202020204" pitchFamily="34" charset="0"/>
              </a:rPr>
              <a:t>– What is your favourite fruit/vegetable ? 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Mi </a:t>
            </a:r>
            <a:r>
              <a:rPr lang="en-GB" sz="1400" b="1" dirty="0" err="1">
                <a:latin typeface="Century Gothic" panose="020B0502020202020204" pitchFamily="34" charset="0"/>
              </a:rPr>
              <a:t>fruta</a:t>
            </a:r>
            <a:r>
              <a:rPr lang="en-GB" sz="1400" b="1" dirty="0">
                <a:latin typeface="Century Gothic" panose="020B0502020202020204" pitchFamily="34" charset="0"/>
              </a:rPr>
              <a:t>/</a:t>
            </a:r>
            <a:r>
              <a:rPr lang="en-GB" sz="1400" b="1" dirty="0" err="1">
                <a:latin typeface="Century Gothic" panose="020B0502020202020204" pitchFamily="34" charset="0"/>
              </a:rPr>
              <a:t>verdura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favorita</a:t>
            </a:r>
            <a:r>
              <a:rPr lang="en-GB" sz="1400" b="1" dirty="0">
                <a:latin typeface="Century Gothic" panose="020B0502020202020204" pitchFamily="34" charset="0"/>
              </a:rPr>
              <a:t> es…</a:t>
            </a:r>
            <a:r>
              <a:rPr lang="en-GB" sz="1400" dirty="0">
                <a:latin typeface="Century Gothic" panose="020B0502020202020204" pitchFamily="34" charset="0"/>
              </a:rPr>
              <a:t>- My favourite fruit/vegetable is …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BFF1EF8-084B-4608-BC05-EB143649CB20}"/>
              </a:ext>
            </a:extLst>
          </p:cNvPr>
          <p:cNvSpPr txBox="1"/>
          <p:nvPr/>
        </p:nvSpPr>
        <p:spPr>
          <a:xfrm>
            <a:off x="4348068" y="969847"/>
            <a:ext cx="3350099" cy="3754874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Question and Answer Bank</a:t>
            </a:r>
          </a:p>
          <a:p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b="1" dirty="0">
                <a:latin typeface="Century Gothic" panose="020B0502020202020204" pitchFamily="34" charset="0"/>
              </a:rPr>
              <a:t>¿</a:t>
            </a:r>
            <a:r>
              <a:rPr lang="en-GB" sz="1400" b="1" dirty="0" err="1">
                <a:latin typeface="Century Gothic" panose="020B0502020202020204" pitchFamily="34" charset="0"/>
              </a:rPr>
              <a:t>Qué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querías</a:t>
            </a:r>
            <a:r>
              <a:rPr lang="en-GB" sz="1400" b="1" dirty="0">
                <a:latin typeface="Century Gothic" panose="020B0502020202020204" pitchFamily="34" charset="0"/>
              </a:rPr>
              <a:t>? </a:t>
            </a:r>
            <a:r>
              <a:rPr lang="en-GB" sz="1400" dirty="0">
                <a:latin typeface="Century Gothic" panose="020B0502020202020204" pitchFamily="34" charset="0"/>
              </a:rPr>
              <a:t>What would you like?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¿</a:t>
            </a:r>
            <a:r>
              <a:rPr lang="en-GB" sz="1400" b="1" dirty="0" err="1">
                <a:latin typeface="Century Gothic" panose="020B0502020202020204" pitchFamily="34" charset="0"/>
              </a:rPr>
              <a:t>Tienes</a:t>
            </a:r>
            <a:r>
              <a:rPr lang="en-GB" sz="1400" b="1" dirty="0">
                <a:latin typeface="Century Gothic" panose="020B0502020202020204" pitchFamily="34" charset="0"/>
              </a:rPr>
              <a:t>…?</a:t>
            </a:r>
            <a:r>
              <a:rPr lang="en-GB" sz="1400" dirty="0">
                <a:latin typeface="Century Gothic" panose="020B0502020202020204" pitchFamily="34" charset="0"/>
              </a:rPr>
              <a:t>– do you have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Sí</a:t>
            </a:r>
            <a:r>
              <a:rPr lang="en-GB" sz="1400" b="1" dirty="0">
                <a:latin typeface="Century Gothic" panose="020B0502020202020204" pitchFamily="34" charset="0"/>
              </a:rPr>
              <a:t>, </a:t>
            </a:r>
            <a:r>
              <a:rPr lang="en-GB" sz="1400" b="1" dirty="0" err="1">
                <a:latin typeface="Century Gothic" panose="020B0502020202020204" pitchFamily="34" charset="0"/>
              </a:rPr>
              <a:t>sí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tengo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 Yes, I have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No, no </a:t>
            </a:r>
            <a:r>
              <a:rPr lang="en-GB" sz="1400" b="1" dirty="0" err="1">
                <a:latin typeface="Century Gothic" panose="020B0502020202020204" pitchFamily="34" charset="0"/>
              </a:rPr>
              <a:t>tengo</a:t>
            </a:r>
            <a:r>
              <a:rPr lang="en-GB" sz="1400" b="1" dirty="0">
                <a:latin typeface="Century Gothic" panose="020B0502020202020204" pitchFamily="34" charset="0"/>
              </a:rPr>
              <a:t> – </a:t>
            </a:r>
            <a:r>
              <a:rPr lang="en-GB" sz="1400" dirty="0">
                <a:latin typeface="Century Gothic" panose="020B0502020202020204" pitchFamily="34" charset="0"/>
              </a:rPr>
              <a:t>No, I don’t have</a:t>
            </a:r>
          </a:p>
          <a:p>
            <a:endParaRPr lang="en-GB" sz="1400" dirty="0">
              <a:latin typeface="Century Gothic" panose="020B0502020202020204" pitchFamily="34" charset="0"/>
            </a:endParaRPr>
          </a:p>
          <a:p>
            <a:r>
              <a:rPr lang="en-GB" sz="1400" b="1" dirty="0">
                <a:latin typeface="Century Gothic" panose="020B0502020202020204" pitchFamily="34" charset="0"/>
              </a:rPr>
              <a:t>¿</a:t>
            </a:r>
            <a:r>
              <a:rPr lang="en-GB" sz="1400" b="1" dirty="0" err="1">
                <a:latin typeface="Century Gothic" panose="020B0502020202020204" pitchFamily="34" charset="0"/>
              </a:rPr>
              <a:t>Cuánto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cuestan</a:t>
            </a:r>
            <a:r>
              <a:rPr lang="en-GB" sz="1400" b="1" dirty="0">
                <a:latin typeface="Century Gothic" panose="020B0502020202020204" pitchFamily="34" charset="0"/>
              </a:rPr>
              <a:t> dos manzanas?- </a:t>
            </a:r>
            <a:r>
              <a:rPr lang="en-GB" sz="1400" dirty="0">
                <a:latin typeface="Century Gothic" panose="020B0502020202020204" pitchFamily="34" charset="0"/>
              </a:rPr>
              <a:t>How much are two apples?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Dos manzanas </a:t>
            </a:r>
            <a:r>
              <a:rPr lang="en-GB" sz="1400" b="1" dirty="0" err="1">
                <a:latin typeface="Century Gothic" panose="020B0502020202020204" pitchFamily="34" charset="0"/>
              </a:rPr>
              <a:t>cuestan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tres</a:t>
            </a:r>
            <a:r>
              <a:rPr lang="en-GB" sz="1400" b="1" dirty="0">
                <a:latin typeface="Century Gothic" panose="020B0502020202020204" pitchFamily="34" charset="0"/>
              </a:rPr>
              <a:t> euros</a:t>
            </a:r>
            <a:r>
              <a:rPr lang="en-GB" sz="1400" dirty="0">
                <a:latin typeface="Century Gothic" panose="020B0502020202020204" pitchFamily="34" charset="0"/>
              </a:rPr>
              <a:t>– Two apples cost three euros. 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¿</a:t>
            </a:r>
            <a:r>
              <a:rPr lang="en-GB" sz="1400" b="1" dirty="0" err="1">
                <a:latin typeface="Century Gothic" panose="020B0502020202020204" pitchFamily="34" charset="0"/>
              </a:rPr>
              <a:t>Cuánto</a:t>
            </a:r>
            <a:r>
              <a:rPr lang="en-GB" sz="1400" b="1" dirty="0">
                <a:latin typeface="Century Gothic" panose="020B0502020202020204" pitchFamily="34" charset="0"/>
              </a:rPr>
              <a:t> cuesta </a:t>
            </a:r>
            <a:r>
              <a:rPr lang="en-GB" sz="1400" b="1" dirty="0" err="1">
                <a:latin typeface="Century Gothic" panose="020B0502020202020204" pitchFamily="34" charset="0"/>
              </a:rPr>
              <a:t>una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lechuga</a:t>
            </a:r>
            <a:r>
              <a:rPr lang="en-GB" sz="1400" b="1" dirty="0">
                <a:latin typeface="Century Gothic" panose="020B0502020202020204" pitchFamily="34" charset="0"/>
              </a:rPr>
              <a:t>? </a:t>
            </a:r>
          </a:p>
          <a:p>
            <a:r>
              <a:rPr lang="en-GB" sz="1400" dirty="0">
                <a:latin typeface="Century Gothic" panose="020B0502020202020204" pitchFamily="34" charset="0"/>
              </a:rPr>
              <a:t>How much is a lettuce?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Una </a:t>
            </a:r>
            <a:r>
              <a:rPr lang="en-GB" sz="1400" b="1" dirty="0" err="1">
                <a:latin typeface="Century Gothic" panose="020B0502020202020204" pitchFamily="34" charset="0"/>
              </a:rPr>
              <a:t>lechuga</a:t>
            </a:r>
            <a:r>
              <a:rPr lang="en-GB" sz="1400" b="1" dirty="0">
                <a:latin typeface="Century Gothic" panose="020B0502020202020204" pitchFamily="34" charset="0"/>
              </a:rPr>
              <a:t> cuesta </a:t>
            </a:r>
            <a:r>
              <a:rPr lang="en-GB" sz="1400" b="1" dirty="0" err="1">
                <a:latin typeface="Century Gothic" panose="020B0502020202020204" pitchFamily="34" charset="0"/>
              </a:rPr>
              <a:t>cincuenta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céntimos</a:t>
            </a:r>
            <a:r>
              <a:rPr lang="en-GB" sz="1400" dirty="0">
                <a:latin typeface="Century Gothic" panose="020B0502020202020204" pitchFamily="34" charset="0"/>
              </a:rPr>
              <a:t>– a lettuce costs fifty cents. 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Por </a:t>
            </a:r>
            <a:r>
              <a:rPr lang="en-GB" sz="1400" b="1" dirty="0" err="1">
                <a:latin typeface="Century Gothic" panose="020B0502020202020204" pitchFamily="34" charset="0"/>
              </a:rPr>
              <a:t>favor</a:t>
            </a:r>
            <a:r>
              <a:rPr lang="en-GB" sz="1400" b="1" dirty="0">
                <a:latin typeface="Century Gothic" panose="020B0502020202020204" pitchFamily="34" charset="0"/>
              </a:rPr>
              <a:t> - </a:t>
            </a:r>
            <a:r>
              <a:rPr lang="en-GB" sz="1400" dirty="0">
                <a:latin typeface="Century Gothic" panose="020B0502020202020204" pitchFamily="34" charset="0"/>
              </a:rPr>
              <a:t>please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Gracias -</a:t>
            </a:r>
            <a:r>
              <a:rPr lang="en-GB" sz="1400" dirty="0">
                <a:latin typeface="Century Gothic" panose="020B0502020202020204" pitchFamily="34" charset="0"/>
              </a:rPr>
              <a:t> thank you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7772029-499B-4E26-BBA2-6A6D5E33B3D7}"/>
              </a:ext>
            </a:extLst>
          </p:cNvPr>
          <p:cNvSpPr txBox="1"/>
          <p:nvPr/>
        </p:nvSpPr>
        <p:spPr>
          <a:xfrm>
            <a:off x="4348068" y="4827181"/>
            <a:ext cx="3350099" cy="1600438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Grammar</a:t>
            </a:r>
          </a:p>
          <a:p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dirty="0">
                <a:latin typeface="Century Gothic" panose="020B0502020202020204" pitchFamily="34" charset="0"/>
              </a:rPr>
              <a:t>To say I have in Spanish we use</a:t>
            </a:r>
          </a:p>
          <a:p>
            <a:r>
              <a:rPr lang="en-GB" sz="1400" dirty="0">
                <a:latin typeface="Century Gothic" panose="020B0502020202020204" pitchFamily="34" charset="0"/>
              </a:rPr>
              <a:t>part of the verb to have (</a:t>
            </a:r>
            <a:r>
              <a:rPr lang="en-GB" sz="1400" b="1" dirty="0" err="1">
                <a:latin typeface="Century Gothic" panose="020B0502020202020204" pitchFamily="34" charset="0"/>
              </a:rPr>
              <a:t>tener</a:t>
            </a:r>
            <a:r>
              <a:rPr lang="en-GB" sz="1400" dirty="0">
                <a:latin typeface="Century Gothic" panose="020B0502020202020204" pitchFamily="34" charset="0"/>
              </a:rPr>
              <a:t>) </a:t>
            </a:r>
            <a:r>
              <a:rPr lang="en-GB" sz="1400" b="1" i="1" dirty="0">
                <a:latin typeface="Century Gothic" panose="020B0502020202020204" pitchFamily="34" charset="0"/>
              </a:rPr>
              <a:t>“Tengo”</a:t>
            </a:r>
          </a:p>
          <a:p>
            <a:r>
              <a:rPr lang="en-GB" sz="1400" dirty="0">
                <a:latin typeface="Century Gothic" panose="020B0502020202020204" pitchFamily="34" charset="0"/>
              </a:rPr>
              <a:t>To say I don’t have in Spanish we say </a:t>
            </a:r>
            <a:r>
              <a:rPr lang="en-GB" sz="1400" b="1" i="1" dirty="0">
                <a:latin typeface="Century Gothic" panose="020B0502020202020204" pitchFamily="34" charset="0"/>
              </a:rPr>
              <a:t>“No </a:t>
            </a:r>
            <a:r>
              <a:rPr lang="en-GB" sz="1400" b="1" i="1" dirty="0" err="1">
                <a:latin typeface="Century Gothic" panose="020B0502020202020204" pitchFamily="34" charset="0"/>
              </a:rPr>
              <a:t>tengo</a:t>
            </a:r>
            <a:r>
              <a:rPr lang="en-GB" sz="1400" b="1" i="1" dirty="0">
                <a:latin typeface="Century Gothic" panose="020B0502020202020204" pitchFamily="34" charset="0"/>
              </a:rPr>
              <a:t>”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3939B15-DF6D-40AE-BF87-E3F3D885AEEC}"/>
              </a:ext>
            </a:extLst>
          </p:cNvPr>
          <p:cNvSpPr txBox="1"/>
          <p:nvPr/>
        </p:nvSpPr>
        <p:spPr>
          <a:xfrm>
            <a:off x="380387" y="5259730"/>
            <a:ext cx="3881876" cy="1384995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Phonics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lla</a:t>
            </a:r>
            <a:r>
              <a:rPr lang="en-GB" sz="1400" dirty="0">
                <a:latin typeface="Century Gothic" panose="020B0502020202020204" pitchFamily="34" charset="0"/>
              </a:rPr>
              <a:t> (</a:t>
            </a:r>
            <a:r>
              <a:rPr lang="en-GB" sz="1400" dirty="0" err="1">
                <a:latin typeface="Century Gothic" panose="020B0502020202020204" pitchFamily="34" charset="0"/>
              </a:rPr>
              <a:t>cebolla</a:t>
            </a:r>
            <a:r>
              <a:rPr lang="en-GB" sz="1400" dirty="0">
                <a:latin typeface="Century Gothic" panose="020B0502020202020204" pitchFamily="34" charset="0"/>
              </a:rPr>
              <a:t>)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za</a:t>
            </a:r>
            <a:r>
              <a:rPr lang="en-GB" sz="1400" dirty="0">
                <a:latin typeface="Century Gothic" panose="020B0502020202020204" pitchFamily="34" charset="0"/>
              </a:rPr>
              <a:t> (</a:t>
            </a:r>
            <a:r>
              <a:rPr lang="en-GB" sz="1400" dirty="0" err="1">
                <a:latin typeface="Century Gothic" panose="020B0502020202020204" pitchFamily="34" charset="0"/>
              </a:rPr>
              <a:t>zanahoria</a:t>
            </a:r>
            <a:r>
              <a:rPr lang="en-GB" sz="1400" dirty="0">
                <a:latin typeface="Century Gothic" panose="020B0502020202020204" pitchFamily="34" charset="0"/>
              </a:rPr>
              <a:t>)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horia</a:t>
            </a:r>
            <a:r>
              <a:rPr lang="en-GB" sz="1400" dirty="0">
                <a:latin typeface="Century Gothic" panose="020B0502020202020204" pitchFamily="34" charset="0"/>
              </a:rPr>
              <a:t> (</a:t>
            </a:r>
            <a:r>
              <a:rPr lang="en-GB" sz="1400" dirty="0" err="1">
                <a:latin typeface="Century Gothic" panose="020B0502020202020204" pitchFamily="34" charset="0"/>
              </a:rPr>
              <a:t>zanahoria</a:t>
            </a:r>
            <a:r>
              <a:rPr lang="en-GB" sz="1400" dirty="0">
                <a:latin typeface="Century Gothic" panose="020B0502020202020204" pitchFamily="34" charset="0"/>
              </a:rPr>
              <a:t>)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ie</a:t>
            </a:r>
            <a:r>
              <a:rPr lang="en-GB" sz="1400" dirty="0">
                <a:latin typeface="Century Gothic" panose="020B0502020202020204" pitchFamily="34" charset="0"/>
              </a:rPr>
              <a:t> (</a:t>
            </a:r>
            <a:r>
              <a:rPr lang="en-GB" sz="1400" dirty="0" err="1">
                <a:latin typeface="Century Gothic" panose="020B0502020202020204" pitchFamily="34" charset="0"/>
              </a:rPr>
              <a:t>diez</a:t>
            </a:r>
            <a:r>
              <a:rPr lang="en-GB" sz="1400" dirty="0">
                <a:latin typeface="Century Gothic" panose="020B0502020202020204" pitchFamily="34" charset="0"/>
              </a:rPr>
              <a:t>, </a:t>
            </a:r>
            <a:r>
              <a:rPr lang="en-GB" sz="1400" dirty="0" err="1">
                <a:latin typeface="Century Gothic" panose="020B0502020202020204" pitchFamily="34" charset="0"/>
              </a:rPr>
              <a:t>cien</a:t>
            </a:r>
            <a:r>
              <a:rPr lang="en-GB" sz="1400" dirty="0">
                <a:latin typeface="Century Gothic" panose="020B0502020202020204" pitchFamily="34" charset="0"/>
              </a:rPr>
              <a:t>)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ei</a:t>
            </a:r>
            <a:r>
              <a:rPr lang="en-GB" sz="1400" dirty="0">
                <a:latin typeface="Century Gothic" panose="020B0502020202020204" pitchFamily="34" charset="0"/>
              </a:rPr>
              <a:t> (</a:t>
            </a:r>
            <a:r>
              <a:rPr lang="en-GB" sz="1400" dirty="0" err="1">
                <a:latin typeface="Century Gothic" panose="020B0502020202020204" pitchFamily="34" charset="0"/>
              </a:rPr>
              <a:t>veinte</a:t>
            </a:r>
            <a:r>
              <a:rPr lang="en-GB" sz="1400" dirty="0">
                <a:latin typeface="Century Gothic" panose="020B0502020202020204" pitchFamily="34" charset="0"/>
              </a:rPr>
              <a:t>)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5096D48-9F97-D73C-2605-CF673F2968CF}"/>
              </a:ext>
            </a:extLst>
          </p:cNvPr>
          <p:cNvSpPr txBox="1"/>
          <p:nvPr/>
        </p:nvSpPr>
        <p:spPr>
          <a:xfrm>
            <a:off x="7897611" y="969847"/>
            <a:ext cx="3982629" cy="2677656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00B0F0"/>
            </a:solidFill>
          </a:ln>
        </p:spPr>
        <p:txBody>
          <a:bodyPr wrap="square" numCol="1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Numbers to 100 Bank</a:t>
            </a:r>
          </a:p>
          <a:p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b="1" dirty="0" err="1">
                <a:latin typeface="Century Gothic" panose="020B0502020202020204" pitchFamily="34" charset="0"/>
              </a:rPr>
              <a:t>diez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-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ten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veinte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twenty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treinta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thirty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cuarenta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forty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cincuenta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fifty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sesenta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 sixty 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setenta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seventy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ochenta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 eighty 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noventa</a:t>
            </a:r>
            <a:r>
              <a:rPr lang="en-GB" sz="1400" dirty="0">
                <a:latin typeface="Century Gothic" panose="020B0502020202020204" pitchFamily="34" charset="0"/>
              </a:rPr>
              <a:t>– ninety 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cien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 one hundred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5685A29-0280-6B22-53A4-9F981B21D39F}"/>
              </a:ext>
            </a:extLst>
          </p:cNvPr>
          <p:cNvSpPr txBox="1"/>
          <p:nvPr/>
        </p:nvSpPr>
        <p:spPr>
          <a:xfrm>
            <a:off x="7901368" y="3749963"/>
            <a:ext cx="3895856" cy="2677656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00B0F0"/>
            </a:solidFill>
          </a:ln>
        </p:spPr>
        <p:txBody>
          <a:bodyPr wrap="square" numCol="1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Numbers to 100 Bank</a:t>
            </a:r>
          </a:p>
          <a:p>
            <a:endParaRPr lang="en-GB" sz="1400" b="1" dirty="0">
              <a:latin typeface="Century Gothic" panose="020B0502020202020204" pitchFamily="34" charset="0"/>
            </a:endParaRPr>
          </a:p>
          <a:p>
            <a:pPr fontAlgn="base"/>
            <a:r>
              <a:rPr lang="en-GB" sz="1400" dirty="0">
                <a:latin typeface="Century Gothic" panose="020B0502020202020204" pitchFamily="34" charset="0"/>
              </a:rPr>
              <a:t>To form numbers like </a:t>
            </a:r>
            <a:r>
              <a:rPr lang="en-GB" sz="1400" b="1" dirty="0">
                <a:latin typeface="Century Gothic" panose="020B0502020202020204" pitchFamily="34" charset="0"/>
              </a:rPr>
              <a:t>21</a:t>
            </a:r>
            <a:r>
              <a:rPr lang="en-GB" sz="1400" dirty="0">
                <a:latin typeface="Century Gothic" panose="020B0502020202020204" pitchFamily="34" charset="0"/>
              </a:rPr>
              <a:t>, </a:t>
            </a:r>
            <a:r>
              <a:rPr lang="en-GB" sz="1400" b="1" dirty="0">
                <a:latin typeface="Century Gothic" panose="020B0502020202020204" pitchFamily="34" charset="0"/>
              </a:rPr>
              <a:t>31</a:t>
            </a:r>
            <a:r>
              <a:rPr lang="en-GB" sz="1400" dirty="0">
                <a:latin typeface="Century Gothic" panose="020B0502020202020204" pitchFamily="34" charset="0"/>
              </a:rPr>
              <a:t>, </a:t>
            </a:r>
            <a:r>
              <a:rPr lang="en-GB" sz="1400" b="1" dirty="0">
                <a:latin typeface="Century Gothic" panose="020B0502020202020204" pitchFamily="34" charset="0"/>
              </a:rPr>
              <a:t>41</a:t>
            </a:r>
            <a:r>
              <a:rPr lang="en-GB" sz="1400" dirty="0">
                <a:latin typeface="Century Gothic" panose="020B0502020202020204" pitchFamily="34" charset="0"/>
              </a:rPr>
              <a:t>, you combine the tens digit with “</a:t>
            </a:r>
            <a:r>
              <a:rPr lang="en-GB" sz="1400" b="1" i="1" dirty="0">
                <a:latin typeface="Century Gothic" panose="020B0502020202020204" pitchFamily="34" charset="0"/>
              </a:rPr>
              <a:t>y</a:t>
            </a:r>
            <a:r>
              <a:rPr lang="en-GB" sz="1400" dirty="0">
                <a:latin typeface="Century Gothic" panose="020B0502020202020204" pitchFamily="34" charset="0"/>
              </a:rPr>
              <a:t>" (and). </a:t>
            </a:r>
          </a:p>
          <a:p>
            <a:pPr fontAlgn="base"/>
            <a:r>
              <a:rPr lang="en-GB" sz="1400" dirty="0">
                <a:latin typeface="Century Gothic" panose="020B0502020202020204" pitchFamily="34" charset="0"/>
              </a:rPr>
              <a:t>For example: </a:t>
            </a:r>
          </a:p>
          <a:p>
            <a:pPr fontAlgn="base"/>
            <a:r>
              <a:rPr lang="en-GB" sz="1400" dirty="0">
                <a:latin typeface="Century Gothic" panose="020B0502020202020204" pitchFamily="34" charset="0"/>
              </a:rPr>
              <a:t>31 = Treinta y uno</a:t>
            </a:r>
          </a:p>
          <a:p>
            <a:pPr fontAlgn="base"/>
            <a:r>
              <a:rPr lang="en-GB" sz="1400" dirty="0">
                <a:latin typeface="Century Gothic" panose="020B0502020202020204" pitchFamily="34" charset="0"/>
              </a:rPr>
              <a:t>41= </a:t>
            </a:r>
            <a:r>
              <a:rPr lang="en-GB" sz="1400" dirty="0" err="1">
                <a:latin typeface="Century Gothic" panose="020B0502020202020204" pitchFamily="34" charset="0"/>
              </a:rPr>
              <a:t>cuarenta</a:t>
            </a:r>
            <a:r>
              <a:rPr lang="en-GB" sz="1400" dirty="0">
                <a:latin typeface="Century Gothic" panose="020B0502020202020204" pitchFamily="34" charset="0"/>
              </a:rPr>
              <a:t> y uno.</a:t>
            </a:r>
          </a:p>
          <a:p>
            <a:pPr fontAlgn="base"/>
            <a:endParaRPr lang="en-GB" sz="1400" dirty="0">
              <a:latin typeface="Century Gothic" panose="020B0502020202020204" pitchFamily="34" charset="0"/>
            </a:endParaRPr>
          </a:p>
          <a:p>
            <a:pPr fontAlgn="base"/>
            <a:r>
              <a:rPr lang="en-GB" sz="1400" dirty="0">
                <a:latin typeface="Century Gothic" panose="020B0502020202020204" pitchFamily="34" charset="0"/>
              </a:rPr>
              <a:t>For numbers between 21 and 29, instead of “</a:t>
            </a:r>
            <a:r>
              <a:rPr lang="en-GB" sz="1400" dirty="0" err="1">
                <a:latin typeface="Century Gothic" panose="020B0502020202020204" pitchFamily="34" charset="0"/>
              </a:rPr>
              <a:t>veinte</a:t>
            </a:r>
            <a:r>
              <a:rPr lang="en-GB" sz="1400" dirty="0">
                <a:latin typeface="Century Gothic" panose="020B0502020202020204" pitchFamily="34" charset="0"/>
              </a:rPr>
              <a:t> y”, we write “</a:t>
            </a:r>
            <a:r>
              <a:rPr lang="en-GB" sz="1400" dirty="0" err="1">
                <a:latin typeface="Century Gothic" panose="020B0502020202020204" pitchFamily="34" charset="0"/>
              </a:rPr>
              <a:t>veinti</a:t>
            </a:r>
            <a:r>
              <a:rPr lang="en-GB" sz="1400" dirty="0">
                <a:latin typeface="Century Gothic" panose="020B0502020202020204" pitchFamily="34" charset="0"/>
              </a:rPr>
              <a:t>” followed by the one:</a:t>
            </a:r>
          </a:p>
          <a:p>
            <a:pPr fontAlgn="base"/>
            <a:r>
              <a:rPr lang="en-GB" sz="1400" b="1" i="0" dirty="0"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21= </a:t>
            </a:r>
            <a:r>
              <a:rPr lang="en-GB" sz="1400" b="1" i="0" dirty="0" err="1"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veintiuno</a:t>
            </a:r>
            <a:r>
              <a:rPr lang="en-GB" sz="1400" b="1" i="0" dirty="0"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	22=</a:t>
            </a:r>
            <a:r>
              <a:rPr lang="en-GB" sz="1400" b="1" i="0" dirty="0" err="1"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veintidós</a:t>
            </a:r>
            <a:r>
              <a:rPr lang="en-GB" sz="1400" b="1" i="0" dirty="0"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   </a:t>
            </a:r>
            <a:r>
              <a:rPr lang="en-GB" sz="1400" i="0" dirty="0"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etc</a:t>
            </a:r>
            <a:endParaRPr lang="en-GB" sz="1400" b="1" i="0" dirty="0">
              <a:effectLst/>
              <a:highlight>
                <a:srgbClr val="FFFFFF"/>
              </a:highlight>
              <a:latin typeface="Century Gothic" panose="020B0502020202020204" pitchFamily="34" charset="0"/>
            </a:endParaRPr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FCFA027F-1E41-3855-38EE-F0BB9ABE8CE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>
            <a:alphaModFix amt="0"/>
          </a:blip>
          <a:stretch>
            <a:fillRect/>
          </a:stretch>
        </p:blipFill>
        <p:spPr>
          <a:xfrm>
            <a:off x="5473441" y="-761038"/>
            <a:ext cx="1522075" cy="1522075"/>
          </a:xfrm>
          <a:prstGeom prst="rect">
            <a:avLst/>
          </a:prstGeom>
        </p:spPr>
      </p:pic>
      <p:pic>
        <p:nvPicPr>
          <p:cNvPr id="16" name="Sonido grabado">
            <a:hlinkClick r:id="" action="ppaction://media"/>
            <a:extLst>
              <a:ext uri="{FF2B5EF4-FFF2-40B4-BE49-F238E27FC236}">
                <a16:creationId xmlns:a16="http://schemas.microsoft.com/office/drawing/2014/main" id="{6508A5CB-7776-3A5A-385C-322A36C4B472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5">
            <a:alphaModFix amt="0"/>
          </a:blip>
          <a:stretch>
            <a:fillRect/>
          </a:stretch>
        </p:blipFill>
        <p:spPr>
          <a:xfrm>
            <a:off x="2899230" y="36734"/>
            <a:ext cx="1440000" cy="1440000"/>
          </a:xfrm>
          <a:prstGeom prst="rect">
            <a:avLst/>
          </a:prstGeom>
        </p:spPr>
      </p:pic>
      <p:pic>
        <p:nvPicPr>
          <p:cNvPr id="20" name="Sonido grabado">
            <a:hlinkClick r:id="" action="ppaction://media"/>
            <a:extLst>
              <a:ext uri="{FF2B5EF4-FFF2-40B4-BE49-F238E27FC236}">
                <a16:creationId xmlns:a16="http://schemas.microsoft.com/office/drawing/2014/main" id="{7F4EC7A4-3DB3-6A96-5538-063957357BA0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5">
            <a:alphaModFix amt="0"/>
          </a:blip>
          <a:stretch>
            <a:fillRect/>
          </a:stretch>
        </p:blipFill>
        <p:spPr>
          <a:xfrm>
            <a:off x="6760912" y="292073"/>
            <a:ext cx="1229360" cy="1229360"/>
          </a:xfrm>
          <a:prstGeom prst="rect">
            <a:avLst/>
          </a:prstGeom>
        </p:spPr>
      </p:pic>
      <p:pic>
        <p:nvPicPr>
          <p:cNvPr id="21" name="Sonido grabado">
            <a:hlinkClick r:id="" action="ppaction://media"/>
            <a:extLst>
              <a:ext uri="{FF2B5EF4-FFF2-40B4-BE49-F238E27FC236}">
                <a16:creationId xmlns:a16="http://schemas.microsoft.com/office/drawing/2014/main" id="{C4B37D0A-29E5-29FC-FE1C-0DF220F7EBFF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5">
            <a:alphaModFix amt="0"/>
          </a:blip>
          <a:stretch>
            <a:fillRect/>
          </a:stretch>
        </p:blipFill>
        <p:spPr>
          <a:xfrm>
            <a:off x="10426734" y="1412853"/>
            <a:ext cx="1228038" cy="1228038"/>
          </a:xfrm>
          <a:prstGeom prst="rect">
            <a:avLst/>
          </a:prstGeom>
        </p:spPr>
      </p:pic>
      <p:pic>
        <p:nvPicPr>
          <p:cNvPr id="22" name="Sonido grabado">
            <a:hlinkClick r:id="" action="ppaction://media"/>
            <a:extLst>
              <a:ext uri="{FF2B5EF4-FFF2-40B4-BE49-F238E27FC236}">
                <a16:creationId xmlns:a16="http://schemas.microsoft.com/office/drawing/2014/main" id="{CD5A5012-E258-EDD3-6DFA-6C1F330F0F48}"/>
              </a:ext>
            </a:extLst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15">
            <a:alphaModFix amt="0"/>
          </a:blip>
          <a:stretch>
            <a:fillRect/>
          </a:stretch>
        </p:blipFill>
        <p:spPr>
          <a:xfrm>
            <a:off x="2641833" y="4924585"/>
            <a:ext cx="1503034" cy="15030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5529057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  <p:audio>
              <p:cMediaNode vol="80000">
                <p:cTn id="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  <p:audio>
              <p:cMediaNode vol="80000">
                <p:cTn id="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  <p:audio>
              <p:cMediaNode vol="80000">
                <p:cTn id="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1256</TotalTime>
  <Words>349</Words>
  <Application>Microsoft Office PowerPoint</Application>
  <PresentationFormat>Widescreen</PresentationFormat>
  <Paragraphs>65</Paragraphs>
  <Slides>1</Slides>
  <Notes>0</Notes>
  <HiddenSlides>0</HiddenSlides>
  <MMClips>5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Century Gothic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Laptop</dc:creator>
  <cp:lastModifiedBy>SF</cp:lastModifiedBy>
  <cp:revision>39</cp:revision>
  <dcterms:created xsi:type="dcterms:W3CDTF">2019-08-20T09:39:52Z</dcterms:created>
  <dcterms:modified xsi:type="dcterms:W3CDTF">2025-02-05T08:59:39Z</dcterms:modified>
</cp:coreProperties>
</file>