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notesMasterIdLst>
    <p:notesMasterId r:id="rId35"/>
  </p:notesMasterIdLst>
  <p:sldIdLst>
    <p:sldId id="305" r:id="rId9"/>
    <p:sldId id="291" r:id="rId10"/>
    <p:sldId id="306" r:id="rId11"/>
    <p:sldId id="307" r:id="rId12"/>
    <p:sldId id="308" r:id="rId13"/>
    <p:sldId id="262" r:id="rId14"/>
    <p:sldId id="256" r:id="rId15"/>
    <p:sldId id="290" r:id="rId16"/>
    <p:sldId id="304" r:id="rId17"/>
    <p:sldId id="292" r:id="rId18"/>
    <p:sldId id="258" r:id="rId19"/>
    <p:sldId id="293" r:id="rId20"/>
    <p:sldId id="294" r:id="rId21"/>
    <p:sldId id="295" r:id="rId22"/>
    <p:sldId id="296" r:id="rId23"/>
    <p:sldId id="297" r:id="rId24"/>
    <p:sldId id="298" r:id="rId25"/>
    <p:sldId id="300" r:id="rId26"/>
    <p:sldId id="301" r:id="rId27"/>
    <p:sldId id="302" r:id="rId28"/>
    <p:sldId id="303" r:id="rId29"/>
    <p:sldId id="309" r:id="rId30"/>
    <p:sldId id="310" r:id="rId31"/>
    <p:sldId id="312" r:id="rId32"/>
    <p:sldId id="311" r:id="rId33"/>
    <p:sldId id="313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83E984-0D16-4F68-8D58-93D97A7DCCF5}" v="1" dt="2024-07-30T10:36:12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3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ottomley" userId="7c5710b5-dfd4-4de5-8496-3de8b39061b7" providerId="ADAL" clId="{C483E984-0D16-4F68-8D58-93D97A7DCCF5}"/>
    <pc:docChg chg="delSld">
      <pc:chgData name="Caitlin Bottomley" userId="7c5710b5-dfd4-4de5-8496-3de8b39061b7" providerId="ADAL" clId="{C483E984-0D16-4F68-8D58-93D97A7DCCF5}" dt="2024-07-30T10:36:10.048" v="0" actId="47"/>
      <pc:docMkLst>
        <pc:docMk/>
      </pc:docMkLst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22685614" sldId="262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873217930" sldId="263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648304407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3821F-B279-491B-BEF9-C7B3B8A56C7D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B26D7-A4AE-4AB7-93D8-6A2AA97E1D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66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_skSkvuDXc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home-learning?year=year-1-new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multiplication-tables-check/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TED talk clip</a:t>
            </a:r>
            <a:endParaRPr lang="en-GB" dirty="0" smtClean="0"/>
          </a:p>
          <a:p>
            <a:r>
              <a:rPr lang="en-GB" dirty="0" smtClean="0"/>
              <a:t>Jo </a:t>
            </a:r>
            <a:r>
              <a:rPr lang="en-GB" dirty="0" err="1" smtClean="0"/>
              <a:t>Boaler</a:t>
            </a:r>
            <a:r>
              <a:rPr lang="en-GB" dirty="0" smtClean="0"/>
              <a:t>- </a:t>
            </a:r>
            <a:r>
              <a:rPr lang="en-GB" smtClean="0"/>
              <a:t>Professor at Stanford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6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0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210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932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Examples of concrete and</a:t>
            </a:r>
            <a:r>
              <a:rPr lang="en-GB" baseline="0" dirty="0" smtClean="0"/>
              <a:t> pictorials.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571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Lets look at a typical lesson.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18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Maths home learning | Home learning | White Rose Education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8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451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mtClean="0">
                <a:hlinkClick r:id="rId3"/>
              </a:rPr>
              <a:t>Multiplication Tables Check - 2026 - Timestables.co.uk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883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43B1-4387-4CBD-8F80-70C5746434E7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A4BA6-7E53-43D8-838C-7EAFE7D2D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208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9.xml"/><Relationship Id="rId1" Type="http://schemas.openxmlformats.org/officeDocument/2006/relationships/video" Target="https://www.youtube.com/embed/n_skSkvuDXc" TargetMode="External"/><Relationship Id="rId4" Type="http://schemas.openxmlformats.org/officeDocument/2006/relationships/image" Target="../media/image4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97.svg"/><Relationship Id="rId18" Type="http://schemas.openxmlformats.org/officeDocument/2006/relationships/image" Target="../media/image56.png"/><Relationship Id="rId26" Type="http://schemas.openxmlformats.org/officeDocument/2006/relationships/image" Target="../media/image64.png"/><Relationship Id="rId3" Type="http://schemas.openxmlformats.org/officeDocument/2006/relationships/image" Target="../media/image44.png"/><Relationship Id="rId21" Type="http://schemas.openxmlformats.org/officeDocument/2006/relationships/image" Target="../media/image59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101.svg"/><Relationship Id="rId25" Type="http://schemas.openxmlformats.org/officeDocument/2006/relationships/image" Target="../media/image63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5.png"/><Relationship Id="rId20" Type="http://schemas.openxmlformats.org/officeDocument/2006/relationships/image" Target="../media/image5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24" Type="http://schemas.openxmlformats.org/officeDocument/2006/relationships/image" Target="../media/image62.png"/><Relationship Id="rId5" Type="http://schemas.openxmlformats.org/officeDocument/2006/relationships/image" Target="../media/image46.png"/><Relationship Id="rId15" Type="http://schemas.openxmlformats.org/officeDocument/2006/relationships/image" Target="../media/image99.svg"/><Relationship Id="rId23" Type="http://schemas.openxmlformats.org/officeDocument/2006/relationships/image" Target="../media/image61.png"/><Relationship Id="rId10" Type="http://schemas.openxmlformats.org/officeDocument/2006/relationships/image" Target="../media/image51.png"/><Relationship Id="rId19" Type="http://schemas.openxmlformats.org/officeDocument/2006/relationships/image" Target="../media/image57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4.png"/><Relationship Id="rId22" Type="http://schemas.openxmlformats.org/officeDocument/2006/relationships/image" Target="../media/image60.png"/><Relationship Id="rId27" Type="http://schemas.openxmlformats.org/officeDocument/2006/relationships/image" Target="../media/image6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0.png"/><Relationship Id="rId7" Type="http://schemas.openxmlformats.org/officeDocument/2006/relationships/image" Target="../media/image57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10.png"/><Relationship Id="rId4" Type="http://schemas.openxmlformats.org/officeDocument/2006/relationships/image" Target="../media/image60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40.png"/><Relationship Id="rId4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902980"/>
            <a:ext cx="6858000" cy="1790700"/>
          </a:xfrm>
        </p:spPr>
        <p:txBody>
          <a:bodyPr/>
          <a:lstStyle/>
          <a:p>
            <a:r>
              <a:rPr lang="en-GB" dirty="0" smtClean="0"/>
              <a:t>KS2 Maths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80247"/>
            <a:ext cx="6858000" cy="1241822"/>
          </a:xfrm>
        </p:spPr>
        <p:txBody>
          <a:bodyPr/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Friday 13</a:t>
            </a:r>
            <a:r>
              <a:rPr lang="en-GB" baseline="30000" dirty="0" smtClean="0">
                <a:solidFill>
                  <a:schemeClr val="bg1">
                    <a:lumMod val="75000"/>
                  </a:schemeClr>
                </a:solidFill>
              </a:rPr>
              <a:t>th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 March 2026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Picture 3" descr="edpallo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581" y="1504232"/>
            <a:ext cx="5111151" cy="12940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803358" y="45219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we focus on in Maths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we teach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children learn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can you help at home</a:t>
            </a:r>
          </a:p>
          <a:p>
            <a:endParaRPr lang="en-GB" dirty="0"/>
          </a:p>
          <a:p>
            <a:r>
              <a:rPr lang="en-GB" dirty="0" smtClean="0"/>
              <a:t>Mr Chambers (Maths Lead)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87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695550" y="334776"/>
            <a:ext cx="749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do you feel about Maths?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n_skSkvuDXc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3593" y="1248497"/>
            <a:ext cx="8689081" cy="488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2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79431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We Focus On in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At our school we help children to</a:t>
            </a:r>
            <a:r>
              <a:rPr lang="en-GB" sz="2800" dirty="0" smtClean="0"/>
              <a:t>:</a:t>
            </a:r>
          </a:p>
          <a:p>
            <a:endParaRPr lang="en-GB" sz="2800" dirty="0"/>
          </a:p>
          <a:p>
            <a:r>
              <a:rPr lang="en-GB" sz="2800" dirty="0"/>
              <a:t>• Understand </a:t>
            </a:r>
            <a:r>
              <a:rPr lang="en-GB" sz="2800" dirty="0" smtClean="0"/>
              <a:t>Maths </a:t>
            </a:r>
            <a:r>
              <a:rPr lang="en-GB" sz="2800" dirty="0"/>
              <a:t>deeply</a:t>
            </a:r>
            <a:br>
              <a:rPr lang="en-GB" sz="2800" dirty="0"/>
            </a:br>
            <a:r>
              <a:rPr lang="en-GB" sz="2800" dirty="0"/>
              <a:t>• Become confident problem solvers</a:t>
            </a:r>
            <a:br>
              <a:rPr lang="en-GB" sz="2800" dirty="0"/>
            </a:br>
            <a:r>
              <a:rPr lang="en-GB" sz="2800" dirty="0"/>
              <a:t>• Explain their thinking</a:t>
            </a:r>
            <a:br>
              <a:rPr lang="en-GB" sz="2800" dirty="0"/>
            </a:br>
            <a:r>
              <a:rPr lang="en-GB" sz="2800" dirty="0"/>
              <a:t>• Build strong number </a:t>
            </a:r>
            <a:r>
              <a:rPr lang="en-GB" sz="2800" dirty="0" smtClean="0"/>
              <a:t>skills</a:t>
            </a:r>
          </a:p>
          <a:p>
            <a:endParaRPr lang="en-GB" sz="2800" dirty="0"/>
          </a:p>
          <a:p>
            <a:r>
              <a:rPr lang="en-GB" sz="2800" dirty="0"/>
              <a:t>Maths is about understanding, not just getting answers.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5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03937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We Teach (I Do – We Do – You Do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I Do</a:t>
            </a:r>
            <a:br>
              <a:rPr lang="en-GB" sz="2800" dirty="0"/>
            </a:br>
            <a:r>
              <a:rPr lang="en-GB" sz="2800" dirty="0"/>
              <a:t>The teacher models the learning clearly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We Do</a:t>
            </a:r>
            <a:br>
              <a:rPr lang="en-GB" sz="2800" dirty="0"/>
            </a:br>
            <a:r>
              <a:rPr lang="en-GB" sz="2800" dirty="0"/>
              <a:t>Children practise together with support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You Do</a:t>
            </a:r>
            <a:br>
              <a:rPr lang="en-GB" sz="2800" dirty="0"/>
            </a:br>
            <a:r>
              <a:rPr lang="en-GB" sz="2800" dirty="0"/>
              <a:t>Children practise independently to show understanding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This helps children build confidence step by step.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0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23188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Children Learn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Concrete → Pictorial → </a:t>
            </a:r>
            <a:r>
              <a:rPr lang="en-GB" sz="2800" dirty="0" smtClean="0"/>
              <a:t>Abstract</a:t>
            </a:r>
          </a:p>
          <a:p>
            <a:endParaRPr lang="en-GB" sz="2800" dirty="0"/>
          </a:p>
          <a:p>
            <a:r>
              <a:rPr lang="en-GB" sz="2800" dirty="0"/>
              <a:t>Concrete</a:t>
            </a:r>
            <a:br>
              <a:rPr lang="en-GB" sz="2800" dirty="0"/>
            </a:br>
            <a:r>
              <a:rPr lang="en-GB" sz="2800" dirty="0"/>
              <a:t>Using real objects (counters, cubes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Pictorial</a:t>
            </a:r>
            <a:br>
              <a:rPr lang="en-GB" sz="2800" dirty="0"/>
            </a:br>
            <a:r>
              <a:rPr lang="en-GB" sz="2800" dirty="0"/>
              <a:t>Using pictures and </a:t>
            </a:r>
            <a:r>
              <a:rPr lang="en-GB" sz="2800" dirty="0" smtClean="0"/>
              <a:t>diagrams</a:t>
            </a:r>
          </a:p>
          <a:p>
            <a:endParaRPr lang="en-GB" sz="2800" dirty="0"/>
          </a:p>
          <a:p>
            <a:r>
              <a:rPr lang="en-GB" sz="2800" dirty="0"/>
              <a:t>Abstract</a:t>
            </a:r>
            <a:br>
              <a:rPr lang="en-GB" sz="2800" dirty="0"/>
            </a:br>
            <a:r>
              <a:rPr lang="en-GB" sz="2800" dirty="0"/>
              <a:t>Using numbers and </a:t>
            </a:r>
            <a:r>
              <a:rPr lang="en-GB" sz="2800" dirty="0" smtClean="0"/>
              <a:t>symbols</a:t>
            </a:r>
          </a:p>
          <a:p>
            <a:endParaRPr lang="en-GB" sz="2800" dirty="0"/>
          </a:p>
          <a:p>
            <a:r>
              <a:rPr lang="en-GB" sz="2800" dirty="0"/>
              <a:t>Children may use resources to help their understanding.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473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7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C8EF3-9B86-FA85-618D-48BD4F98D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894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960FC2-F55F-A7A8-D35C-4F9DD6C649AF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960FC2-F55F-A7A8-D35C-4F9DD6C649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1C092983-FA4A-C4B3-4A93-6B2E98C0C11B}"/>
              </a:ext>
            </a:extLst>
          </p:cNvPr>
          <p:cNvSpPr/>
          <p:nvPr/>
        </p:nvSpPr>
        <p:spPr>
          <a:xfrm>
            <a:off x="1149530" y="1673448"/>
            <a:ext cx="1066896" cy="444490"/>
          </a:xfrm>
          <a:prstGeom prst="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493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9BBA13-FB60-59AC-55AD-855B297B5DC6}"/>
              </a:ext>
            </a:extLst>
          </p:cNvPr>
          <p:cNvSpPr/>
          <p:nvPr/>
        </p:nvSpPr>
        <p:spPr>
          <a:xfrm>
            <a:off x="1149530" y="1673448"/>
            <a:ext cx="1066896" cy="444490"/>
          </a:xfrm>
          <a:prstGeom prst="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105602-F069-0416-E9AD-4B329683E0A3}"/>
              </a:ext>
            </a:extLst>
          </p:cNvPr>
          <p:cNvSpPr txBox="1"/>
          <p:nvPr/>
        </p:nvSpPr>
        <p:spPr>
          <a:xfrm>
            <a:off x="1177661" y="163368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4CAD26D-6F57-706F-A64A-DF1FF784681C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4CAD26D-6F57-706F-A64A-DF1FF78468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2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403D13E-79BE-E0DC-AFC5-D73F5D47E903}"/>
              </a:ext>
            </a:extLst>
          </p:cNvPr>
          <p:cNvSpPr txBox="1"/>
          <p:nvPr/>
        </p:nvSpPr>
        <p:spPr>
          <a:xfrm>
            <a:off x="2632166" y="34045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2291A-0866-C362-9585-73BFA31C06C5}"/>
              </a:ext>
            </a:extLst>
          </p:cNvPr>
          <p:cNvSpPr txBox="1"/>
          <p:nvPr/>
        </p:nvSpPr>
        <p:spPr>
          <a:xfrm>
            <a:off x="2828107" y="2907802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F9A3C0-E6F3-6F12-0B03-C6B619100686}"/>
              </a:ext>
            </a:extLst>
          </p:cNvPr>
          <p:cNvSpPr txBox="1"/>
          <p:nvPr/>
        </p:nvSpPr>
        <p:spPr>
          <a:xfrm>
            <a:off x="2741023" y="417561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</p:spTree>
    <p:extLst>
      <p:ext uri="{BB962C8B-B14F-4D97-AF65-F5344CB8AC3E}">
        <p14:creationId xmlns:p14="http://schemas.microsoft.com/office/powerpoint/2010/main" val="171936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7AAA87-211E-5CD6-6512-783293FD508F}"/>
              </a:ext>
            </a:extLst>
          </p:cNvPr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13 straws. She wants to make them into triangles. How many triangles can she make?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8DAA51-D9E9-4A25-1178-330D1BAA94BF}"/>
              </a:ext>
            </a:extLst>
          </p:cNvPr>
          <p:cNvPicPr/>
          <p:nvPr/>
        </p:nvPicPr>
        <p:blipFill>
          <a:blip r:embed="rId2"/>
          <a:srcRect/>
          <a:stretch/>
        </p:blipFill>
        <p:spPr>
          <a:xfrm flipH="1">
            <a:off x="706011" y="565027"/>
            <a:ext cx="870376" cy="7055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F5527E-27E9-CC68-C992-AA2803C6EB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5" y="1533021"/>
            <a:ext cx="912133" cy="1138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C35959-7562-EBFA-091F-B91B90CB9A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19" y="1533021"/>
            <a:ext cx="912133" cy="11385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7C9BA0-F6F3-6298-FC2E-DF02F6DB87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83" y="1533021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E4FE69-51B3-1650-0835-5E04DE3E4C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547" y="1533021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EBA3A8-BA68-24F6-4B4E-6B9E16226C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11" y="1533021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A6FC7E-8C59-3FBA-383D-596C0690C7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5" y="1533021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5A5D96-296F-407D-5D1F-746CA0809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39" y="1533021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9BFC8E-E2AF-7001-B12E-8344F4799B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03" y="1533021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0EC3A7F-F7BA-1BEA-8E34-5C13933077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68" y="1533021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AF3D98-2ED4-D167-3C26-33090E41B4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33" y="1533021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C1FEDE-D06E-4787-4649-0A5ACF52DC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98" y="1533021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0492B1-835C-5A9C-68CF-33F02345B8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663" y="1533021"/>
            <a:ext cx="912133" cy="11385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34C345-DF57-D8DD-060C-B799E69527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429" y="1533021"/>
            <a:ext cx="912133" cy="11385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7BC9DAD-92FC-226A-461F-0DD6DB0A91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6" y="3383711"/>
            <a:ext cx="912133" cy="1138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6932BBF-058C-00D1-3206-E589B768D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749569" y="3321833"/>
            <a:ext cx="912133" cy="11385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98AEE46-FC5B-A4A8-CAAB-BD6097EFD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408555" y="3911179"/>
            <a:ext cx="912133" cy="11385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A17B5FA-3EB8-06AD-611D-DF5ACF1AF2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1" y="3383711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C75D15-D45B-E029-6E8B-150C13F02E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522328" y="3321833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802907-F452-4D3C-5559-4080ECFCA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96706" y="3865003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801A244-7AB4-5D27-653E-C46170489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36" y="3383711"/>
            <a:ext cx="912133" cy="11385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9825F1B-1A7B-0097-C6BF-176565ABDF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160061" y="3321833"/>
            <a:ext cx="912133" cy="1138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64BE8F5-4268-8E37-01D2-117FD95E6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812075" y="3877199"/>
            <a:ext cx="912133" cy="11385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34F68C1-1723-FD8D-14E6-9A166F6751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44" y="3383711"/>
            <a:ext cx="912133" cy="11385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EF33419-243A-8398-046B-07FF290145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866098" y="3321833"/>
            <a:ext cx="912133" cy="11385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802B1E5-EA80-090A-17A8-62E7E08117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513043" y="3884612"/>
            <a:ext cx="912133" cy="11385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CC998E-1193-8006-4DBB-82B768E676B7}"/>
                  </a:ext>
                </a:extLst>
              </p:cNvPr>
              <p:cNvSpPr txBox="1"/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CC998E-1193-8006-4DBB-82B768E67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3094B173-8E3E-7B71-A2C3-01EADD44DC00}"/>
              </a:ext>
            </a:extLst>
          </p:cNvPr>
          <p:cNvSpPr txBox="1"/>
          <p:nvPr/>
        </p:nvSpPr>
        <p:spPr>
          <a:xfrm>
            <a:off x="3990445" y="526148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r1</a:t>
            </a:r>
          </a:p>
        </p:txBody>
      </p:sp>
      <p:sp>
        <p:nvSpPr>
          <p:cNvPr id="31" name="Thought Bubble: Cloud 30">
            <a:extLst>
              <a:ext uri="{FF2B5EF4-FFF2-40B4-BE49-F238E27FC236}">
                <a16:creationId xmlns:a16="http://schemas.microsoft.com/office/drawing/2014/main" id="{BF94799B-C4C3-9123-5BFE-FFC2345BF201}"/>
              </a:ext>
            </a:extLst>
          </p:cNvPr>
          <p:cNvSpPr/>
          <p:nvPr/>
        </p:nvSpPr>
        <p:spPr>
          <a:xfrm>
            <a:off x="749502" y="1472494"/>
            <a:ext cx="4785023" cy="1591280"/>
          </a:xfrm>
          <a:prstGeom prst="cloudCallout">
            <a:avLst>
              <a:gd name="adj1" fmla="val -35897"/>
              <a:gd name="adj2" fmla="val 69140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do we mean by “remainder”?</a:t>
            </a:r>
          </a:p>
        </p:txBody>
      </p:sp>
    </p:spTree>
    <p:extLst>
      <p:ext uri="{BB962C8B-B14F-4D97-AF65-F5344CB8AC3E}">
        <p14:creationId xmlns:p14="http://schemas.microsoft.com/office/powerpoint/2010/main" val="231402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75C5C3-ADA6-2A0A-1D0B-89B5D5D13915}"/>
              </a:ext>
            </a:extLst>
          </p:cNvPr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281A9-400A-DE35-DF44-FB031C4956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flipH="1">
            <a:off x="849434" y="460890"/>
            <a:ext cx="703028" cy="6014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021735-4C3C-CB09-C38C-7C4CCCABDE59}"/>
                  </a:ext>
                </a:extLst>
              </p:cNvPr>
              <p:cNvSpPr txBox="1"/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021735-4C3C-CB09-C38C-7C4CCCABDE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6BD532F8-6C32-D547-17A9-49E3976C3A7C}"/>
              </a:ext>
            </a:extLst>
          </p:cNvPr>
          <p:cNvSpPr txBox="1"/>
          <p:nvPr/>
        </p:nvSpPr>
        <p:spPr>
          <a:xfrm>
            <a:off x="4093576" y="1632474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00160B-C0B5-949B-253D-F02EF511C6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54" y="2314749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17B987-68B8-95BF-D72E-57AE36E982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64" y="2314749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5CE233-84C3-E7F3-ED8A-D8244737A6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74" y="2314749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87D974-1222-1C13-CF02-5E9D82CAF8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384" y="2314749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A6921A-DB28-3545-A132-7601902705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394" y="2314749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6D2C8F-4D88-BA0C-9D56-7D643D05D2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04" y="2314749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945D2C-F1F7-09CB-536A-91A83071E7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14" y="2314749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6B67D3-B0B9-2F6D-93BA-A67479A0D3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424" y="2314749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2BCBDE-6C77-180F-BDE9-62DE6E16CF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34" y="2314749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049C057-4745-6513-EE62-8149FB97D1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44" y="2314749"/>
            <a:ext cx="912133" cy="11385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3B3A0C-1B63-CC20-EA36-E29E6A90F3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54" y="2314749"/>
            <a:ext cx="912133" cy="11385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38F210-0993-CDB1-3C08-3184A486D3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464" y="2314749"/>
            <a:ext cx="912133" cy="1138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FA3E59B-D5B8-4840-FEB5-0A47A0CD60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474" y="2314749"/>
            <a:ext cx="912133" cy="11385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4667A4-42CC-7A3F-8AD5-D5DA7AA758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E0A3A2-39BF-2A38-59F1-FF97875CA7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E99CAA-4D47-EDB9-C83B-851C8DB022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50C8942-7278-D8A2-CF3C-86A11E8FA3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B77796-CF48-0AF3-DD9E-B8D45041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87AADC-BFC2-C3A8-92C1-931A1A3F2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0835CA1-21A3-3718-E7EF-8AD8978C17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F9124E7-1107-79C0-2BE4-72D31C1773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471D7D3-C9A0-053E-650B-4244C1337A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A02E73E-03ED-053C-EAFD-68B93C4A3B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8013DB4-86AE-4446-BDE0-AD40049AC8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8623EA0-DEDF-1A7C-9C73-E07C462941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21E3889-E379-9F0E-BB31-C51D9294E7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484" y="2318951"/>
            <a:ext cx="912133" cy="113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7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4C0104-82F5-0D8A-6B26-964DABE860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0" y="2318951"/>
            <a:ext cx="912133" cy="11385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5A5E22-6558-DFEC-F089-8E05BE6938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07EBAB-6187-2C8E-A556-6104AA50E0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A54423-947F-7ACD-238A-1C43B18EA8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92148-18F8-A281-8CEB-2E569FA8AD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1FA161-B8FF-9933-08D7-1598E56BBC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A139F3-C423-0173-BBC4-4246F5642A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15D7A-F570-1A8F-219D-D1140F5F73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2D4CC0-D8D4-BCCD-9528-EF0CD81EE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BF5C45-1309-44F1-BB1A-4D4A95E47C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348DD5-DBB0-C49C-DAE0-7CB1F25AD8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FC41D06-A282-836C-30BC-3398ADD60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A29F77-FCC1-3849-D236-3590FA1019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3662F3D-ACA6-7422-C93D-8386DE7B73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364" y="2323153"/>
            <a:ext cx="912133" cy="113853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F75D11F-85A1-4C9B-DF1A-FD1781E72578}"/>
              </a:ext>
            </a:extLst>
          </p:cNvPr>
          <p:cNvSpPr txBox="1"/>
          <p:nvPr/>
        </p:nvSpPr>
        <p:spPr>
          <a:xfrm>
            <a:off x="901832" y="650130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4F4606-B633-057B-EC74-E13E3EC9917A}"/>
                  </a:ext>
                </a:extLst>
              </p:cNvPr>
              <p:cNvSpPr txBox="1"/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4F4606-B633-057B-EC74-E13E3EC991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3D728BCD-130B-EB0B-F0D1-8223D1D190B5}"/>
              </a:ext>
            </a:extLst>
          </p:cNvPr>
          <p:cNvSpPr txBox="1"/>
          <p:nvPr/>
        </p:nvSpPr>
        <p:spPr>
          <a:xfrm>
            <a:off x="3971696" y="1593992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2BB7530-5CA1-B964-BA80-FAE36360C49B}"/>
              </a:ext>
            </a:extLst>
          </p:cNvPr>
          <p:cNvPicPr/>
          <p:nvPr/>
        </p:nvPicPr>
        <p:blipFill>
          <a:blip r:embed="rId4"/>
          <a:srcRect/>
          <a:stretch/>
        </p:blipFill>
        <p:spPr>
          <a:xfrm flipH="1">
            <a:off x="774657" y="544312"/>
            <a:ext cx="716166" cy="6326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CF493FF-7ACE-66EC-B23D-DBA7E581D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7" y="2327355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30A42BB-3640-960A-B2B2-BA610BBB1D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60" y="2281624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E4CCA15-574B-7CBE-E952-E8F8DFF8F8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487973" y="2219746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6521778-8766-130F-C748-381544CB95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146959" y="2809092"/>
            <a:ext cx="912133" cy="113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28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24AA68-0354-1DBF-1A3B-EE80173645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3147734"/>
            <a:ext cx="655069" cy="638935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7FC20C2-C17D-5348-8101-6394A358C8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260641"/>
              </p:ext>
            </p:extLst>
          </p:nvPr>
        </p:nvGraphicFramePr>
        <p:xfrm>
          <a:off x="570958" y="1542699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4018D7-2362-7B3F-F358-FF766DA6A7B0}"/>
                  </a:ext>
                </a:extLst>
              </p:cNvPr>
              <p:cNvSpPr txBox="1"/>
              <p:nvPr/>
            </p:nvSpPr>
            <p:spPr>
              <a:xfrm>
                <a:off x="-84449" y="468778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,291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4018D7-2362-7B3F-F358-FF766DA6A7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4449" y="468778"/>
                <a:ext cx="7291192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100D56F6-2986-A181-E52C-64B6FCC04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1982310"/>
            <a:ext cx="655069" cy="638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8EA816-4B78-5113-330C-4E6CF94141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67" y="1982310"/>
            <a:ext cx="655069" cy="6389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8E3034-E916-C559-6EA4-6D1BF1C3D4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2535178"/>
            <a:ext cx="655069" cy="6389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21B386-3AC3-18FA-F548-138725B079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67" y="2535178"/>
            <a:ext cx="655069" cy="6389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BDF1C6-4AC5-1203-FF20-447A306FEB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1982310"/>
            <a:ext cx="655070" cy="6389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4BC389-1A62-6794-9331-72BF8EA25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1982310"/>
            <a:ext cx="655070" cy="6389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0257A8-8E57-6D40-948C-CC2F9C0B5D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1982310"/>
            <a:ext cx="669379" cy="652892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72BCE7F-DC1D-DF5B-F3C3-169C8111DE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030812"/>
              </p:ext>
            </p:extLst>
          </p:nvPr>
        </p:nvGraphicFramePr>
        <p:xfrm>
          <a:off x="5836517" y="2224902"/>
          <a:ext cx="2259954" cy="1952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659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43849920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071728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05C1811-0B8A-E095-C10B-1657F5420DB4}"/>
              </a:ext>
            </a:extLst>
          </p:cNvPr>
          <p:cNvSpPr txBox="1"/>
          <p:nvPr/>
        </p:nvSpPr>
        <p:spPr>
          <a:xfrm>
            <a:off x="6224172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E336A8-62C5-A4D9-E08A-3226C40F7A4A}"/>
              </a:ext>
            </a:extLst>
          </p:cNvPr>
          <p:cNvSpPr txBox="1"/>
          <p:nvPr/>
        </p:nvSpPr>
        <p:spPr>
          <a:xfrm>
            <a:off x="6598812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A73237-2BAA-8DB7-BD85-762251D3A071}"/>
              </a:ext>
            </a:extLst>
          </p:cNvPr>
          <p:cNvSpPr txBox="1"/>
          <p:nvPr/>
        </p:nvSpPr>
        <p:spPr>
          <a:xfrm>
            <a:off x="6978334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1621E0-9C48-45F5-E4D0-C197C6B7EE15}"/>
              </a:ext>
            </a:extLst>
          </p:cNvPr>
          <p:cNvSpPr txBox="1"/>
          <p:nvPr/>
        </p:nvSpPr>
        <p:spPr>
          <a:xfrm>
            <a:off x="7354676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141A408-3888-253B-8377-82061C6E3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939" y="1998646"/>
            <a:ext cx="664719" cy="6483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F72562-49E7-1BD9-C84B-C6A863FC12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770" y="1998646"/>
            <a:ext cx="664719" cy="648347"/>
          </a:xfrm>
          <a:prstGeom prst="rect">
            <a:avLst/>
          </a:prstGeom>
        </p:spPr>
      </p:pic>
      <p:sp>
        <p:nvSpPr>
          <p:cNvPr id="19" name="L-Shape 18">
            <a:extLst>
              <a:ext uri="{FF2B5EF4-FFF2-40B4-BE49-F238E27FC236}">
                <a16:creationId xmlns:a16="http://schemas.microsoft.com/office/drawing/2014/main" id="{12F3C7E9-D7B4-6AD7-8336-B0C61EB5758E}"/>
              </a:ext>
            </a:extLst>
          </p:cNvPr>
          <p:cNvSpPr/>
          <p:nvPr/>
        </p:nvSpPr>
        <p:spPr>
          <a:xfrm flipV="1">
            <a:off x="600537" y="1998645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7AC17EE-C89F-E3C7-80BF-3BE3B85AF1AF}"/>
              </a:ext>
            </a:extLst>
          </p:cNvPr>
          <p:cNvCxnSpPr/>
          <p:nvPr/>
        </p:nvCxnSpPr>
        <p:spPr>
          <a:xfrm flipV="1">
            <a:off x="615123" y="324739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52F9454-CF40-DFAC-A816-6638831BDF3C}"/>
              </a:ext>
            </a:extLst>
          </p:cNvPr>
          <p:cNvCxnSpPr/>
          <p:nvPr/>
        </p:nvCxnSpPr>
        <p:spPr>
          <a:xfrm>
            <a:off x="1206301" y="3466796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C450BF67-89F5-0F90-65A3-832B91542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58" y="2573759"/>
            <a:ext cx="664719" cy="6483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B843BB-7D2C-24C1-D398-ED6BBA5664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89" y="2573759"/>
            <a:ext cx="664719" cy="64834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AF105CF-686D-6962-8A7D-27C8C8FB21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815" y="3147734"/>
            <a:ext cx="664719" cy="6483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E942C4C-10FD-EFB3-50E8-E50895EE35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46" y="3147734"/>
            <a:ext cx="664719" cy="6483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0F2C05-1D38-533C-2C2A-669A040AFB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234" y="3722847"/>
            <a:ext cx="664719" cy="64834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7B784B7-D68A-6351-F419-DDBBB5525E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065" y="3722847"/>
            <a:ext cx="664719" cy="64834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66A82E6-E6BD-ECE7-2CE2-2CD33121CB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410" y="4299081"/>
            <a:ext cx="664719" cy="64834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F959E8B-AC6C-E0B3-7AD5-8C4EB10006BE}"/>
              </a:ext>
            </a:extLst>
          </p:cNvPr>
          <p:cNvSpPr txBox="1"/>
          <p:nvPr/>
        </p:nvSpPr>
        <p:spPr>
          <a:xfrm>
            <a:off x="6493812" y="2855822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DC4933E-818F-549A-A1C8-650C6B0EFB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2565152"/>
            <a:ext cx="655070" cy="63893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4F9FE76-5820-A298-A3B2-FDF79BDA3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2565152"/>
            <a:ext cx="655070" cy="63893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87C6CC4-B5A8-8D59-0DEE-8C480408AE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3149417"/>
            <a:ext cx="655070" cy="63893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1FA8F00-29ED-B06C-00CA-1CFA3D69C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3149417"/>
            <a:ext cx="655070" cy="63893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1AB4F26-F029-9F3D-AA12-34C906AD10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3732259"/>
            <a:ext cx="655070" cy="63893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C403B27-6A23-BA6F-3FBF-295882A06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3732259"/>
            <a:ext cx="655070" cy="63893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AF2D5F7-3559-BB7B-0E7C-4CAF81760D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4289123"/>
            <a:ext cx="655070" cy="63893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6C313C8-D606-027E-254F-4F5A03FFF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4289123"/>
            <a:ext cx="655070" cy="63893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62B2368-3DAE-91C0-AC04-A57D1D021D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4871965"/>
            <a:ext cx="655070" cy="63893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5361BCE-0C6F-3173-EEEB-B5156A2181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4871965"/>
            <a:ext cx="655070" cy="638935"/>
          </a:xfrm>
          <a:prstGeom prst="rect">
            <a:avLst/>
          </a:prstGeom>
        </p:spPr>
      </p:pic>
      <p:sp>
        <p:nvSpPr>
          <p:cNvPr id="40" name="L-Shape 39">
            <a:extLst>
              <a:ext uri="{FF2B5EF4-FFF2-40B4-BE49-F238E27FC236}">
                <a16:creationId xmlns:a16="http://schemas.microsoft.com/office/drawing/2014/main" id="{A6FABC9A-6F37-8825-C61C-661CA519824E}"/>
              </a:ext>
            </a:extLst>
          </p:cNvPr>
          <p:cNvSpPr/>
          <p:nvPr/>
        </p:nvSpPr>
        <p:spPr>
          <a:xfrm flipV="1">
            <a:off x="1916351" y="2025867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L-Shape 40">
            <a:extLst>
              <a:ext uri="{FF2B5EF4-FFF2-40B4-BE49-F238E27FC236}">
                <a16:creationId xmlns:a16="http://schemas.microsoft.com/office/drawing/2014/main" id="{6B8098CB-5477-4840-BBB1-49C5D72D85E6}"/>
              </a:ext>
            </a:extLst>
          </p:cNvPr>
          <p:cNvSpPr/>
          <p:nvPr/>
        </p:nvSpPr>
        <p:spPr>
          <a:xfrm flipV="1">
            <a:off x="1916351" y="3201333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L-Shape 41">
            <a:extLst>
              <a:ext uri="{FF2B5EF4-FFF2-40B4-BE49-F238E27FC236}">
                <a16:creationId xmlns:a16="http://schemas.microsoft.com/office/drawing/2014/main" id="{0128C837-C6B6-1D4C-EE5B-A39DEEA8E70A}"/>
              </a:ext>
            </a:extLst>
          </p:cNvPr>
          <p:cNvSpPr/>
          <p:nvPr/>
        </p:nvSpPr>
        <p:spPr>
          <a:xfrm flipV="1">
            <a:off x="1916351" y="4321548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L-Shape 42">
            <a:extLst>
              <a:ext uri="{FF2B5EF4-FFF2-40B4-BE49-F238E27FC236}">
                <a16:creationId xmlns:a16="http://schemas.microsoft.com/office/drawing/2014/main" id="{C92FE531-AC54-0FA2-A105-023530806D0E}"/>
              </a:ext>
            </a:extLst>
          </p:cNvPr>
          <p:cNvSpPr/>
          <p:nvPr/>
        </p:nvSpPr>
        <p:spPr>
          <a:xfrm flipV="1">
            <a:off x="3245367" y="1994003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L-Shape 43">
            <a:extLst>
              <a:ext uri="{FF2B5EF4-FFF2-40B4-BE49-F238E27FC236}">
                <a16:creationId xmlns:a16="http://schemas.microsoft.com/office/drawing/2014/main" id="{058C8FE5-9489-549A-E476-F14AA01A7332}"/>
              </a:ext>
            </a:extLst>
          </p:cNvPr>
          <p:cNvSpPr/>
          <p:nvPr/>
        </p:nvSpPr>
        <p:spPr>
          <a:xfrm flipV="1">
            <a:off x="3245366" y="3164022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C9C0A1E-633A-08C9-10B5-9CDDF5A4CCCA}"/>
              </a:ext>
            </a:extLst>
          </p:cNvPr>
          <p:cNvCxnSpPr/>
          <p:nvPr/>
        </p:nvCxnSpPr>
        <p:spPr>
          <a:xfrm flipV="1">
            <a:off x="3209640" y="4390535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3875D0A6-495F-7619-C561-AE5BDCEC0D5A}"/>
              </a:ext>
            </a:extLst>
          </p:cNvPr>
          <p:cNvCxnSpPr/>
          <p:nvPr/>
        </p:nvCxnSpPr>
        <p:spPr>
          <a:xfrm flipV="1">
            <a:off x="3800818" y="4480519"/>
            <a:ext cx="759422" cy="12942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>
            <a:extLst>
              <a:ext uri="{FF2B5EF4-FFF2-40B4-BE49-F238E27FC236}">
                <a16:creationId xmlns:a16="http://schemas.microsoft.com/office/drawing/2014/main" id="{839735B0-11A7-13EF-08D2-97730F17D8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2578522"/>
            <a:ext cx="669379" cy="65289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0A34247-5CCF-CEAF-3185-A1C89A045B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2594499"/>
            <a:ext cx="669379" cy="65289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6F16C356-8F0E-62A0-48C2-162E39BAB2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3162988"/>
            <a:ext cx="669379" cy="65289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5D6FD5A-5976-BB0A-21AD-B391705213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3178965"/>
            <a:ext cx="669379" cy="65289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E6A0461-B4F2-967B-F9F4-F1D85ADC92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3758599"/>
            <a:ext cx="669379" cy="65289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04220D1-1D5F-85D5-AA03-63F42A6655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3774576"/>
            <a:ext cx="669379" cy="65289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A60CD59-E825-646C-44CF-9DD9B5BD92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4343065"/>
            <a:ext cx="669379" cy="65289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4803C90-5AB9-D60C-3444-8A840C070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4359042"/>
            <a:ext cx="669379" cy="65289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1586ECA-8579-0178-3BAF-0FCC370B44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4992846"/>
            <a:ext cx="669379" cy="65289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305D008B-B8A8-181A-341A-15EA4E22EF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5008823"/>
            <a:ext cx="669379" cy="652892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86204C7B-8165-E3A4-9F02-BC114447B4BC}"/>
              </a:ext>
            </a:extLst>
          </p:cNvPr>
          <p:cNvSpPr txBox="1"/>
          <p:nvPr/>
        </p:nvSpPr>
        <p:spPr>
          <a:xfrm>
            <a:off x="7206743" y="2855823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8" name="L-Shape 57">
            <a:extLst>
              <a:ext uri="{FF2B5EF4-FFF2-40B4-BE49-F238E27FC236}">
                <a16:creationId xmlns:a16="http://schemas.microsoft.com/office/drawing/2014/main" id="{B194059D-5C8F-A690-086B-850871965C2E}"/>
              </a:ext>
            </a:extLst>
          </p:cNvPr>
          <p:cNvSpPr/>
          <p:nvPr/>
        </p:nvSpPr>
        <p:spPr>
          <a:xfrm flipV="1">
            <a:off x="4523952" y="4401624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L-Shape 58">
            <a:extLst>
              <a:ext uri="{FF2B5EF4-FFF2-40B4-BE49-F238E27FC236}">
                <a16:creationId xmlns:a16="http://schemas.microsoft.com/office/drawing/2014/main" id="{3F0D1634-388A-C4BB-2533-F08EEABAC99D}"/>
              </a:ext>
            </a:extLst>
          </p:cNvPr>
          <p:cNvSpPr/>
          <p:nvPr/>
        </p:nvSpPr>
        <p:spPr>
          <a:xfrm flipV="1">
            <a:off x="4526054" y="3207185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2FFA709-C95D-0F59-9017-754B2C14A6C1}"/>
              </a:ext>
            </a:extLst>
          </p:cNvPr>
          <p:cNvSpPr txBox="1"/>
          <p:nvPr/>
        </p:nvSpPr>
        <p:spPr>
          <a:xfrm>
            <a:off x="7672009" y="2463572"/>
            <a:ext cx="1305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DC8E32B-5562-C2E0-0043-FF2E7D8BD3B0}"/>
                  </a:ext>
                </a:extLst>
              </p:cNvPr>
              <p:cNvSpPr txBox="1"/>
              <p:nvPr/>
            </p:nvSpPr>
            <p:spPr>
              <a:xfrm>
                <a:off x="4274520" y="478651"/>
                <a:ext cx="18394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1,322 r3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DC8E32B-5562-C2E0-0043-FF2E7D8BD3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520" y="478651"/>
                <a:ext cx="1839430" cy="523220"/>
              </a:xfrm>
              <a:prstGeom prst="rect">
                <a:avLst/>
              </a:prstGeom>
              <a:blipFill>
                <a:blip r:embed="rId7"/>
                <a:stretch>
                  <a:fillRect t="-11765" r="-33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092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9" grpId="0" animBg="1"/>
      <p:bldP spid="29" grpId="0"/>
      <p:bldP spid="40" grpId="0" animBg="1"/>
      <p:bldP spid="41" grpId="0" animBg="1"/>
      <p:bldP spid="42" grpId="0" animBg="1"/>
      <p:bldP spid="43" grpId="0" animBg="1"/>
      <p:bldP spid="44" grpId="0" animBg="1"/>
      <p:bldP spid="57" grpId="0"/>
      <p:bldP spid="58" grpId="0" animBg="1"/>
      <p:bldP spid="59" grpId="0" animBg="1"/>
      <p:bldP spid="60" grpId="0"/>
      <p:bldP spid="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E831C8-DD2D-A13B-A9BB-3E4B4B584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8498" y="42444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A3D7ED-0088-3960-887C-8A5D66D4EAE7}"/>
              </a:ext>
            </a:extLst>
          </p:cNvPr>
          <p:cNvSpPr txBox="1"/>
          <p:nvPr/>
        </p:nvSpPr>
        <p:spPr>
          <a:xfrm>
            <a:off x="5481342" y="5671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7078AA-3ABD-EBB5-B68B-2C7C2F078ECF}"/>
              </a:ext>
            </a:extLst>
          </p:cNvPr>
          <p:cNvSpPr txBox="1"/>
          <p:nvPr/>
        </p:nvSpPr>
        <p:spPr>
          <a:xfrm>
            <a:off x="-899215" y="371694"/>
            <a:ext cx="7291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divisions.	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F8E81B0-9A4B-6D63-F1BA-BF0CFE316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986532"/>
              </p:ext>
            </p:extLst>
          </p:nvPr>
        </p:nvGraphicFramePr>
        <p:xfrm>
          <a:off x="1395610" y="1974577"/>
          <a:ext cx="2754752" cy="173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44">
                  <a:extLst>
                    <a:ext uri="{9D8B030D-6E8A-4147-A177-3AD203B41FA5}">
                      <a16:colId xmlns:a16="http://schemas.microsoft.com/office/drawing/2014/main" val="196212067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1240781941"/>
                    </a:ext>
                  </a:extLst>
                </a:gridCol>
              </a:tblGrid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4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64555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B93FC4A-A260-DB1E-888C-333D980256B9}"/>
              </a:ext>
            </a:extLst>
          </p:cNvPr>
          <p:cNvSpPr txBox="1"/>
          <p:nvPr/>
        </p:nvSpPr>
        <p:spPr>
          <a:xfrm>
            <a:off x="2081603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EAC1BC-7E48-00DD-BA0D-34DEDB22E05E}"/>
              </a:ext>
            </a:extLst>
          </p:cNvPr>
          <p:cNvSpPr txBox="1"/>
          <p:nvPr/>
        </p:nvSpPr>
        <p:spPr>
          <a:xfrm>
            <a:off x="2446349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F37675-CF9A-7ACF-1D09-1B0DCB31A5DD}"/>
              </a:ext>
            </a:extLst>
          </p:cNvPr>
          <p:cNvSpPr txBox="1"/>
          <p:nvPr/>
        </p:nvSpPr>
        <p:spPr>
          <a:xfrm>
            <a:off x="2785696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B322BE-4AAA-B9E0-0A72-21883EB3019C}"/>
              </a:ext>
            </a:extLst>
          </p:cNvPr>
          <p:cNvSpPr txBox="1"/>
          <p:nvPr/>
        </p:nvSpPr>
        <p:spPr>
          <a:xfrm>
            <a:off x="3129274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B1A36F-A45A-CA5F-03CD-CDD873DDAE53}"/>
              </a:ext>
            </a:extLst>
          </p:cNvPr>
          <p:cNvSpPr txBox="1"/>
          <p:nvPr/>
        </p:nvSpPr>
        <p:spPr>
          <a:xfrm>
            <a:off x="2280857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F08E0D-AF76-FDB9-6A9D-9CDD993DBB3E}"/>
              </a:ext>
            </a:extLst>
          </p:cNvPr>
          <p:cNvSpPr txBox="1"/>
          <p:nvPr/>
        </p:nvSpPr>
        <p:spPr>
          <a:xfrm>
            <a:off x="2973146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2463B57B-3511-8E44-4A14-373D35937AD2}"/>
              </a:ext>
            </a:extLst>
          </p:cNvPr>
          <p:cNvSpPr/>
          <p:nvPr/>
        </p:nvSpPr>
        <p:spPr>
          <a:xfrm>
            <a:off x="1691735" y="3976796"/>
            <a:ext cx="5760531" cy="1733822"/>
          </a:xfrm>
          <a:prstGeom prst="cloudCallout">
            <a:avLst>
              <a:gd name="adj1" fmla="val -35897"/>
              <a:gd name="adj2" fmla="val 69140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do you notice about the size of the remainders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17F8C1-CC9F-ACE2-2608-2A043ED06A09}"/>
              </a:ext>
            </a:extLst>
          </p:cNvPr>
          <p:cNvSpPr txBox="1"/>
          <p:nvPr/>
        </p:nvSpPr>
        <p:spPr>
          <a:xfrm>
            <a:off x="3374003" y="2260558"/>
            <a:ext cx="6182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r2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95E1D69-A5FE-BD22-7E6F-FCF480E5E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17820"/>
              </p:ext>
            </p:extLst>
          </p:nvPr>
        </p:nvGraphicFramePr>
        <p:xfrm>
          <a:off x="4878460" y="1974577"/>
          <a:ext cx="2754752" cy="173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44">
                  <a:extLst>
                    <a:ext uri="{9D8B030D-6E8A-4147-A177-3AD203B41FA5}">
                      <a16:colId xmlns:a16="http://schemas.microsoft.com/office/drawing/2014/main" val="196212067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1240781941"/>
                    </a:ext>
                  </a:extLst>
                </a:gridCol>
              </a:tblGrid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4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64555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627B1BD-85EA-1CAF-1A9D-1CA7B87DE068}"/>
              </a:ext>
            </a:extLst>
          </p:cNvPr>
          <p:cNvSpPr txBox="1"/>
          <p:nvPr/>
        </p:nvSpPr>
        <p:spPr>
          <a:xfrm>
            <a:off x="5564453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BBD22E-F17D-1614-CDBD-E5AC3C9CCD52}"/>
              </a:ext>
            </a:extLst>
          </p:cNvPr>
          <p:cNvSpPr txBox="1"/>
          <p:nvPr/>
        </p:nvSpPr>
        <p:spPr>
          <a:xfrm>
            <a:off x="5929199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5EBCAE-88E3-C807-8E06-E284FFB4D28B}"/>
              </a:ext>
            </a:extLst>
          </p:cNvPr>
          <p:cNvSpPr txBox="1"/>
          <p:nvPr/>
        </p:nvSpPr>
        <p:spPr>
          <a:xfrm>
            <a:off x="6268546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F04C1F-3F78-97C8-DE8E-ACA322619C78}"/>
              </a:ext>
            </a:extLst>
          </p:cNvPr>
          <p:cNvSpPr txBox="1"/>
          <p:nvPr/>
        </p:nvSpPr>
        <p:spPr>
          <a:xfrm>
            <a:off x="6612124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F97FF43-09CF-4ED8-9B5D-3F48D9BE0FCB}"/>
              </a:ext>
            </a:extLst>
          </p:cNvPr>
          <p:cNvSpPr txBox="1"/>
          <p:nvPr/>
        </p:nvSpPr>
        <p:spPr>
          <a:xfrm>
            <a:off x="5763707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D27B93-4A2E-DB98-EC63-5AD691573A83}"/>
              </a:ext>
            </a:extLst>
          </p:cNvPr>
          <p:cNvSpPr txBox="1"/>
          <p:nvPr/>
        </p:nvSpPr>
        <p:spPr>
          <a:xfrm>
            <a:off x="6455996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459AF4-D70E-BCF7-E80B-454245D3B335}"/>
              </a:ext>
            </a:extLst>
          </p:cNvPr>
          <p:cNvSpPr txBox="1"/>
          <p:nvPr/>
        </p:nvSpPr>
        <p:spPr>
          <a:xfrm>
            <a:off x="6856853" y="2260558"/>
            <a:ext cx="6182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r5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1E8687-15F6-235D-A895-E7D1D23B26AF}"/>
              </a:ext>
            </a:extLst>
          </p:cNvPr>
          <p:cNvSpPr txBox="1"/>
          <p:nvPr/>
        </p:nvSpPr>
        <p:spPr>
          <a:xfrm>
            <a:off x="6121642" y="2704076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7451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7" grpId="0"/>
      <p:bldP spid="8" grpId="0"/>
      <p:bldP spid="9" grpId="0"/>
      <p:bldP spid="10" grpId="0"/>
      <p:bldP spid="11" grpId="0"/>
      <p:bldP spid="12" grpId="0" animBg="1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C8E903-BD71-04FA-0077-F135728CD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6C3E89-DD08-2E02-D779-CE31C335DC5B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9ECDF9D-7CC9-C218-A8E3-CE7598FB4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077974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243A6178-3927-7C5D-7F36-5EC2214F2104}"/>
                  </a:ext>
                </a:extLst>
              </p:cNvPr>
              <p:cNvSpPr/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</a:rPr>
                  <a:t>3,924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1,307 r3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243A6178-3927-7C5D-7F36-5EC2214F210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  <a:blipFill>
                <a:blip r:embed="rId3"/>
                <a:stretch>
                  <a:fillRect l="-3947" t="-10465" r="-30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776A685-72CF-692D-6794-D1BF19AF69C8}"/>
                  </a:ext>
                </a:extLst>
              </p:cNvPr>
              <p:cNvSpPr/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5,626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24 r6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776A685-72CF-692D-6794-D1BF19AF69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  <a:blipFill>
                <a:blip r:embed="rId4"/>
                <a:stretch>
                  <a:fillRect l="-3676" t="-10465" r="-34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CD52BDC-03BC-1A15-6D5B-394D67BBAE22}"/>
                  </a:ext>
                </a:extLst>
              </p:cNvPr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3,242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810 r2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CD52BDC-03BC-1A15-6D5B-394D67BBAE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5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12E1611E-023E-D71D-E0E1-0004672A5AC9}"/>
              </a:ext>
            </a:extLst>
          </p:cNvPr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extLst>
      <p:ext uri="{BB962C8B-B14F-4D97-AF65-F5344CB8AC3E}">
        <p14:creationId xmlns:p14="http://schemas.microsoft.com/office/powerpoint/2010/main" val="18927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39653 0.358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0313 0.3326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4CE8D4-C4AB-D233-6726-E91EA9A001E2}"/>
              </a:ext>
            </a:extLst>
          </p:cNvPr>
          <p:cNvSpPr txBox="1"/>
          <p:nvPr/>
        </p:nvSpPr>
        <p:spPr>
          <a:xfrm>
            <a:off x="667512" y="4552109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9, the greatest remainder you can have is </a:t>
            </a:r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____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805704-A24A-A96C-9DEA-C76EA6554D7A}"/>
              </a:ext>
            </a:extLst>
          </p:cNvPr>
          <p:cNvSpPr txBox="1"/>
          <p:nvPr/>
        </p:nvSpPr>
        <p:spPr>
          <a:xfrm>
            <a:off x="667512" y="3405297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7,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A7B932-C189-E6E0-E86A-731863CDC026}"/>
              </a:ext>
            </a:extLst>
          </p:cNvPr>
          <p:cNvSpPr txBox="1"/>
          <p:nvPr/>
        </p:nvSpPr>
        <p:spPr>
          <a:xfrm>
            <a:off x="667512" y="2258486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3,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4D2BCC-101B-F813-CC2E-5C145A12CCD7}"/>
              </a:ext>
            </a:extLst>
          </p:cNvPr>
          <p:cNvSpPr txBox="1"/>
          <p:nvPr/>
        </p:nvSpPr>
        <p:spPr>
          <a:xfrm>
            <a:off x="667512" y="1111675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2,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3A6C91-EB7B-6DE6-9686-27E0B7FA6D82}"/>
              </a:ext>
            </a:extLst>
          </p:cNvPr>
          <p:cNvSpPr txBox="1"/>
          <p:nvPr/>
        </p:nvSpPr>
        <p:spPr>
          <a:xfrm>
            <a:off x="667512" y="395750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Complete the sentences.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0B18D2-611B-76C4-078F-2A0A2EB09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7DA75C-4ACB-E905-D761-58B0D0C62919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2970F0-AA52-9360-3770-B247726766B6}"/>
              </a:ext>
            </a:extLst>
          </p:cNvPr>
          <p:cNvSpPr txBox="1"/>
          <p:nvPr/>
        </p:nvSpPr>
        <p:spPr>
          <a:xfrm>
            <a:off x="2409915" y="153299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F1958F-2385-4AE7-FCB0-62118291571C}"/>
              </a:ext>
            </a:extLst>
          </p:cNvPr>
          <p:cNvSpPr txBox="1"/>
          <p:nvPr/>
        </p:nvSpPr>
        <p:spPr>
          <a:xfrm>
            <a:off x="2409915" y="268937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D45CC0-0B81-EE42-74D5-98F7AB50A354}"/>
              </a:ext>
            </a:extLst>
          </p:cNvPr>
          <p:cNvSpPr txBox="1"/>
          <p:nvPr/>
        </p:nvSpPr>
        <p:spPr>
          <a:xfrm>
            <a:off x="2409915" y="384575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7ED23F-04B0-D15F-622E-CC5EEB2A2D4D}"/>
              </a:ext>
            </a:extLst>
          </p:cNvPr>
          <p:cNvSpPr txBox="1"/>
          <p:nvPr/>
        </p:nvSpPr>
        <p:spPr>
          <a:xfrm>
            <a:off x="2409915" y="500213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337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5E8A64-D039-DEB0-A984-5871A7F96E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61905" y="1725846"/>
            <a:ext cx="1138493" cy="875008"/>
          </a:xfrm>
          <a:prstGeom prst="rect">
            <a:avLst/>
          </a:prstGeom>
        </p:spPr>
      </p:pic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CB160EF1-FD50-8022-0DAA-7C9FBDF150C1}"/>
              </a:ext>
            </a:extLst>
          </p:cNvPr>
          <p:cNvSpPr/>
          <p:nvPr/>
        </p:nvSpPr>
        <p:spPr>
          <a:xfrm>
            <a:off x="2403566" y="1535434"/>
            <a:ext cx="3265714" cy="976086"/>
          </a:xfrm>
          <a:prstGeom prst="wedgeRoundRectCallout">
            <a:avLst>
              <a:gd name="adj1" fmla="val 69341"/>
              <a:gd name="adj2" fmla="val 5810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42D9C2-FCA8-2A1D-F3F1-779DB80F9C05}"/>
                  </a:ext>
                </a:extLst>
              </p:cNvPr>
              <p:cNvSpPr txBox="1"/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1,126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42D9C2-FCA8-2A1D-F3F1-779DB80F9C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blipFill>
                <a:blip r:embed="rId3"/>
                <a:stretch>
                  <a:fillRect l="-4664" t="-12500" r="-335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ross 4">
            <a:extLst>
              <a:ext uri="{FF2B5EF4-FFF2-40B4-BE49-F238E27FC236}">
                <a16:creationId xmlns:a16="http://schemas.microsoft.com/office/drawing/2014/main" id="{70404671-6125-61BD-C9BA-FB4FD7771053}"/>
              </a:ext>
            </a:extLst>
          </p:cNvPr>
          <p:cNvSpPr/>
          <p:nvPr/>
        </p:nvSpPr>
        <p:spPr>
          <a:xfrm rot="2694387">
            <a:off x="1044990" y="1319860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C853B6-1F68-59E1-3F16-8067B36C5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2AAC2F-A4EC-CCA1-BE81-05C7CA657FA4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6C2AEC-48F6-1967-9334-40FE350B78F2}"/>
              </a:ext>
            </a:extLst>
          </p:cNvPr>
          <p:cNvSpPr txBox="1"/>
          <p:nvPr/>
        </p:nvSpPr>
        <p:spPr>
          <a:xfrm>
            <a:off x="684355" y="3458138"/>
            <a:ext cx="7031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The 5 times table is in a pattern: 5, 10, 15, 20 ..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1A1712-A00C-5E00-20EF-3D7B4A290E75}"/>
              </a:ext>
            </a:extLst>
          </p:cNvPr>
          <p:cNvSpPr txBox="1"/>
          <p:nvPr/>
        </p:nvSpPr>
        <p:spPr>
          <a:xfrm>
            <a:off x="684355" y="4122086"/>
            <a:ext cx="7031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5,627 is a whole number but it does not have 5 ones or 0 ones so the answer must have a remainder.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B90FEF8-A154-3BC4-8CC1-FEF2858E791D}"/>
                  </a:ext>
                </a:extLst>
              </p:cNvPr>
              <p:cNvSpPr txBox="1"/>
              <p:nvPr/>
            </p:nvSpPr>
            <p:spPr>
              <a:xfrm>
                <a:off x="2403566" y="5433880"/>
                <a:ext cx="3780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rgbClr val="0070C0"/>
                    </a:solidFill>
                  </a:rPr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0070C0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0070C0"/>
                    </a:solidFill>
                  </a:rPr>
                  <a:t> 1,125 r2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B90FEF8-A154-3BC4-8CC1-FEF2858E7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5433880"/>
                <a:ext cx="3780696" cy="584775"/>
              </a:xfrm>
              <a:prstGeom prst="rect">
                <a:avLst/>
              </a:prstGeom>
              <a:blipFill>
                <a:blip r:embed="rId5"/>
                <a:stretch>
                  <a:fillRect l="-4032" t="-12500" r="-8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1929AB1-553A-9C31-B1EC-060DC91FDF37}"/>
              </a:ext>
            </a:extLst>
          </p:cNvPr>
          <p:cNvSpPr txBox="1"/>
          <p:nvPr/>
        </p:nvSpPr>
        <p:spPr>
          <a:xfrm>
            <a:off x="667512" y="395750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Tiny has worked out this division.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76D8C0-2CD5-DCA9-76DF-428E68636DF1}"/>
              </a:ext>
            </a:extLst>
          </p:cNvPr>
          <p:cNvSpPr txBox="1"/>
          <p:nvPr/>
        </p:nvSpPr>
        <p:spPr>
          <a:xfrm>
            <a:off x="684355" y="2800986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How do you know Tiny is incorrect?</a:t>
            </a:r>
          </a:p>
        </p:txBody>
      </p:sp>
    </p:spTree>
    <p:extLst>
      <p:ext uri="{BB962C8B-B14F-4D97-AF65-F5344CB8AC3E}">
        <p14:creationId xmlns:p14="http://schemas.microsoft.com/office/powerpoint/2010/main" val="411760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7" grpId="1"/>
      <p:bldP spid="8" grpId="0"/>
      <p:bldP spid="9" grpId="0"/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1BA773-CB79-0F4B-EAD5-11CF73A3CF02}"/>
              </a:ext>
            </a:extLst>
          </p:cNvPr>
          <p:cNvSpPr txBox="1"/>
          <p:nvPr/>
        </p:nvSpPr>
        <p:spPr>
          <a:xfrm>
            <a:off x="884548" y="725210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349 people at a wedding.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83E813B-3EA6-67E7-96D7-5C647B58E3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892514"/>
              </p:ext>
            </p:extLst>
          </p:nvPr>
        </p:nvGraphicFramePr>
        <p:xfrm>
          <a:off x="2806928" y="2786437"/>
          <a:ext cx="3124200" cy="1975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700">
                  <a:extLst>
                    <a:ext uri="{9D8B030D-6E8A-4147-A177-3AD203B41FA5}">
                      <a16:colId xmlns:a16="http://schemas.microsoft.com/office/drawing/2014/main" val="2929461593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48322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429699-E451-175F-E2B3-1CC8ED23ECB2}"/>
              </a:ext>
            </a:extLst>
          </p:cNvPr>
          <p:cNvSpPr txBox="1"/>
          <p:nvPr/>
        </p:nvSpPr>
        <p:spPr>
          <a:xfrm>
            <a:off x="3931911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0DC03E-3BAC-41E4-9C5A-AE365EB5EAA5}"/>
              </a:ext>
            </a:extLst>
          </p:cNvPr>
          <p:cNvSpPr txBox="1"/>
          <p:nvPr/>
        </p:nvSpPr>
        <p:spPr>
          <a:xfrm>
            <a:off x="4460402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2A6AB-E231-89DA-B169-6EA50533DE13}"/>
              </a:ext>
            </a:extLst>
          </p:cNvPr>
          <p:cNvSpPr txBox="1"/>
          <p:nvPr/>
        </p:nvSpPr>
        <p:spPr>
          <a:xfrm>
            <a:off x="4993775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596613-2599-8C5B-14B2-4AFE08E48FA4}"/>
              </a:ext>
            </a:extLst>
          </p:cNvPr>
          <p:cNvSpPr txBox="1"/>
          <p:nvPr/>
        </p:nvSpPr>
        <p:spPr>
          <a:xfrm>
            <a:off x="4319961" y="336820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67466B-F046-4610-10A6-BCE6EAC93BB2}"/>
              </a:ext>
            </a:extLst>
          </p:cNvPr>
          <p:cNvSpPr txBox="1"/>
          <p:nvPr/>
        </p:nvSpPr>
        <p:spPr>
          <a:xfrm>
            <a:off x="2102082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43 tables 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needed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980326-ABF4-E5AF-0029-E492010C015A}"/>
              </a:ext>
            </a:extLst>
          </p:cNvPr>
          <p:cNvSpPr txBox="1"/>
          <p:nvPr/>
        </p:nvSpPr>
        <p:spPr>
          <a:xfrm>
            <a:off x="884548" y="1852174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633CBA-02E1-AA5A-ABE6-1F79B9C676C5}"/>
              </a:ext>
            </a:extLst>
          </p:cNvPr>
          <p:cNvSpPr txBox="1"/>
          <p:nvPr/>
        </p:nvSpPr>
        <p:spPr>
          <a:xfrm>
            <a:off x="4796984" y="337323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AA93EA-0974-1E4B-3342-7F07F7F35C58}"/>
              </a:ext>
            </a:extLst>
          </p:cNvPr>
          <p:cNvSpPr txBox="1"/>
          <p:nvPr/>
        </p:nvSpPr>
        <p:spPr>
          <a:xfrm>
            <a:off x="5417101" y="2973939"/>
            <a:ext cx="1325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CB26EF0-1D55-0289-41B5-F34453A4D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5285455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6D0A59-44DA-8A56-5D91-8B5BDB3845B4}"/>
              </a:ext>
            </a:extLst>
          </p:cNvPr>
          <p:cNvSpPr txBox="1"/>
          <p:nvPr/>
        </p:nvSpPr>
        <p:spPr>
          <a:xfrm>
            <a:off x="5602135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C893BE-73C1-D74A-1E7F-F213744D1090}"/>
              </a:ext>
            </a:extLst>
          </p:cNvPr>
          <p:cNvSpPr txBox="1"/>
          <p:nvPr/>
        </p:nvSpPr>
        <p:spPr>
          <a:xfrm>
            <a:off x="2101709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 tables are needed.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C201F0-E5FD-3EF1-97B5-4FF5D89D1214}"/>
              </a:ext>
            </a:extLst>
          </p:cNvPr>
          <p:cNvSpPr txBox="1"/>
          <p:nvPr/>
        </p:nvSpPr>
        <p:spPr>
          <a:xfrm>
            <a:off x="884548" y="1288692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92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8" grpId="1"/>
      <p:bldP spid="9" grpId="0"/>
      <p:bldP spid="10" grpId="0"/>
      <p:bldP spid="11" grpId="0"/>
      <p:bldP spid="13" grpId="0"/>
      <p:bldP spid="13" grpId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FA588FA-59F8-7418-27F0-16870F4B5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356914"/>
              </p:ext>
            </p:extLst>
          </p:nvPr>
        </p:nvGraphicFramePr>
        <p:xfrm>
          <a:off x="791127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5027F-DE51-FBDD-5B85-1308AF4BD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992652"/>
              </p:ext>
            </p:extLst>
          </p:nvPr>
        </p:nvGraphicFramePr>
        <p:xfrm>
          <a:off x="3303120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98862A1-ECCE-58D2-7D74-A98D3441E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333401"/>
              </p:ext>
            </p:extLst>
          </p:nvPr>
        </p:nvGraphicFramePr>
        <p:xfrm>
          <a:off x="5916259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7D9A6AB-1472-70C5-BC66-6401E85D47B7}"/>
              </a:ext>
            </a:extLst>
          </p:cNvPr>
          <p:cNvSpPr txBox="1"/>
          <p:nvPr/>
        </p:nvSpPr>
        <p:spPr>
          <a:xfrm>
            <a:off x="417025" y="788887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Ron is thinking of a number between 500 and 550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4005C-BFE3-0697-3185-9EA5556E4279}"/>
              </a:ext>
            </a:extLst>
          </p:cNvPr>
          <p:cNvSpPr txBox="1"/>
          <p:nvPr/>
        </p:nvSpPr>
        <p:spPr>
          <a:xfrm>
            <a:off x="417025" y="1694714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8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353C29-EB24-BD87-9ACE-0C708DA0CCD8}"/>
              </a:ext>
            </a:extLst>
          </p:cNvPr>
          <p:cNvSpPr txBox="1"/>
          <p:nvPr/>
        </p:nvSpPr>
        <p:spPr>
          <a:xfrm>
            <a:off x="3456236" y="225440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1A79E4-ED1F-C23E-8F61-8608CDE5FB82}"/>
              </a:ext>
            </a:extLst>
          </p:cNvPr>
          <p:cNvSpPr txBox="1"/>
          <p:nvPr/>
        </p:nvSpPr>
        <p:spPr>
          <a:xfrm>
            <a:off x="4207231" y="225440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972612-D836-91A4-0753-5B3CC4438431}"/>
              </a:ext>
            </a:extLst>
          </p:cNvPr>
          <p:cNvSpPr txBox="1"/>
          <p:nvPr/>
        </p:nvSpPr>
        <p:spPr>
          <a:xfrm>
            <a:off x="1166588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9FB1DF-CF8C-CD9F-4462-C0346241FE76}"/>
              </a:ext>
            </a:extLst>
          </p:cNvPr>
          <p:cNvSpPr txBox="1"/>
          <p:nvPr/>
        </p:nvSpPr>
        <p:spPr>
          <a:xfrm>
            <a:off x="1542437" y="345058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8ACACA-A9AF-241D-002F-4BAEF1F4B5D7}"/>
              </a:ext>
            </a:extLst>
          </p:cNvPr>
          <p:cNvSpPr txBox="1"/>
          <p:nvPr/>
        </p:nvSpPr>
        <p:spPr>
          <a:xfrm>
            <a:off x="1882627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210AD6-6E52-2771-3753-9F927EBDBE42}"/>
              </a:ext>
            </a:extLst>
          </p:cNvPr>
          <p:cNvSpPr txBox="1"/>
          <p:nvPr/>
        </p:nvSpPr>
        <p:spPr>
          <a:xfrm>
            <a:off x="1411582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CA5AAC-36AB-9760-8E9C-C2949E78350C}"/>
              </a:ext>
            </a:extLst>
          </p:cNvPr>
          <p:cNvSpPr txBox="1"/>
          <p:nvPr/>
        </p:nvSpPr>
        <p:spPr>
          <a:xfrm>
            <a:off x="1807744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4EFAF8-F0AB-202B-1659-49684A9DEC2A}"/>
              </a:ext>
            </a:extLst>
          </p:cNvPr>
          <p:cNvSpPr txBox="1"/>
          <p:nvPr/>
        </p:nvSpPr>
        <p:spPr>
          <a:xfrm>
            <a:off x="2228325" y="3450586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FA51D7-AFF7-B857-CA81-59E59B626FC4}"/>
              </a:ext>
            </a:extLst>
          </p:cNvPr>
          <p:cNvSpPr txBox="1"/>
          <p:nvPr/>
        </p:nvSpPr>
        <p:spPr>
          <a:xfrm>
            <a:off x="3702565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ECEA82-AB57-BDB4-F7D9-E3DCD320D93B}"/>
              </a:ext>
            </a:extLst>
          </p:cNvPr>
          <p:cNvSpPr txBox="1"/>
          <p:nvPr/>
        </p:nvSpPr>
        <p:spPr>
          <a:xfrm>
            <a:off x="4070917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94D711-F968-1518-EE0F-09FE73FC5D6A}"/>
              </a:ext>
            </a:extLst>
          </p:cNvPr>
          <p:cNvSpPr txBox="1"/>
          <p:nvPr/>
        </p:nvSpPr>
        <p:spPr>
          <a:xfrm>
            <a:off x="4414595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52B450F-E40D-F939-09EB-5256768934AA}"/>
              </a:ext>
            </a:extLst>
          </p:cNvPr>
          <p:cNvSpPr txBox="1"/>
          <p:nvPr/>
        </p:nvSpPr>
        <p:spPr>
          <a:xfrm>
            <a:off x="396335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A2CBD5-5D13-9AE9-3446-7A71FCA7BCA9}"/>
              </a:ext>
            </a:extLst>
          </p:cNvPr>
          <p:cNvSpPr txBox="1"/>
          <p:nvPr/>
        </p:nvSpPr>
        <p:spPr>
          <a:xfrm>
            <a:off x="430354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7F30563-6A05-DEF1-7177-FC994F928211}"/>
              </a:ext>
            </a:extLst>
          </p:cNvPr>
          <p:cNvSpPr txBox="1"/>
          <p:nvPr/>
        </p:nvSpPr>
        <p:spPr>
          <a:xfrm>
            <a:off x="4754785" y="3457312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r7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E1287F-33EC-BBC4-B9D2-10F71F98FEBD}"/>
              </a:ext>
            </a:extLst>
          </p:cNvPr>
          <p:cNvSpPr txBox="1"/>
          <p:nvPr/>
        </p:nvSpPr>
        <p:spPr>
          <a:xfrm>
            <a:off x="6311329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FE7E9CE-5F81-A86C-BC8E-4C6B5D8C2383}"/>
              </a:ext>
            </a:extLst>
          </p:cNvPr>
          <p:cNvSpPr txBox="1"/>
          <p:nvPr/>
        </p:nvSpPr>
        <p:spPr>
          <a:xfrm>
            <a:off x="6651519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8EA0B7-C5A4-0D05-8B8E-517E62E650A0}"/>
              </a:ext>
            </a:extLst>
          </p:cNvPr>
          <p:cNvSpPr txBox="1"/>
          <p:nvPr/>
        </p:nvSpPr>
        <p:spPr>
          <a:xfrm>
            <a:off x="7046896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71AA670-DD23-3B50-BDB3-2013B4DF6F1C}"/>
              </a:ext>
            </a:extLst>
          </p:cNvPr>
          <p:cNvSpPr txBox="1"/>
          <p:nvPr/>
        </p:nvSpPr>
        <p:spPr>
          <a:xfrm>
            <a:off x="653996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5D03AB-8387-D9B2-4293-11F6AB864475}"/>
              </a:ext>
            </a:extLst>
          </p:cNvPr>
          <p:cNvSpPr txBox="1"/>
          <p:nvPr/>
        </p:nvSpPr>
        <p:spPr>
          <a:xfrm>
            <a:off x="7370958" y="3450586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812C49-4C38-EA84-EF76-7DAC53CA0E0A}"/>
              </a:ext>
            </a:extLst>
          </p:cNvPr>
          <p:cNvSpPr txBox="1"/>
          <p:nvPr/>
        </p:nvSpPr>
        <p:spPr>
          <a:xfrm>
            <a:off x="3991813" y="2248106"/>
            <a:ext cx="607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</a:rPr>
              <a:t>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23EFD69-BDA3-0751-838F-BE3FAE336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9492" y="5192237"/>
            <a:ext cx="747045" cy="74704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41E40E3-92BD-5196-9BE3-D71439C11265}"/>
              </a:ext>
            </a:extLst>
          </p:cNvPr>
          <p:cNvSpPr txBox="1"/>
          <p:nvPr/>
        </p:nvSpPr>
        <p:spPr>
          <a:xfrm>
            <a:off x="5622336" y="53349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CDAF6BB-85A5-9021-05E0-C797A76DE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086" y="277858"/>
            <a:ext cx="648101" cy="56434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A53F861-3AAB-A734-A0C7-8F95D7B673D5}"/>
              </a:ext>
            </a:extLst>
          </p:cNvPr>
          <p:cNvSpPr txBox="1"/>
          <p:nvPr/>
        </p:nvSpPr>
        <p:spPr>
          <a:xfrm>
            <a:off x="391477" y="1241800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His number has 1 one.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70E725-5E50-D6B5-E397-02375D955721}"/>
              </a:ext>
            </a:extLst>
          </p:cNvPr>
          <p:cNvSpPr txBox="1"/>
          <p:nvPr/>
        </p:nvSpPr>
        <p:spPr>
          <a:xfrm>
            <a:off x="6905525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56A50E-E37A-F46C-0E21-849A7F8D12D9}"/>
              </a:ext>
            </a:extLst>
          </p:cNvPr>
          <p:cNvSpPr/>
          <p:nvPr/>
        </p:nvSpPr>
        <p:spPr>
          <a:xfrm>
            <a:off x="4063377" y="2294770"/>
            <a:ext cx="464668" cy="464668"/>
          </a:xfrm>
          <a:prstGeom prst="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9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28" grpId="1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421105" y="385011"/>
            <a:ext cx="643689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You Can Help at </a:t>
            </a:r>
            <a:r>
              <a:rPr lang="en-GB" sz="2800" dirty="0" smtClean="0"/>
              <a:t>Home</a:t>
            </a:r>
          </a:p>
          <a:p>
            <a:endParaRPr lang="en-GB" sz="2800" dirty="0"/>
          </a:p>
          <a:p>
            <a:r>
              <a:rPr lang="en-GB" sz="2800" dirty="0"/>
              <a:t>• Practise number facts and times tables</a:t>
            </a:r>
            <a:br>
              <a:rPr lang="en-GB" sz="2800" dirty="0"/>
            </a:br>
            <a:r>
              <a:rPr lang="en-GB" sz="2800" dirty="0"/>
              <a:t>• Ask your child to explain their thinking</a:t>
            </a:r>
            <a:br>
              <a:rPr lang="en-GB" sz="2800" dirty="0"/>
            </a:br>
            <a:r>
              <a:rPr lang="en-GB" sz="2800" dirty="0"/>
              <a:t>• Use maths in everyday life: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-cooking</a:t>
            </a:r>
            <a:endParaRPr lang="en-GB" sz="2800" dirty="0"/>
          </a:p>
          <a:p>
            <a:r>
              <a:rPr lang="en-GB" sz="2800" dirty="0" smtClean="0"/>
              <a:t>	-shopping</a:t>
            </a:r>
            <a:endParaRPr lang="en-GB" sz="2800" dirty="0"/>
          </a:p>
          <a:p>
            <a:r>
              <a:rPr lang="en-GB" sz="2800" dirty="0" smtClean="0"/>
              <a:t>	-telling </a:t>
            </a:r>
            <a:r>
              <a:rPr lang="en-GB" sz="2800" dirty="0"/>
              <a:t>the </a:t>
            </a:r>
            <a:r>
              <a:rPr lang="en-GB" sz="2800" dirty="0" smtClean="0"/>
              <a:t>time</a:t>
            </a:r>
          </a:p>
          <a:p>
            <a:endParaRPr lang="en-GB" sz="2800" dirty="0"/>
          </a:p>
          <a:p>
            <a:r>
              <a:rPr lang="en-GB" sz="2800" dirty="0"/>
              <a:t>Understanding is more important than speed.</a:t>
            </a:r>
          </a:p>
        </p:txBody>
      </p:sp>
    </p:spTree>
    <p:extLst>
      <p:ext uri="{BB962C8B-B14F-4D97-AF65-F5344CB8AC3E}">
        <p14:creationId xmlns:p14="http://schemas.microsoft.com/office/powerpoint/2010/main" val="342736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10" y="1335504"/>
            <a:ext cx="7555831" cy="508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400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37" y="899110"/>
            <a:ext cx="7173326" cy="50394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7136" y="6071754"/>
            <a:ext cx="77402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Select year group and current topic- check with your child, ask their teacher or look on the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69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33926" y="6261016"/>
            <a:ext cx="6858000" cy="705267"/>
          </a:xfrm>
        </p:spPr>
        <p:txBody>
          <a:bodyPr/>
          <a:lstStyle/>
          <a:p>
            <a:r>
              <a:rPr lang="en-GB" dirty="0" smtClean="0"/>
              <a:t>Find the lesson you want to revisit with your child.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90" y="715895"/>
            <a:ext cx="7778391" cy="505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204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6568" y="168441"/>
            <a:ext cx="83619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Year 4 Multiplication Tables Check (MTC</a:t>
            </a:r>
            <a:r>
              <a:rPr lang="en-GB" sz="2000" dirty="0" smtClean="0"/>
              <a:t>)</a:t>
            </a:r>
          </a:p>
          <a:p>
            <a:endParaRPr lang="en-GB" sz="2000" dirty="0"/>
          </a:p>
          <a:p>
            <a:r>
              <a:rPr lang="en-GB" sz="2000" dirty="0"/>
              <a:t>All Year 4 pupils complete the Multiplication Tables Check in June</a:t>
            </a:r>
            <a:r>
              <a:rPr lang="en-GB" sz="2000" dirty="0" smtClean="0"/>
              <a:t>.</a:t>
            </a:r>
          </a:p>
          <a:p>
            <a:endParaRPr lang="en-GB" sz="2000" dirty="0"/>
          </a:p>
          <a:p>
            <a:r>
              <a:rPr lang="en-GB" sz="2000" dirty="0"/>
              <a:t>What is it?</a:t>
            </a:r>
          </a:p>
          <a:p>
            <a:r>
              <a:rPr lang="en-GB" sz="2000" dirty="0"/>
              <a:t>• An online check of times tables knowledge</a:t>
            </a:r>
            <a:br>
              <a:rPr lang="en-GB" sz="2000" dirty="0"/>
            </a:br>
            <a:r>
              <a:rPr lang="en-GB" sz="2000" dirty="0"/>
              <a:t>• 25 questions</a:t>
            </a:r>
            <a:br>
              <a:rPr lang="en-GB" sz="2000" dirty="0"/>
            </a:br>
            <a:r>
              <a:rPr lang="en-GB" sz="2000" dirty="0"/>
              <a:t>• 6 seconds per question</a:t>
            </a:r>
            <a:br>
              <a:rPr lang="en-GB" sz="2000" dirty="0"/>
            </a:br>
            <a:r>
              <a:rPr lang="en-GB" sz="2000" dirty="0"/>
              <a:t>• Focuses on recall up to 12 × </a:t>
            </a:r>
            <a:r>
              <a:rPr lang="en-GB" sz="2000" dirty="0" smtClean="0"/>
              <a:t>12</a:t>
            </a:r>
          </a:p>
          <a:p>
            <a:endParaRPr lang="en-GB" sz="2000" dirty="0"/>
          </a:p>
          <a:p>
            <a:r>
              <a:rPr lang="en-GB" sz="2000" dirty="0"/>
              <a:t>Why is it important?</a:t>
            </a:r>
          </a:p>
          <a:p>
            <a:r>
              <a:rPr lang="en-GB" sz="2000" dirty="0"/>
              <a:t>• Helps build fluency and confidence</a:t>
            </a:r>
            <a:br>
              <a:rPr lang="en-GB" sz="2000" dirty="0"/>
            </a:br>
            <a:r>
              <a:rPr lang="en-GB" sz="2000" dirty="0"/>
              <a:t>• Supports learning in all areas of maths</a:t>
            </a:r>
            <a:br>
              <a:rPr lang="en-GB" sz="2000" dirty="0"/>
            </a:br>
            <a:r>
              <a:rPr lang="en-GB" sz="2000" dirty="0"/>
              <a:t>• Prepares children for upper Key Stage 2 </a:t>
            </a:r>
            <a:r>
              <a:rPr lang="en-GB" sz="2000" dirty="0" smtClean="0"/>
              <a:t>maths</a:t>
            </a:r>
          </a:p>
          <a:p>
            <a:endParaRPr lang="en-GB" sz="2000" dirty="0"/>
          </a:p>
          <a:p>
            <a:r>
              <a:rPr lang="en-GB" sz="2000" dirty="0"/>
              <a:t>How you can help at home</a:t>
            </a:r>
            <a:r>
              <a:rPr lang="en-GB" sz="2000" dirty="0" smtClean="0"/>
              <a:t>:</a:t>
            </a:r>
          </a:p>
          <a:p>
            <a:r>
              <a:rPr lang="en-GB" sz="2000" dirty="0"/>
              <a:t>• Practise little and often (5 minutes daily)</a:t>
            </a:r>
            <a:br>
              <a:rPr lang="en-GB" sz="2000" dirty="0"/>
            </a:br>
            <a:r>
              <a:rPr lang="en-GB" sz="2000" dirty="0"/>
              <a:t>• Focus on quick recall, not written methods</a:t>
            </a:r>
            <a:br>
              <a:rPr lang="en-GB" sz="2000" dirty="0"/>
            </a:br>
            <a:r>
              <a:rPr lang="en-GB" sz="2000" dirty="0"/>
              <a:t>• Use games, apps or quick-fire questioning</a:t>
            </a:r>
            <a:br>
              <a:rPr lang="en-GB" sz="2000" dirty="0"/>
            </a:br>
            <a:r>
              <a:rPr lang="en-GB" sz="2000" dirty="0"/>
              <a:t>• Encourage confidence and a positive </a:t>
            </a:r>
            <a:r>
              <a:rPr lang="en-GB" sz="2000" dirty="0" smtClean="0"/>
              <a:t>attitude.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28067198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7F55BD-CA55-46A8-998B-A3AA5404A3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2EF935-039D-4372-918A-54DD8B00453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e9e213f7-a068-4185-ae5b-85aa76b56dbd"/>
    <ds:schemaRef ds:uri="http://schemas.microsoft.com/office/2006/documentManagement/types"/>
    <ds:schemaRef ds:uri="http://schemas.microsoft.com/office/infopath/2007/PartnerControls"/>
    <ds:schemaRef ds:uri="1773a752-338d-48d4-aab1-fb5d939e1fab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983</TotalTime>
  <Words>935</Words>
  <Application>Microsoft Office PowerPoint</Application>
  <PresentationFormat>On-screen Show (4:3)</PresentationFormat>
  <Paragraphs>276</Paragraphs>
  <Slides>26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Arial</vt:lpstr>
      <vt:lpstr>Berlin Sans FB</vt:lpstr>
      <vt:lpstr>Calibri</vt:lpstr>
      <vt:lpstr>Calibri Light</vt:lpstr>
      <vt:lpstr>Cambria Math</vt:lpstr>
      <vt:lpstr>KG Primary Penmanship</vt:lpstr>
      <vt:lpstr>Title</vt:lpstr>
      <vt:lpstr>Get ready</vt:lpstr>
      <vt:lpstr>Let's learn</vt:lpstr>
      <vt:lpstr>Your turn</vt:lpstr>
      <vt:lpstr>Main content</vt:lpstr>
      <vt:lpstr>KS2 Maths Parent Workshop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White Rose at home</vt:lpstr>
      <vt:lpstr>White Rose at home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Samuel Chambers</cp:lastModifiedBy>
  <cp:revision>14</cp:revision>
  <dcterms:created xsi:type="dcterms:W3CDTF">2023-08-02T14:09:38Z</dcterms:created>
  <dcterms:modified xsi:type="dcterms:W3CDTF">2026-03-13T08:19:15Z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