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  <p:sldMasterId id="2147483674" r:id="rId2"/>
  </p:sldMasterIdLst>
  <p:notesMasterIdLst>
    <p:notesMasterId r:id="rId15"/>
  </p:notesMasterIdLst>
  <p:sldIdLst>
    <p:sldId id="256" r:id="rId3"/>
    <p:sldId id="295" r:id="rId4"/>
    <p:sldId id="292" r:id="rId5"/>
    <p:sldId id="290" r:id="rId6"/>
    <p:sldId id="301" r:id="rId7"/>
    <p:sldId id="294" r:id="rId8"/>
    <p:sldId id="302" r:id="rId9"/>
    <p:sldId id="303" r:id="rId10"/>
    <p:sldId id="296" r:id="rId11"/>
    <p:sldId id="297" r:id="rId12"/>
    <p:sldId id="298" r:id="rId13"/>
    <p:sldId id="287" r:id="rId14"/>
  </p:sldIdLst>
  <p:sldSz cx="9144000" cy="5143500" type="screen16x9"/>
  <p:notesSz cx="6797675" cy="9926638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entury Gothic" panose="020B0502020202020204" pitchFamily="34" charset="0"/>
      <p:regular r:id="rId20"/>
      <p:bold r:id="rId21"/>
      <p:italic r:id="rId22"/>
      <p:boldItalic r:id="rId23"/>
    </p:embeddedFont>
    <p:embeddedFont>
      <p:font typeface="Corbel" panose="020B0503020204020204" pitchFamily="34" charset="0"/>
      <p:regular r:id="rId24"/>
      <p:bold r:id="rId25"/>
      <p:italic r:id="rId26"/>
      <p:boldItalic r:id="rId27"/>
    </p:embeddedFont>
    <p:embeddedFont>
      <p:font typeface="Trebuchet MS" panose="020B0603020202020204" pitchFamily="34" charset="0"/>
      <p:regular r:id="rId28"/>
      <p:bold r:id="rId29"/>
      <p:italic r:id="rId30"/>
      <p:boldItalic r:id="rId31"/>
    </p:embeddedFont>
    <p:embeddedFont>
      <p:font typeface="Wingdings 3" panose="05040102010807070707" pitchFamily="18" charset="2"/>
      <p:regular r:id="rId3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001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696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1.xml"/><Relationship Id="rId21" Type="http://schemas.openxmlformats.org/officeDocument/2006/relationships/font" Target="fonts/font6.fntdata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9.fntdata"/><Relationship Id="rId32" Type="http://schemas.openxmlformats.org/officeDocument/2006/relationships/font" Target="fonts/font17.fntdata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https://www.youtube.com/watch?v=EkjJbWBUbUs&amp;list=PLrLt4fBD0JjrHnPALYnCtZFPc1rYEWszS&amp;index=4 </a:t>
            </a: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https://www.youtube.com/watch?v=omPdemwaNzQ</a:t>
            </a:r>
          </a:p>
        </p:txBody>
      </p:sp>
    </p:spTree>
    <p:extLst>
      <p:ext uri="{BB962C8B-B14F-4D97-AF65-F5344CB8AC3E}">
        <p14:creationId xmlns:p14="http://schemas.microsoft.com/office/powerpoint/2010/main" val="31440000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https://www.youtube.com/watch?v=2wdYttIm5S8&amp;t=15s </a:t>
            </a:r>
          </a:p>
        </p:txBody>
      </p:sp>
    </p:spTree>
    <p:extLst>
      <p:ext uri="{BB962C8B-B14F-4D97-AF65-F5344CB8AC3E}">
        <p14:creationId xmlns:p14="http://schemas.microsoft.com/office/powerpoint/2010/main" val="20450621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557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1624774"/>
            <a:ext cx="8603674" cy="1304510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7188"/>
            <a:ext cx="6858000" cy="981941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5214654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4732495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1656659"/>
            <a:ext cx="7886700" cy="12573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007751"/>
            <a:ext cx="7886700" cy="88097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2/1/2026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396672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482479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1992425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1992423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2893297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48459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13971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1590041"/>
            <a:ext cx="4594860" cy="30861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1610615"/>
            <a:ext cx="2400300" cy="257423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9846447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1658621"/>
            <a:ext cx="4594860" cy="294894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1612966"/>
            <a:ext cx="2400300" cy="257175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0857205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9247467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05978"/>
            <a:ext cx="1801785" cy="44231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05978"/>
            <a:ext cx="5979968" cy="442317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817141"/>
            <a:ext cx="2057397" cy="273844"/>
          </a:xfrm>
        </p:spPr>
        <p:txBody>
          <a:bodyPr/>
          <a:lstStyle/>
          <a:p>
            <a:fld id="{96DFF08F-DC6B-4601-B491-B0F83F6DD2DA}" type="datetimeFigureOut">
              <a:rPr lang="en-US" dirty="0"/>
              <a:t>2/1/2026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4817141"/>
            <a:ext cx="3209752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4817141"/>
            <a:ext cx="659819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049445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53666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 sz="135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216" y="1574800"/>
            <a:ext cx="6619244" cy="2008236"/>
          </a:xfrm>
        </p:spPr>
        <p:txBody>
          <a:bodyPr anchor="b"/>
          <a:lstStyle>
            <a:lvl1pPr>
              <a:defRPr sz="40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866216" y="3583035"/>
            <a:ext cx="6619244" cy="646065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619239" y="1344169"/>
            <a:ext cx="742949" cy="2285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6F634444-AEE0-4C6E-B569-4AAF1065CCD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713982" y="2420874"/>
            <a:ext cx="2894846" cy="2286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sz="135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4406" y="221797"/>
            <a:ext cx="628649" cy="575765"/>
          </a:xfrm>
        </p:spPr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5938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6216" y="1952625"/>
            <a:ext cx="6619244" cy="25622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7013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2008234"/>
            <a:ext cx="3263269" cy="1712868"/>
          </a:xfrm>
        </p:spPr>
        <p:txBody>
          <a:bodyPr anchor="ctr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71670" y="2008233"/>
            <a:ext cx="2818159" cy="1712868"/>
          </a:xfrm>
        </p:spPr>
        <p:txBody>
          <a:bodyPr anchor="ctr"/>
          <a:lstStyle>
            <a:lvl1pPr marL="0" indent="0" algn="l">
              <a:buNone/>
              <a:defRPr sz="15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8906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215" y="1952625"/>
            <a:ext cx="3618869" cy="256222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6535" y="1952625"/>
            <a:ext cx="3618869" cy="2562225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0817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1952625"/>
            <a:ext cx="361886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215" y="2384822"/>
            <a:ext cx="3618869" cy="213002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56535" y="1952625"/>
            <a:ext cx="361886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6535" y="2384822"/>
            <a:ext cx="3618869" cy="2130029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157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571060" cy="530223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7810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341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971550"/>
            <a:ext cx="2094869" cy="1200150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5859" y="1085850"/>
            <a:ext cx="3892550" cy="3429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215" y="2346961"/>
            <a:ext cx="2094869" cy="2171699"/>
          </a:xfrm>
        </p:spPr>
        <p:txBody>
          <a:bodyPr/>
          <a:lstStyle>
            <a:lvl1pPr marL="0" indent="0">
              <a:buNone/>
              <a:defRPr sz="105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2562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270000"/>
            <a:ext cx="2898851" cy="1301750"/>
          </a:xfrm>
        </p:spPr>
        <p:txBody>
          <a:bodyPr anchor="b">
            <a:normAutofit/>
          </a:bodyPr>
          <a:lstStyle>
            <a:lvl1pPr algn="l">
              <a:defRPr sz="27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910903" y="857250"/>
            <a:ext cx="2420395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216" y="2743200"/>
            <a:ext cx="2894409" cy="1028700"/>
          </a:xfrm>
        </p:spPr>
        <p:txBody>
          <a:bodyPr>
            <a:normAutofit/>
          </a:bodyPr>
          <a:lstStyle>
            <a:lvl1pPr marL="0" indent="0">
              <a:buNone/>
              <a:defRPr sz="105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3864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3727445"/>
            <a:ext cx="6619244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216" y="514350"/>
            <a:ext cx="6619244" cy="257175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5" y="4152499"/>
            <a:ext cx="6619244" cy="370284"/>
          </a:xfrm>
        </p:spPr>
        <p:txBody>
          <a:bodyPr>
            <a:normAutofit/>
          </a:bodyPr>
          <a:lstStyle>
            <a:lvl1pPr marL="0" indent="0">
              <a:buNone/>
              <a:defRPr sz="9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252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1598" y="797563"/>
            <a:ext cx="6623862" cy="1029740"/>
          </a:xfrm>
        </p:spPr>
        <p:txBody>
          <a:bodyPr/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2657475"/>
            <a:ext cx="6619244" cy="1857375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9406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661175" y="455502"/>
            <a:ext cx="6014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7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7413344" y="1960341"/>
            <a:ext cx="4895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7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6408" y="736600"/>
            <a:ext cx="6340430" cy="2022474"/>
          </a:xfrm>
        </p:spPr>
        <p:txBody>
          <a:bodyPr/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459459" y="2759074"/>
            <a:ext cx="5798414" cy="256631"/>
          </a:xfrm>
        </p:spPr>
        <p:txBody>
          <a:bodyPr anchor="t">
            <a:normAutofit/>
          </a:bodyPr>
          <a:lstStyle>
            <a:lvl1pPr marL="0" indent="0">
              <a:buNone/>
              <a:defRPr lang="en-US" sz="105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771899"/>
            <a:ext cx="6933673" cy="748393"/>
          </a:xfrm>
        </p:spPr>
        <p:txBody>
          <a:bodyPr anchor="ctr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2369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778000"/>
            <a:ext cx="6619245" cy="136688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3768725"/>
            <a:ext cx="6619244" cy="645300"/>
          </a:xfrm>
        </p:spPr>
        <p:txBody>
          <a:bodyPr anchor="t"/>
          <a:lstStyle>
            <a:lvl1pPr marL="0" indent="0" algn="l">
              <a:buNone/>
              <a:defRPr sz="15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2877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5" y="1952626"/>
            <a:ext cx="235640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215" y="2384823"/>
            <a:ext cx="2356409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4541" y="1952625"/>
            <a:ext cx="236025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84541" y="2384823"/>
            <a:ext cx="2360257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16101" y="1952626"/>
            <a:ext cx="235929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16247" y="2384822"/>
            <a:ext cx="2359152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302978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29301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632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5" y="3399633"/>
            <a:ext cx="228782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00915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215" y="3831830"/>
            <a:ext cx="2287829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649" y="3399634"/>
            <a:ext cx="228782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61347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7629" y="3831829"/>
            <a:ext cx="2287829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7082" y="3399634"/>
            <a:ext cx="2288321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22273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87081" y="3831828"/>
            <a:ext cx="2288322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3304373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5848352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20833" y="4793879"/>
            <a:ext cx="2733212" cy="2286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89033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216" y="1952625"/>
            <a:ext cx="6619244" cy="2562225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21580" y="4793879"/>
            <a:ext cx="742949" cy="228599"/>
          </a:xfrm>
        </p:spPr>
        <p:txBody>
          <a:bodyPr/>
          <a:lstStyle/>
          <a:p>
            <a:fld id="{6F634444-AEE0-4C6E-B569-4AAF1065CCD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14533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38927" y="958850"/>
            <a:ext cx="1057474" cy="3561443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216" y="958850"/>
            <a:ext cx="4692019" cy="356144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9829" y="4793879"/>
            <a:ext cx="744101" cy="228599"/>
          </a:xfrm>
        </p:spPr>
        <p:txBody>
          <a:bodyPr/>
          <a:lstStyle/>
          <a:p>
            <a:fld id="{6F634444-AEE0-4C6E-B569-4AAF1065CCD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776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32082"/>
            <a:ext cx="9141714" cy="12344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13132"/>
            <a:ext cx="7338060" cy="113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1508760"/>
            <a:ext cx="7338060" cy="315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4817141"/>
            <a:ext cx="2250671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2/1/2026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4817141"/>
            <a:ext cx="37833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4817141"/>
            <a:ext cx="709698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004525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sz="1350"/>
            </a:p>
          </p:txBody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 sz="1350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 sz="135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216" y="730251"/>
            <a:ext cx="6571060" cy="53022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1952625"/>
            <a:ext cx="6571060" cy="2562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89829" y="4793879"/>
            <a:ext cx="742949" cy="2285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1" i="0">
                <a:solidFill>
                  <a:schemeClr val="accent1"/>
                </a:solidFill>
              </a:defRPr>
            </a:lvl1pPr>
          </a:lstStyle>
          <a:p>
            <a:fld id="{6F634444-AEE0-4C6E-B569-4AAF1065CCD1}" type="datetimeFigureOut">
              <a:rPr lang="en-GB" smtClean="0"/>
              <a:t>01/02/2026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0833" y="4793879"/>
            <a:ext cx="2894846" cy="228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sz="135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4406" y="221797"/>
            <a:ext cx="628649" cy="5757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100" b="0" i="0">
                <a:solidFill>
                  <a:schemeClr val="bg1"/>
                </a:solidFill>
              </a:defRPr>
            </a:lvl1pPr>
          </a:lstStyle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406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omPdemwaNzQ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1.wdp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1698171" y="1464436"/>
            <a:ext cx="5660571" cy="158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Respect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Assembly 4 02.02.26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B2CEE37-AA56-4FAD-8436-A0E84CCF55F6}"/>
              </a:ext>
            </a:extLst>
          </p:cNvPr>
          <p:cNvSpPr/>
          <p:nvPr/>
        </p:nvSpPr>
        <p:spPr>
          <a:xfrm>
            <a:off x="76200" y="423969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111111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Return sponsorship money and form to your teacher by </a:t>
            </a:r>
            <a:r>
              <a:rPr lang="en-GB" b="1" dirty="0">
                <a:solidFill>
                  <a:srgbClr val="111111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Friday 30</a:t>
            </a:r>
            <a:r>
              <a:rPr lang="en-GB" b="1" baseline="30000" dirty="0">
                <a:solidFill>
                  <a:srgbClr val="111111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</a:t>
            </a:r>
            <a:r>
              <a:rPr lang="en-GB" b="1" dirty="0">
                <a:solidFill>
                  <a:srgbClr val="111111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January</a:t>
            </a:r>
            <a:r>
              <a:rPr lang="en-GB" dirty="0">
                <a:solidFill>
                  <a:srgbClr val="111111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1DF9828-F8FB-4CE6-A42B-9E351D5F2590}"/>
              </a:ext>
            </a:extLst>
          </p:cNvPr>
          <p:cNvSpPr/>
          <p:nvPr/>
        </p:nvSpPr>
        <p:spPr>
          <a:xfrm>
            <a:off x="5556250" y="3608203"/>
            <a:ext cx="3511550" cy="1262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dirty="0">
                <a:solidFill>
                  <a:srgbClr val="FF0000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person in each class who reads the most books by </a:t>
            </a:r>
            <a:r>
              <a:rPr lang="en-GB" b="1" dirty="0">
                <a:solidFill>
                  <a:srgbClr val="FF0000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Thursday 12th February</a:t>
            </a:r>
            <a:r>
              <a:rPr lang="en-GB" dirty="0">
                <a:solidFill>
                  <a:srgbClr val="FF0000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will win a special prize!</a:t>
            </a:r>
            <a:endParaRPr lang="en-GB" sz="16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1BEAB3E-1690-46DA-B014-02CF227AD3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6451" y="2217"/>
            <a:ext cx="2930525" cy="2163007"/>
          </a:xfrm>
          <a:prstGeom prst="rect">
            <a:avLst/>
          </a:prstGeom>
        </p:spPr>
      </p:pic>
      <p:pic>
        <p:nvPicPr>
          <p:cNvPr id="5" name="Picture 4" descr="Free and customizable reading log templates">
            <a:extLst>
              <a:ext uri="{FF2B5EF4-FFF2-40B4-BE49-F238E27FC236}">
                <a16:creationId xmlns:a16="http://schemas.microsoft.com/office/drawing/2014/main" id="{F5336D57-56C0-4EF0-9827-C826AB9A6E4B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601" y="795729"/>
            <a:ext cx="2908849" cy="2812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260C9DB-FAA9-4766-BD17-7581F6B4BE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1620" t="20371" r="15047" b="12469"/>
          <a:stretch/>
        </p:blipFill>
        <p:spPr>
          <a:xfrm>
            <a:off x="250004" y="512221"/>
            <a:ext cx="2908848" cy="3662994"/>
          </a:xfrm>
          <a:prstGeom prst="rect">
            <a:avLst/>
          </a:prstGeom>
        </p:spPr>
      </p:pic>
      <p:pic>
        <p:nvPicPr>
          <p:cNvPr id="2050" name="Picture 2" descr="Go All In - The Year of Reading 2026 Unveils The Campaign Brand |  LoveReading4Kids">
            <a:extLst>
              <a:ext uri="{FF2B5EF4-FFF2-40B4-BE49-F238E27FC236}">
                <a16:creationId xmlns:a16="http://schemas.microsoft.com/office/drawing/2014/main" id="{3E043772-3C83-47C3-A597-D9B1BC269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053" y="2401465"/>
            <a:ext cx="1829347" cy="1219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1689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06954A-C304-4748-9CD7-4B93975C0892}"/>
              </a:ext>
            </a:extLst>
          </p:cNvPr>
          <p:cNvSpPr/>
          <p:nvPr/>
        </p:nvSpPr>
        <p:spPr>
          <a:xfrm>
            <a:off x="367005" y="105362"/>
            <a:ext cx="85966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Recap:</a:t>
            </a:r>
          </a:p>
          <a:p>
            <a:r>
              <a:rPr lang="en-GB" dirty="0"/>
              <a:t>A handshake is a way of showing you intend to play fairly and value your opponents. </a:t>
            </a:r>
          </a:p>
          <a:p>
            <a:endParaRPr lang="en-GB" dirty="0"/>
          </a:p>
          <a:p>
            <a:r>
              <a:rPr lang="en-GB" dirty="0"/>
              <a:t>A handshake is a mark of respect. And mutual respect - respect between one another.</a:t>
            </a:r>
          </a:p>
        </p:txBody>
      </p:sp>
      <p:pic>
        <p:nvPicPr>
          <p:cNvPr id="5" name="Picture 6" descr="Anthony Albanese formally welcomes King Charles III to parliament - ABC  listen">
            <a:extLst>
              <a:ext uri="{FF2B5EF4-FFF2-40B4-BE49-F238E27FC236}">
                <a16:creationId xmlns:a16="http://schemas.microsoft.com/office/drawing/2014/main" id="{1FDA348E-9D12-45D2-BC46-B5EC649823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74" y="1453954"/>
            <a:ext cx="3112925" cy="311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827904-F967-472F-A6DF-FCDE5971F4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9369" y="2024739"/>
            <a:ext cx="3013399" cy="3013399"/>
          </a:xfrm>
          <a:prstGeom prst="rect">
            <a:avLst/>
          </a:prstGeom>
        </p:spPr>
      </p:pic>
      <p:pic>
        <p:nvPicPr>
          <p:cNvPr id="7" name="Picture 4" descr="107,318 Sports Team Shaking Hands Stock Photos, High-Res Pictures, and  Images - Getty Images">
            <a:extLst>
              <a:ext uri="{FF2B5EF4-FFF2-40B4-BE49-F238E27FC236}">
                <a16:creationId xmlns:a16="http://schemas.microsoft.com/office/drawing/2014/main" id="{8B50806E-2416-445C-8770-D6E2BBA8D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220" y="1486158"/>
            <a:ext cx="2286389" cy="1524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3529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teach.files.bbci.co.uk/schoolradio/assemblies/images/mutual_respect.jpg">
            <a:extLst>
              <a:ext uri="{FF2B5EF4-FFF2-40B4-BE49-F238E27FC236}">
                <a16:creationId xmlns:a16="http://schemas.microsoft.com/office/drawing/2014/main" id="{CA77F7D8-C86B-4B46-BC61-27144466E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116" y="1445650"/>
            <a:ext cx="6427767" cy="3615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E221266-99E9-473C-A829-89EA100E016E}"/>
              </a:ext>
            </a:extLst>
          </p:cNvPr>
          <p:cNvSpPr/>
          <p:nvPr/>
        </p:nvSpPr>
        <p:spPr>
          <a:xfrm>
            <a:off x="121297" y="312387"/>
            <a:ext cx="95016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Mutual</a:t>
            </a:r>
            <a:r>
              <a:rPr lang="en-GB" dirty="0"/>
              <a:t> means shared between people</a:t>
            </a:r>
          </a:p>
          <a:p>
            <a:endParaRPr lang="en-GB" dirty="0"/>
          </a:p>
          <a:p>
            <a:r>
              <a:rPr lang="en-GB" b="1" dirty="0"/>
              <a:t>Respect</a:t>
            </a:r>
            <a:r>
              <a:rPr lang="en-GB" dirty="0"/>
              <a:t> means to value another (think about someone's feelings, wishes or rights) </a:t>
            </a:r>
          </a:p>
        </p:txBody>
      </p:sp>
    </p:spTree>
    <p:extLst>
      <p:ext uri="{BB962C8B-B14F-4D97-AF65-F5344CB8AC3E}">
        <p14:creationId xmlns:p14="http://schemas.microsoft.com/office/powerpoint/2010/main" val="2712191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62B3A34-0A7D-4F94-8D2A-265E605C7E47}"/>
              </a:ext>
            </a:extLst>
          </p:cNvPr>
          <p:cNvSpPr/>
          <p:nvPr/>
        </p:nvSpPr>
        <p:spPr>
          <a:xfrm>
            <a:off x="681132" y="839471"/>
            <a:ext cx="790303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latin typeface="Trebuchet MS" panose="020B0603020202020204" pitchFamily="34" charset="0"/>
              </a:rPr>
              <a:t>Reflection:</a:t>
            </a:r>
          </a:p>
          <a:p>
            <a:r>
              <a:rPr lang="en-GB" sz="4800" dirty="0">
                <a:latin typeface="Trebuchet MS" panose="020B0603020202020204" pitchFamily="34" charset="0"/>
              </a:rPr>
              <a:t>Who would you respect, why?  </a:t>
            </a:r>
          </a:p>
        </p:txBody>
      </p:sp>
    </p:spTree>
    <p:extLst>
      <p:ext uri="{BB962C8B-B14F-4D97-AF65-F5344CB8AC3E}">
        <p14:creationId xmlns:p14="http://schemas.microsoft.com/office/powerpoint/2010/main" val="3882172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939AD50-90BD-4965-AEB0-0029CF16BD99}"/>
              </a:ext>
            </a:extLst>
          </p:cNvPr>
          <p:cNvSpPr/>
          <p:nvPr/>
        </p:nvSpPr>
        <p:spPr>
          <a:xfrm>
            <a:off x="192080" y="500184"/>
            <a:ext cx="6879576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Trebuchet MS" panose="020B0603020202020204" pitchFamily="34" charset="0"/>
              </a:rPr>
              <a:t>Think:</a:t>
            </a:r>
          </a:p>
          <a:p>
            <a:endParaRPr lang="en-GB" sz="5400" dirty="0">
              <a:latin typeface="Trebuchet MS" panose="020B0603020202020204" pitchFamily="34" charset="0"/>
            </a:endParaRPr>
          </a:p>
          <a:p>
            <a:r>
              <a:rPr lang="en-GB" sz="5400" dirty="0">
                <a:latin typeface="Trebuchet MS" panose="020B0603020202020204" pitchFamily="34" charset="0"/>
              </a:rPr>
              <a:t>What is a Role Model?</a:t>
            </a:r>
          </a:p>
          <a:p>
            <a:endParaRPr lang="en-GB" sz="54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573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604B267-E699-492F-8E1F-A433213084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714" t="37732" r="44028" b="38322"/>
          <a:stretch/>
        </p:blipFill>
        <p:spPr>
          <a:xfrm>
            <a:off x="491412" y="684246"/>
            <a:ext cx="8286714" cy="2680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569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2" title="Ian Wright gets a big shock!">
            <a:hlinkClick r:id="" action="ppaction://media"/>
            <a:extLst>
              <a:ext uri="{FF2B5EF4-FFF2-40B4-BE49-F238E27FC236}">
                <a16:creationId xmlns:a16="http://schemas.microsoft.com/office/drawing/2014/main" id="{12627C50-FCD5-4E83-844D-2BE7186669B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34999" y="732745"/>
            <a:ext cx="7687907" cy="432444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F08BD8A-0470-4E2B-AE42-862BE537DB46}"/>
              </a:ext>
            </a:extLst>
          </p:cNvPr>
          <p:cNvSpPr/>
          <p:nvPr/>
        </p:nvSpPr>
        <p:spPr>
          <a:xfrm>
            <a:off x="559246" y="160177"/>
            <a:ext cx="82028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Trebuchet MS" panose="020B0603020202020204" pitchFamily="34" charset="0"/>
              </a:rPr>
              <a:t>What effect does a role model have on someone? </a:t>
            </a:r>
          </a:p>
        </p:txBody>
      </p:sp>
    </p:spTree>
    <p:extLst>
      <p:ext uri="{BB962C8B-B14F-4D97-AF65-F5344CB8AC3E}">
        <p14:creationId xmlns:p14="http://schemas.microsoft.com/office/powerpoint/2010/main" val="9532812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98BC04-36D8-489D-9EF7-E9F767A79A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914" y="2037937"/>
            <a:ext cx="3927014" cy="261735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4F7FDC0-8056-429A-ACF0-B3E6BDD369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0565" y="497633"/>
            <a:ext cx="4631942" cy="308060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CB5CF95-00FE-4F79-8FFD-8330E810995C}"/>
              </a:ext>
            </a:extLst>
          </p:cNvPr>
          <p:cNvSpPr/>
          <p:nvPr/>
        </p:nvSpPr>
        <p:spPr>
          <a:xfrm>
            <a:off x="269325" y="205274"/>
            <a:ext cx="36581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Trebuchet MS" panose="020B0603020202020204" pitchFamily="34" charset="0"/>
              </a:rPr>
              <a:t>How would you show respect in the lunch hall? </a:t>
            </a:r>
          </a:p>
        </p:txBody>
      </p:sp>
    </p:spTree>
    <p:extLst>
      <p:ext uri="{BB962C8B-B14F-4D97-AF65-F5344CB8AC3E}">
        <p14:creationId xmlns:p14="http://schemas.microsoft.com/office/powerpoint/2010/main" val="6508068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AFF95C-DC24-4780-AD67-B09A40694A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68" y="1313236"/>
            <a:ext cx="5297844" cy="296679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F3E68C8-F6BB-4EDC-BFE6-6DCBD41C2983}"/>
              </a:ext>
            </a:extLst>
          </p:cNvPr>
          <p:cNvSpPr/>
          <p:nvPr/>
        </p:nvSpPr>
        <p:spPr>
          <a:xfrm>
            <a:off x="491412" y="146087"/>
            <a:ext cx="66433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Trebuchet MS" panose="020B0603020202020204" pitchFamily="34" charset="0"/>
              </a:rPr>
              <a:t>How would you show respect around the school?</a:t>
            </a:r>
          </a:p>
        </p:txBody>
      </p:sp>
      <p:pic>
        <p:nvPicPr>
          <p:cNvPr id="2050" name="Picture 2" descr="School Toilet Requirements | Commercial Washrooms">
            <a:extLst>
              <a:ext uri="{FF2B5EF4-FFF2-40B4-BE49-F238E27FC236}">
                <a16:creationId xmlns:a16="http://schemas.microsoft.com/office/drawing/2014/main" id="{3F78FE03-7468-4C8B-9F3F-F29E06D13D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25"/>
          <a:stretch/>
        </p:blipFill>
        <p:spPr bwMode="auto">
          <a:xfrm>
            <a:off x="5449077" y="2888052"/>
            <a:ext cx="3558074" cy="190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0596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w to Design the Ultimate School Playground: Complete Guide">
            <a:extLst>
              <a:ext uri="{FF2B5EF4-FFF2-40B4-BE49-F238E27FC236}">
                <a16:creationId xmlns:a16="http://schemas.microsoft.com/office/drawing/2014/main" id="{C6DFB7A6-2E03-4B9E-819D-DC77012148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52" y="2187640"/>
            <a:ext cx="4994988" cy="2247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4A20159-58A6-4BA8-A6D5-1D3D3E6B264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1200"/>
          <a:stretch/>
        </p:blipFill>
        <p:spPr>
          <a:xfrm>
            <a:off x="5377078" y="187856"/>
            <a:ext cx="3567870" cy="312365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E6B1F52-80C4-4A56-AC3F-2C9F2757EF36}"/>
              </a:ext>
            </a:extLst>
          </p:cNvPr>
          <p:cNvSpPr/>
          <p:nvPr/>
        </p:nvSpPr>
        <p:spPr>
          <a:xfrm>
            <a:off x="410546" y="35136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dirty="0">
                <a:latin typeface="Trebuchet MS" panose="020B0603020202020204" pitchFamily="34" charset="0"/>
              </a:rPr>
              <a:t>How would you show respect in the playground? </a:t>
            </a:r>
          </a:p>
        </p:txBody>
      </p:sp>
      <p:pic>
        <p:nvPicPr>
          <p:cNvPr id="1028" name="Picture 4" descr="Subject Prefects | Class Teaching">
            <a:extLst>
              <a:ext uri="{FF2B5EF4-FFF2-40B4-BE49-F238E27FC236}">
                <a16:creationId xmlns:a16="http://schemas.microsoft.com/office/drawing/2014/main" id="{C5EA2BF0-543B-4AF0-BE36-B82FBF3BE3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6943" y="3311512"/>
            <a:ext cx="1623415" cy="1727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280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B248D-FBDF-45B0-87F7-4883620DE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850" y="403559"/>
            <a:ext cx="8520600" cy="626100"/>
          </a:xfrm>
        </p:spPr>
        <p:txBody>
          <a:bodyPr>
            <a:normAutofit fontScale="90000"/>
          </a:bodyPr>
          <a:lstStyle/>
          <a:p>
            <a:r>
              <a:rPr lang="en-GB" sz="3600" cap="none" dirty="0"/>
              <a:t>In class follow up: </a:t>
            </a:r>
            <a:br>
              <a:rPr lang="en-GB" b="1" dirty="0"/>
            </a:br>
            <a:r>
              <a:rPr lang="en-GB" b="1" dirty="0"/>
              <a:t> </a:t>
            </a:r>
            <a:endParaRPr lang="en-GB" sz="3600" cap="none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D67031-B50A-423A-BDAB-478CCEE9783F}"/>
              </a:ext>
            </a:extLst>
          </p:cNvPr>
          <p:cNvPicPr/>
          <p:nvPr/>
        </p:nvPicPr>
        <p:blipFill rotWithShape="1">
          <a:blip r:embed="rId3"/>
          <a:srcRect l="18731" t="23435" r="50468" b="10660"/>
          <a:stretch/>
        </p:blipFill>
        <p:spPr bwMode="auto">
          <a:xfrm>
            <a:off x="510230" y="1448526"/>
            <a:ext cx="2817688" cy="34282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0786E1E-4CD7-4EAA-B883-9BB5A0E8DB8F}"/>
              </a:ext>
            </a:extLst>
          </p:cNvPr>
          <p:cNvSpPr/>
          <p:nvPr/>
        </p:nvSpPr>
        <p:spPr>
          <a:xfrm>
            <a:off x="3569653" y="1448526"/>
            <a:ext cx="511079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>
                <a:latin typeface="Trebuchet MS" panose="020B0603020202020204" pitchFamily="34" charset="0"/>
              </a:rPr>
              <a:t>KS1- Think and share:</a:t>
            </a:r>
          </a:p>
          <a:p>
            <a:r>
              <a:rPr lang="en-GB" dirty="0">
                <a:latin typeface="Trebuchet MS" panose="020B0603020202020204" pitchFamily="34" charset="0"/>
              </a:rPr>
              <a:t>*What can you learn from a role model? </a:t>
            </a:r>
          </a:p>
          <a:p>
            <a:r>
              <a:rPr lang="en-GB" dirty="0">
                <a:latin typeface="Trebuchet MS" panose="020B0603020202020204" pitchFamily="34" charset="0"/>
              </a:rPr>
              <a:t>*Can you be a role model?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>
                <a:latin typeface="Trebuchet MS" panose="020B0603020202020204" pitchFamily="34" charset="0"/>
              </a:rPr>
              <a:t>KS2- Think and share: </a:t>
            </a:r>
          </a:p>
          <a:p>
            <a:r>
              <a:rPr lang="en-GB" dirty="0">
                <a:latin typeface="Trebuchet MS" panose="020B0603020202020204" pitchFamily="34" charset="0"/>
              </a:rPr>
              <a:t>*Who would you respect, why?</a:t>
            </a:r>
          </a:p>
          <a:p>
            <a:r>
              <a:rPr lang="en-GB" dirty="0">
                <a:latin typeface="Trebuchet MS" panose="020B0603020202020204" pitchFamily="34" charset="0"/>
              </a:rPr>
              <a:t>*As a role model, which school expectation is the most important?</a:t>
            </a:r>
          </a:p>
          <a:p>
            <a:r>
              <a:rPr lang="en-GB" dirty="0">
                <a:latin typeface="Trebuchet MS" panose="020B0603020202020204" pitchFamily="34" charset="0"/>
              </a:rPr>
              <a:t>*What responsibilities would be expected of a role model in our school?    </a:t>
            </a:r>
          </a:p>
        </p:txBody>
      </p:sp>
      <p:pic>
        <p:nvPicPr>
          <p:cNvPr id="6" name="Picture 4" descr="Subject Prefects | Class Teaching">
            <a:extLst>
              <a:ext uri="{FF2B5EF4-FFF2-40B4-BE49-F238E27FC236}">
                <a16:creationId xmlns:a16="http://schemas.microsoft.com/office/drawing/2014/main" id="{3077683F-875D-4EF8-8E33-062C6DD25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585" y="4249152"/>
            <a:ext cx="922370" cy="981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24847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217</TotalTime>
  <Words>273</Words>
  <Application>Microsoft Office PowerPoint</Application>
  <PresentationFormat>On-screen Show (16:9)</PresentationFormat>
  <Paragraphs>33</Paragraphs>
  <Slides>12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2" baseType="lpstr">
      <vt:lpstr>Century Gothic</vt:lpstr>
      <vt:lpstr>Corbel</vt:lpstr>
      <vt:lpstr>Calibri</vt:lpstr>
      <vt:lpstr>Arial</vt:lpstr>
      <vt:lpstr>Times New Roman</vt:lpstr>
      <vt:lpstr>Trebuchet MS</vt:lpstr>
      <vt:lpstr>Wingdings</vt:lpstr>
      <vt:lpstr>Wingdings 3</vt:lpstr>
      <vt:lpstr>Banded</vt:lpstr>
      <vt:lpstr>Ion Boardroom</vt:lpstr>
      <vt:lpstr>Respect Assembly 4 02.02.26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 class follow up: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Resilience Assembly 2-22.09.25</dc:title>
  <dc:creator>Adam Malin</dc:creator>
  <cp:lastModifiedBy>Adam Malin</cp:lastModifiedBy>
  <cp:revision>32</cp:revision>
  <cp:lastPrinted>2025-10-13T14:07:24Z</cp:lastPrinted>
  <dcterms:modified xsi:type="dcterms:W3CDTF">2026-02-01T20:51:48Z</dcterms:modified>
</cp:coreProperties>
</file>