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96" r:id="rId1"/>
  </p:sldMasterIdLst>
  <p:sldIdLst>
    <p:sldId id="256" r:id="rId2"/>
    <p:sldId id="258" r:id="rId3"/>
    <p:sldId id="269" r:id="rId4"/>
    <p:sldId id="261" r:id="rId5"/>
    <p:sldId id="276" r:id="rId6"/>
    <p:sldId id="274" r:id="rId7"/>
    <p:sldId id="275" r:id="rId8"/>
    <p:sldId id="277" r:id="rId9"/>
  </p:sldIdLst>
  <p:sldSz cx="7562850" cy="1069975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06C6"/>
    <a:srgbClr val="F5092B"/>
    <a:srgbClr val="210486"/>
    <a:srgbClr val="D4CEE4"/>
    <a:srgbClr val="B9AED3"/>
    <a:srgbClr val="A9DA74"/>
    <a:srgbClr val="FF5399"/>
    <a:srgbClr val="FFD653"/>
    <a:srgbClr val="84B4E0"/>
    <a:srgbClr val="5B9B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240" autoAdjust="0"/>
    <p:restoredTop sz="94660"/>
  </p:normalViewPr>
  <p:slideViewPr>
    <p:cSldViewPr snapToGrid="0">
      <p:cViewPr>
        <p:scale>
          <a:sx n="200" d="100"/>
          <a:sy n="200" d="100"/>
        </p:scale>
        <p:origin x="342" y="-84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7214" y="1751094"/>
            <a:ext cx="6428423" cy="3725098"/>
          </a:xfrm>
        </p:spPr>
        <p:txBody>
          <a:bodyPr anchor="b"/>
          <a:lstStyle>
            <a:lvl1pPr algn="ctr">
              <a:defRPr sz="4963"/>
            </a:lvl1pPr>
          </a:lstStyle>
          <a:p>
            <a:r>
              <a:rPr lang="en-US"/>
              <a:t>Click to edit Master title style</a:t>
            </a:r>
            <a:endParaRPr lang="en-US" dirty="0"/>
          </a:p>
        </p:txBody>
      </p:sp>
      <p:sp>
        <p:nvSpPr>
          <p:cNvPr id="3" name="Subtitle 2"/>
          <p:cNvSpPr>
            <a:spLocks noGrp="1"/>
          </p:cNvSpPr>
          <p:nvPr>
            <p:ph type="subTitle" idx="1"/>
          </p:nvPr>
        </p:nvSpPr>
        <p:spPr>
          <a:xfrm>
            <a:off x="945356" y="5619846"/>
            <a:ext cx="5672138" cy="2583295"/>
          </a:xfrm>
        </p:spPr>
        <p:txBody>
          <a:bodyPr/>
          <a:lstStyle>
            <a:lvl1pPr marL="0" indent="0" algn="ctr">
              <a:buNone/>
              <a:defRPr sz="1985"/>
            </a:lvl1pPr>
            <a:lvl2pPr marL="378150" indent="0" algn="ctr">
              <a:buNone/>
              <a:defRPr sz="1654"/>
            </a:lvl2pPr>
            <a:lvl3pPr marL="756300" indent="0" algn="ctr">
              <a:buNone/>
              <a:defRPr sz="1489"/>
            </a:lvl3pPr>
            <a:lvl4pPr marL="1134450" indent="0" algn="ctr">
              <a:buNone/>
              <a:defRPr sz="1323"/>
            </a:lvl4pPr>
            <a:lvl5pPr marL="1512600" indent="0" algn="ctr">
              <a:buNone/>
              <a:defRPr sz="1323"/>
            </a:lvl5pPr>
            <a:lvl6pPr marL="1890751" indent="0" algn="ctr">
              <a:buNone/>
              <a:defRPr sz="1323"/>
            </a:lvl6pPr>
            <a:lvl7pPr marL="2268901" indent="0" algn="ctr">
              <a:buNone/>
              <a:defRPr sz="1323"/>
            </a:lvl7pPr>
            <a:lvl8pPr marL="2647051" indent="0" algn="ctr">
              <a:buNone/>
              <a:defRPr sz="1323"/>
            </a:lvl8pPr>
            <a:lvl9pPr marL="3025201"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78E8573-4445-45EE-8954-9CB629FD384A}"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37412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8E8573-4445-45EE-8954-9CB629FD384A}"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715399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6007" y="2667510"/>
            <a:ext cx="6522958" cy="4450798"/>
          </a:xfrm>
        </p:spPr>
        <p:txBody>
          <a:bodyPr anchor="b"/>
          <a:lstStyle>
            <a:lvl1pPr>
              <a:defRPr sz="4963"/>
            </a:lvl1pPr>
          </a:lstStyle>
          <a:p>
            <a:r>
              <a:rPr lang="en-US"/>
              <a:t>Click to edit Master title style</a:t>
            </a:r>
            <a:endParaRPr lang="en-US" dirty="0"/>
          </a:p>
        </p:txBody>
      </p:sp>
      <p:sp>
        <p:nvSpPr>
          <p:cNvPr id="3" name="Text Placeholder 2"/>
          <p:cNvSpPr>
            <a:spLocks noGrp="1"/>
          </p:cNvSpPr>
          <p:nvPr>
            <p:ph type="body" idx="1"/>
          </p:nvPr>
        </p:nvSpPr>
        <p:spPr>
          <a:xfrm>
            <a:off x="516007" y="7160414"/>
            <a:ext cx="6522958" cy="2340570"/>
          </a:xfrm>
        </p:spPr>
        <p:txBody>
          <a:bodyPr/>
          <a:lstStyle>
            <a:lvl1pPr marL="0" indent="0">
              <a:buNone/>
              <a:defRPr sz="1985">
                <a:solidFill>
                  <a:schemeClr val="tx1"/>
                </a:solidFill>
              </a:defRPr>
            </a:lvl1pPr>
            <a:lvl2pPr marL="378150" indent="0">
              <a:buNone/>
              <a:defRPr sz="1654">
                <a:solidFill>
                  <a:schemeClr val="tx1">
                    <a:tint val="75000"/>
                  </a:schemeClr>
                </a:solidFill>
              </a:defRPr>
            </a:lvl2pPr>
            <a:lvl3pPr marL="756300" indent="0">
              <a:buNone/>
              <a:defRPr sz="1489">
                <a:solidFill>
                  <a:schemeClr val="tx1">
                    <a:tint val="75000"/>
                  </a:schemeClr>
                </a:solidFill>
              </a:defRPr>
            </a:lvl3pPr>
            <a:lvl4pPr marL="1134450" indent="0">
              <a:buNone/>
              <a:defRPr sz="1323">
                <a:solidFill>
                  <a:schemeClr val="tx1">
                    <a:tint val="75000"/>
                  </a:schemeClr>
                </a:solidFill>
              </a:defRPr>
            </a:lvl4pPr>
            <a:lvl5pPr marL="1512600" indent="0">
              <a:buNone/>
              <a:defRPr sz="1323">
                <a:solidFill>
                  <a:schemeClr val="tx1">
                    <a:tint val="75000"/>
                  </a:schemeClr>
                </a:solidFill>
              </a:defRPr>
            </a:lvl5pPr>
            <a:lvl6pPr marL="1890751" indent="0">
              <a:buNone/>
              <a:defRPr sz="1323">
                <a:solidFill>
                  <a:schemeClr val="tx1">
                    <a:tint val="75000"/>
                  </a:schemeClr>
                </a:solidFill>
              </a:defRPr>
            </a:lvl6pPr>
            <a:lvl7pPr marL="2268901" indent="0">
              <a:buNone/>
              <a:defRPr sz="1323">
                <a:solidFill>
                  <a:schemeClr val="tx1">
                    <a:tint val="75000"/>
                  </a:schemeClr>
                </a:solidFill>
              </a:defRPr>
            </a:lvl7pPr>
            <a:lvl8pPr marL="2647051" indent="0">
              <a:buNone/>
              <a:defRPr sz="1323">
                <a:solidFill>
                  <a:schemeClr val="tx1">
                    <a:tint val="75000"/>
                  </a:schemeClr>
                </a:solidFill>
              </a:defRPr>
            </a:lvl8pPr>
            <a:lvl9pPr marL="3025201"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78E8573-4445-45EE-8954-9CB629FD384A}"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1191552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946" y="2848313"/>
            <a:ext cx="3214211" cy="67888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8693" y="2848313"/>
            <a:ext cx="3214211" cy="67888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8E8573-4445-45EE-8954-9CB629FD384A}" type="datetimeFigureOut">
              <a:rPr lang="en-GB" smtClean="0"/>
              <a:t>15/05/2026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4140657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931" y="569665"/>
            <a:ext cx="6522958" cy="20681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932" y="2622926"/>
            <a:ext cx="3199440" cy="1285455"/>
          </a:xfrm>
        </p:spPr>
        <p:txBody>
          <a:bodyPr anchor="b"/>
          <a:lstStyle>
            <a:lvl1pPr marL="0" indent="0">
              <a:buNone/>
              <a:defRPr sz="1985" b="1"/>
            </a:lvl1pPr>
            <a:lvl2pPr marL="378150" indent="0">
              <a:buNone/>
              <a:defRPr sz="1654" b="1"/>
            </a:lvl2pPr>
            <a:lvl3pPr marL="756300" indent="0">
              <a:buNone/>
              <a:defRPr sz="1489" b="1"/>
            </a:lvl3pPr>
            <a:lvl4pPr marL="1134450" indent="0">
              <a:buNone/>
              <a:defRPr sz="1323" b="1"/>
            </a:lvl4pPr>
            <a:lvl5pPr marL="1512600" indent="0">
              <a:buNone/>
              <a:defRPr sz="1323" b="1"/>
            </a:lvl5pPr>
            <a:lvl6pPr marL="1890751" indent="0">
              <a:buNone/>
              <a:defRPr sz="1323" b="1"/>
            </a:lvl6pPr>
            <a:lvl7pPr marL="2268901" indent="0">
              <a:buNone/>
              <a:defRPr sz="1323" b="1"/>
            </a:lvl7pPr>
            <a:lvl8pPr marL="2647051" indent="0">
              <a:buNone/>
              <a:defRPr sz="1323" b="1"/>
            </a:lvl8pPr>
            <a:lvl9pPr marL="3025201" indent="0">
              <a:buNone/>
              <a:defRPr sz="1323" b="1"/>
            </a:lvl9pPr>
          </a:lstStyle>
          <a:p>
            <a:pPr lvl="0"/>
            <a:r>
              <a:rPr lang="en-US"/>
              <a:t>Edit Master text styles</a:t>
            </a:r>
          </a:p>
        </p:txBody>
      </p:sp>
      <p:sp>
        <p:nvSpPr>
          <p:cNvPr id="4" name="Content Placeholder 3"/>
          <p:cNvSpPr>
            <a:spLocks noGrp="1"/>
          </p:cNvSpPr>
          <p:nvPr>
            <p:ph sz="half" idx="2"/>
          </p:nvPr>
        </p:nvSpPr>
        <p:spPr>
          <a:xfrm>
            <a:off x="520932" y="3908381"/>
            <a:ext cx="3199440" cy="57486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8693" y="2622926"/>
            <a:ext cx="3215196" cy="1285455"/>
          </a:xfrm>
        </p:spPr>
        <p:txBody>
          <a:bodyPr anchor="b"/>
          <a:lstStyle>
            <a:lvl1pPr marL="0" indent="0">
              <a:buNone/>
              <a:defRPr sz="1985" b="1"/>
            </a:lvl1pPr>
            <a:lvl2pPr marL="378150" indent="0">
              <a:buNone/>
              <a:defRPr sz="1654" b="1"/>
            </a:lvl2pPr>
            <a:lvl3pPr marL="756300" indent="0">
              <a:buNone/>
              <a:defRPr sz="1489" b="1"/>
            </a:lvl3pPr>
            <a:lvl4pPr marL="1134450" indent="0">
              <a:buNone/>
              <a:defRPr sz="1323" b="1"/>
            </a:lvl4pPr>
            <a:lvl5pPr marL="1512600" indent="0">
              <a:buNone/>
              <a:defRPr sz="1323" b="1"/>
            </a:lvl5pPr>
            <a:lvl6pPr marL="1890751" indent="0">
              <a:buNone/>
              <a:defRPr sz="1323" b="1"/>
            </a:lvl6pPr>
            <a:lvl7pPr marL="2268901" indent="0">
              <a:buNone/>
              <a:defRPr sz="1323" b="1"/>
            </a:lvl7pPr>
            <a:lvl8pPr marL="2647051" indent="0">
              <a:buNone/>
              <a:defRPr sz="1323" b="1"/>
            </a:lvl8pPr>
            <a:lvl9pPr marL="3025201" indent="0">
              <a:buNone/>
              <a:defRPr sz="1323" b="1"/>
            </a:lvl9pPr>
          </a:lstStyle>
          <a:p>
            <a:pPr lvl="0"/>
            <a:r>
              <a:rPr lang="en-US"/>
              <a:t>Edit Master text styles</a:t>
            </a:r>
          </a:p>
        </p:txBody>
      </p:sp>
      <p:sp>
        <p:nvSpPr>
          <p:cNvPr id="6" name="Content Placeholder 5"/>
          <p:cNvSpPr>
            <a:spLocks noGrp="1"/>
          </p:cNvSpPr>
          <p:nvPr>
            <p:ph sz="quarter" idx="4"/>
          </p:nvPr>
        </p:nvSpPr>
        <p:spPr>
          <a:xfrm>
            <a:off x="3828693" y="3908381"/>
            <a:ext cx="3215196" cy="57486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8E8573-4445-45EE-8954-9CB629FD384A}" type="datetimeFigureOut">
              <a:rPr lang="en-GB" smtClean="0"/>
              <a:t>15/05/2026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4244183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8E8573-4445-45EE-8954-9CB629FD384A}" type="datetimeFigureOut">
              <a:rPr lang="en-GB" smtClean="0"/>
              <a:t>15/05/2026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368130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8E8573-4445-45EE-8954-9CB629FD384A}" type="datetimeFigureOut">
              <a:rPr lang="en-GB" smtClean="0"/>
              <a:t>15/05/2026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720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931" y="713317"/>
            <a:ext cx="2439216" cy="2496608"/>
          </a:xfrm>
        </p:spPr>
        <p:txBody>
          <a:bodyPr anchor="b"/>
          <a:lstStyle>
            <a:lvl1pPr>
              <a:defRPr sz="2647"/>
            </a:lvl1pPr>
          </a:lstStyle>
          <a:p>
            <a:r>
              <a:rPr lang="en-US"/>
              <a:t>Click to edit Master title style</a:t>
            </a:r>
            <a:endParaRPr lang="en-US" dirty="0"/>
          </a:p>
        </p:txBody>
      </p:sp>
      <p:sp>
        <p:nvSpPr>
          <p:cNvPr id="3" name="Content Placeholder 2"/>
          <p:cNvSpPr>
            <a:spLocks noGrp="1"/>
          </p:cNvSpPr>
          <p:nvPr>
            <p:ph idx="1"/>
          </p:nvPr>
        </p:nvSpPr>
        <p:spPr>
          <a:xfrm>
            <a:off x="3215196" y="1540568"/>
            <a:ext cx="3828693" cy="7603758"/>
          </a:xfrm>
        </p:spPr>
        <p:txBody>
          <a:bodyPr/>
          <a:lstStyle>
            <a:lvl1pPr>
              <a:defRPr sz="2647"/>
            </a:lvl1pPr>
            <a:lvl2pPr>
              <a:defRPr sz="2316"/>
            </a:lvl2pPr>
            <a:lvl3pPr>
              <a:defRPr sz="1985"/>
            </a:lvl3pPr>
            <a:lvl4pPr>
              <a:defRPr sz="1654"/>
            </a:lvl4pPr>
            <a:lvl5pPr>
              <a:defRPr sz="1654"/>
            </a:lvl5pPr>
            <a:lvl6pPr>
              <a:defRPr sz="1654"/>
            </a:lvl6pPr>
            <a:lvl7pPr>
              <a:defRPr sz="1654"/>
            </a:lvl7pPr>
            <a:lvl8pPr>
              <a:defRPr sz="1654"/>
            </a:lvl8pPr>
            <a:lvl9pPr>
              <a:defRPr sz="1654"/>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931" y="3209925"/>
            <a:ext cx="2439216" cy="5946783"/>
          </a:xfrm>
        </p:spPr>
        <p:txBody>
          <a:bodyPr/>
          <a:lstStyle>
            <a:lvl1pPr marL="0" indent="0">
              <a:buNone/>
              <a:defRPr sz="1323"/>
            </a:lvl1pPr>
            <a:lvl2pPr marL="378150" indent="0">
              <a:buNone/>
              <a:defRPr sz="1158"/>
            </a:lvl2pPr>
            <a:lvl3pPr marL="756300" indent="0">
              <a:buNone/>
              <a:defRPr sz="993"/>
            </a:lvl3pPr>
            <a:lvl4pPr marL="1134450" indent="0">
              <a:buNone/>
              <a:defRPr sz="827"/>
            </a:lvl4pPr>
            <a:lvl5pPr marL="1512600" indent="0">
              <a:buNone/>
              <a:defRPr sz="827"/>
            </a:lvl5pPr>
            <a:lvl6pPr marL="1890751" indent="0">
              <a:buNone/>
              <a:defRPr sz="827"/>
            </a:lvl6pPr>
            <a:lvl7pPr marL="2268901" indent="0">
              <a:buNone/>
              <a:defRPr sz="827"/>
            </a:lvl7pPr>
            <a:lvl8pPr marL="2647051" indent="0">
              <a:buNone/>
              <a:defRPr sz="827"/>
            </a:lvl8pPr>
            <a:lvl9pPr marL="3025201"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378E8573-4445-45EE-8954-9CB629FD384A}" type="datetimeFigureOut">
              <a:rPr lang="en-GB" smtClean="0"/>
              <a:t>15/05/2026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4180692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931" y="713317"/>
            <a:ext cx="2439216" cy="2496608"/>
          </a:xfrm>
        </p:spPr>
        <p:txBody>
          <a:bodyPr anchor="b"/>
          <a:lstStyle>
            <a:lvl1pPr>
              <a:defRPr sz="2647"/>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5196" y="1540568"/>
            <a:ext cx="3828693" cy="7603758"/>
          </a:xfrm>
        </p:spPr>
        <p:txBody>
          <a:bodyPr anchor="t"/>
          <a:lstStyle>
            <a:lvl1pPr marL="0" indent="0">
              <a:buNone/>
              <a:defRPr sz="2647"/>
            </a:lvl1pPr>
            <a:lvl2pPr marL="378150" indent="0">
              <a:buNone/>
              <a:defRPr sz="2316"/>
            </a:lvl2pPr>
            <a:lvl3pPr marL="756300" indent="0">
              <a:buNone/>
              <a:defRPr sz="1985"/>
            </a:lvl3pPr>
            <a:lvl4pPr marL="1134450" indent="0">
              <a:buNone/>
              <a:defRPr sz="1654"/>
            </a:lvl4pPr>
            <a:lvl5pPr marL="1512600" indent="0">
              <a:buNone/>
              <a:defRPr sz="1654"/>
            </a:lvl5pPr>
            <a:lvl6pPr marL="1890751" indent="0">
              <a:buNone/>
              <a:defRPr sz="1654"/>
            </a:lvl6pPr>
            <a:lvl7pPr marL="2268901" indent="0">
              <a:buNone/>
              <a:defRPr sz="1654"/>
            </a:lvl7pPr>
            <a:lvl8pPr marL="2647051" indent="0">
              <a:buNone/>
              <a:defRPr sz="1654"/>
            </a:lvl8pPr>
            <a:lvl9pPr marL="3025201" indent="0">
              <a:buNone/>
              <a:defRPr sz="1654"/>
            </a:lvl9pPr>
          </a:lstStyle>
          <a:p>
            <a:r>
              <a:rPr lang="en-US"/>
              <a:t>Click icon to add picture</a:t>
            </a:r>
            <a:endParaRPr lang="en-US" dirty="0"/>
          </a:p>
        </p:txBody>
      </p:sp>
      <p:sp>
        <p:nvSpPr>
          <p:cNvPr id="4" name="Text Placeholder 3"/>
          <p:cNvSpPr>
            <a:spLocks noGrp="1"/>
          </p:cNvSpPr>
          <p:nvPr>
            <p:ph type="body" sz="half" idx="2"/>
          </p:nvPr>
        </p:nvSpPr>
        <p:spPr>
          <a:xfrm>
            <a:off x="520931" y="3209925"/>
            <a:ext cx="2439216" cy="5946783"/>
          </a:xfrm>
        </p:spPr>
        <p:txBody>
          <a:bodyPr/>
          <a:lstStyle>
            <a:lvl1pPr marL="0" indent="0">
              <a:buNone/>
              <a:defRPr sz="1323"/>
            </a:lvl1pPr>
            <a:lvl2pPr marL="378150" indent="0">
              <a:buNone/>
              <a:defRPr sz="1158"/>
            </a:lvl2pPr>
            <a:lvl3pPr marL="756300" indent="0">
              <a:buNone/>
              <a:defRPr sz="993"/>
            </a:lvl3pPr>
            <a:lvl4pPr marL="1134450" indent="0">
              <a:buNone/>
              <a:defRPr sz="827"/>
            </a:lvl4pPr>
            <a:lvl5pPr marL="1512600" indent="0">
              <a:buNone/>
              <a:defRPr sz="827"/>
            </a:lvl5pPr>
            <a:lvl6pPr marL="1890751" indent="0">
              <a:buNone/>
              <a:defRPr sz="827"/>
            </a:lvl6pPr>
            <a:lvl7pPr marL="2268901" indent="0">
              <a:buNone/>
              <a:defRPr sz="827"/>
            </a:lvl7pPr>
            <a:lvl8pPr marL="2647051" indent="0">
              <a:buNone/>
              <a:defRPr sz="827"/>
            </a:lvl8pPr>
            <a:lvl9pPr marL="3025201"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378E8573-4445-45EE-8954-9CB629FD384A}" type="datetimeFigureOut">
              <a:rPr lang="en-GB" smtClean="0"/>
              <a:t>15/05/2026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31660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8E8573-4445-45EE-8954-9CB629FD384A}"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39121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12165" y="569662"/>
            <a:ext cx="1630740" cy="90675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946" y="569662"/>
            <a:ext cx="4797683" cy="90675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8E8573-4445-45EE-8954-9CB629FD384A}"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13D6B-96F1-403C-871B-648856797C24}" type="slidenum">
              <a:rPr lang="en-GB" smtClean="0"/>
              <a:t>‹#›</a:t>
            </a:fld>
            <a:endParaRPr lang="en-GB"/>
          </a:p>
        </p:txBody>
      </p:sp>
    </p:spTree>
    <p:extLst>
      <p:ext uri="{BB962C8B-B14F-4D97-AF65-F5344CB8AC3E}">
        <p14:creationId xmlns:p14="http://schemas.microsoft.com/office/powerpoint/2010/main" val="1865165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946" y="569665"/>
            <a:ext cx="6522958" cy="206812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946" y="2848313"/>
            <a:ext cx="6522958" cy="678889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946" y="9917085"/>
            <a:ext cx="1701641" cy="569663"/>
          </a:xfrm>
          <a:prstGeom prst="rect">
            <a:avLst/>
          </a:prstGeom>
        </p:spPr>
        <p:txBody>
          <a:bodyPr vert="horz" lIns="91440" tIns="45720" rIns="91440" bIns="45720" rtlCol="0" anchor="ctr"/>
          <a:lstStyle>
            <a:lvl1pPr algn="l">
              <a:defRPr sz="993">
                <a:solidFill>
                  <a:schemeClr val="tx1">
                    <a:tint val="75000"/>
                  </a:schemeClr>
                </a:solidFill>
              </a:defRPr>
            </a:lvl1pPr>
          </a:lstStyle>
          <a:p>
            <a:fld id="{378E8573-4445-45EE-8954-9CB629FD384A}" type="datetimeFigureOut">
              <a:rPr lang="en-GB" smtClean="0"/>
              <a:t>15/05/2026</a:t>
            </a:fld>
            <a:endParaRPr lang="en-GB"/>
          </a:p>
        </p:txBody>
      </p:sp>
      <p:sp>
        <p:nvSpPr>
          <p:cNvPr id="5" name="Footer Placeholder 4"/>
          <p:cNvSpPr>
            <a:spLocks noGrp="1"/>
          </p:cNvSpPr>
          <p:nvPr>
            <p:ph type="ftr" sz="quarter" idx="3"/>
          </p:nvPr>
        </p:nvSpPr>
        <p:spPr>
          <a:xfrm>
            <a:off x="2505194" y="9917085"/>
            <a:ext cx="2552462" cy="569663"/>
          </a:xfrm>
          <a:prstGeom prst="rect">
            <a:avLst/>
          </a:prstGeom>
        </p:spPr>
        <p:txBody>
          <a:bodyPr vert="horz" lIns="91440" tIns="45720" rIns="91440" bIns="45720" rtlCol="0" anchor="ctr"/>
          <a:lstStyle>
            <a:lvl1pPr algn="ctr">
              <a:defRPr sz="99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41263" y="9917085"/>
            <a:ext cx="1701641" cy="569663"/>
          </a:xfrm>
          <a:prstGeom prst="rect">
            <a:avLst/>
          </a:prstGeom>
        </p:spPr>
        <p:txBody>
          <a:bodyPr vert="horz" lIns="91440" tIns="45720" rIns="91440" bIns="45720" rtlCol="0" anchor="ctr"/>
          <a:lstStyle>
            <a:lvl1pPr algn="r">
              <a:defRPr sz="993">
                <a:solidFill>
                  <a:schemeClr val="tx1">
                    <a:tint val="75000"/>
                  </a:schemeClr>
                </a:solidFill>
              </a:defRPr>
            </a:lvl1pPr>
          </a:lstStyle>
          <a:p>
            <a:fld id="{DD613D6B-96F1-403C-871B-648856797C24}" type="slidenum">
              <a:rPr lang="en-GB" smtClean="0"/>
              <a:t>‹#›</a:t>
            </a:fld>
            <a:endParaRPr lang="en-GB"/>
          </a:p>
        </p:txBody>
      </p:sp>
    </p:spTree>
    <p:extLst>
      <p:ext uri="{BB962C8B-B14F-4D97-AF65-F5344CB8AC3E}">
        <p14:creationId xmlns:p14="http://schemas.microsoft.com/office/powerpoint/2010/main" val="167737219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756300" rtl="0" eaLnBrk="1" latinLnBrk="0" hangingPunct="1">
        <a:lnSpc>
          <a:spcPct val="90000"/>
        </a:lnSpc>
        <a:spcBef>
          <a:spcPct val="0"/>
        </a:spcBef>
        <a:buNone/>
        <a:defRPr sz="3639" kern="1200">
          <a:solidFill>
            <a:schemeClr val="tx1"/>
          </a:solidFill>
          <a:latin typeface="+mj-lt"/>
          <a:ea typeface="+mj-ea"/>
          <a:cs typeface="+mj-cs"/>
        </a:defRPr>
      </a:lvl1pPr>
    </p:titleStyle>
    <p:bodyStyle>
      <a:lvl1pPr marL="189075" indent="-189075" algn="l" defTabSz="756300" rtl="0" eaLnBrk="1" latinLnBrk="0" hangingPunct="1">
        <a:lnSpc>
          <a:spcPct val="90000"/>
        </a:lnSpc>
        <a:spcBef>
          <a:spcPts val="827"/>
        </a:spcBef>
        <a:buFont typeface="Arial" panose="020B0604020202020204" pitchFamily="34" charset="0"/>
        <a:buChar char="•"/>
        <a:defRPr sz="2316" kern="1200">
          <a:solidFill>
            <a:schemeClr val="tx1"/>
          </a:solidFill>
          <a:latin typeface="+mn-lt"/>
          <a:ea typeface="+mn-ea"/>
          <a:cs typeface="+mn-cs"/>
        </a:defRPr>
      </a:lvl1pPr>
      <a:lvl2pPr marL="567225" indent="-189075" algn="l" defTabSz="756300" rtl="0" eaLnBrk="1" latinLnBrk="0" hangingPunct="1">
        <a:lnSpc>
          <a:spcPct val="90000"/>
        </a:lnSpc>
        <a:spcBef>
          <a:spcPts val="414"/>
        </a:spcBef>
        <a:buFont typeface="Arial" panose="020B0604020202020204" pitchFamily="34" charset="0"/>
        <a:buChar char="•"/>
        <a:defRPr sz="1985" kern="1200">
          <a:solidFill>
            <a:schemeClr val="tx1"/>
          </a:solidFill>
          <a:latin typeface="+mn-lt"/>
          <a:ea typeface="+mn-ea"/>
          <a:cs typeface="+mn-cs"/>
        </a:defRPr>
      </a:lvl2pPr>
      <a:lvl3pPr marL="945375" indent="-189075" algn="l" defTabSz="756300" rtl="0" eaLnBrk="1" latinLnBrk="0" hangingPunct="1">
        <a:lnSpc>
          <a:spcPct val="90000"/>
        </a:lnSpc>
        <a:spcBef>
          <a:spcPts val="414"/>
        </a:spcBef>
        <a:buFont typeface="Arial" panose="020B0604020202020204" pitchFamily="34" charset="0"/>
        <a:buChar char="•"/>
        <a:defRPr sz="1654" kern="1200">
          <a:solidFill>
            <a:schemeClr val="tx1"/>
          </a:solidFill>
          <a:latin typeface="+mn-lt"/>
          <a:ea typeface="+mn-ea"/>
          <a:cs typeface="+mn-cs"/>
        </a:defRPr>
      </a:lvl3pPr>
      <a:lvl4pPr marL="1323525"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4pPr>
      <a:lvl5pPr marL="170167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5pPr>
      <a:lvl6pPr marL="207982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6pPr>
      <a:lvl7pPr marL="245797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7pPr>
      <a:lvl8pPr marL="283612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8pPr>
      <a:lvl9pPr marL="321427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9pPr>
    </p:bodyStyle>
    <p:otherStyle>
      <a:defPPr>
        <a:defRPr lang="en-US"/>
      </a:defPPr>
      <a:lvl1pPr marL="0" algn="l" defTabSz="756300" rtl="0" eaLnBrk="1" latinLnBrk="0" hangingPunct="1">
        <a:defRPr sz="1489" kern="1200">
          <a:solidFill>
            <a:schemeClr val="tx1"/>
          </a:solidFill>
          <a:latin typeface="+mn-lt"/>
          <a:ea typeface="+mn-ea"/>
          <a:cs typeface="+mn-cs"/>
        </a:defRPr>
      </a:lvl1pPr>
      <a:lvl2pPr marL="378150" algn="l" defTabSz="756300" rtl="0" eaLnBrk="1" latinLnBrk="0" hangingPunct="1">
        <a:defRPr sz="1489" kern="1200">
          <a:solidFill>
            <a:schemeClr val="tx1"/>
          </a:solidFill>
          <a:latin typeface="+mn-lt"/>
          <a:ea typeface="+mn-ea"/>
          <a:cs typeface="+mn-cs"/>
        </a:defRPr>
      </a:lvl2pPr>
      <a:lvl3pPr marL="756300" algn="l" defTabSz="756300" rtl="0" eaLnBrk="1" latinLnBrk="0" hangingPunct="1">
        <a:defRPr sz="1489" kern="1200">
          <a:solidFill>
            <a:schemeClr val="tx1"/>
          </a:solidFill>
          <a:latin typeface="+mn-lt"/>
          <a:ea typeface="+mn-ea"/>
          <a:cs typeface="+mn-cs"/>
        </a:defRPr>
      </a:lvl3pPr>
      <a:lvl4pPr marL="1134450" algn="l" defTabSz="756300" rtl="0" eaLnBrk="1" latinLnBrk="0" hangingPunct="1">
        <a:defRPr sz="1489" kern="1200">
          <a:solidFill>
            <a:schemeClr val="tx1"/>
          </a:solidFill>
          <a:latin typeface="+mn-lt"/>
          <a:ea typeface="+mn-ea"/>
          <a:cs typeface="+mn-cs"/>
        </a:defRPr>
      </a:lvl4pPr>
      <a:lvl5pPr marL="1512600" algn="l" defTabSz="756300" rtl="0" eaLnBrk="1" latinLnBrk="0" hangingPunct="1">
        <a:defRPr sz="1489" kern="1200">
          <a:solidFill>
            <a:schemeClr val="tx1"/>
          </a:solidFill>
          <a:latin typeface="+mn-lt"/>
          <a:ea typeface="+mn-ea"/>
          <a:cs typeface="+mn-cs"/>
        </a:defRPr>
      </a:lvl5pPr>
      <a:lvl6pPr marL="1890751" algn="l" defTabSz="756300" rtl="0" eaLnBrk="1" latinLnBrk="0" hangingPunct="1">
        <a:defRPr sz="1489" kern="1200">
          <a:solidFill>
            <a:schemeClr val="tx1"/>
          </a:solidFill>
          <a:latin typeface="+mn-lt"/>
          <a:ea typeface="+mn-ea"/>
          <a:cs typeface="+mn-cs"/>
        </a:defRPr>
      </a:lvl6pPr>
      <a:lvl7pPr marL="2268901" algn="l" defTabSz="756300" rtl="0" eaLnBrk="1" latinLnBrk="0" hangingPunct="1">
        <a:defRPr sz="1489" kern="1200">
          <a:solidFill>
            <a:schemeClr val="tx1"/>
          </a:solidFill>
          <a:latin typeface="+mn-lt"/>
          <a:ea typeface="+mn-ea"/>
          <a:cs typeface="+mn-cs"/>
        </a:defRPr>
      </a:lvl7pPr>
      <a:lvl8pPr marL="2647051" algn="l" defTabSz="756300" rtl="0" eaLnBrk="1" latinLnBrk="0" hangingPunct="1">
        <a:defRPr sz="1489" kern="1200">
          <a:solidFill>
            <a:schemeClr val="tx1"/>
          </a:solidFill>
          <a:latin typeface="+mn-lt"/>
          <a:ea typeface="+mn-ea"/>
          <a:cs typeface="+mn-cs"/>
        </a:defRPr>
      </a:lvl8pPr>
      <a:lvl9pPr marL="3025201" algn="l" defTabSz="756300" rtl="0" eaLnBrk="1" latinLnBrk="0" hangingPunct="1">
        <a:defRPr sz="148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hyperlink" Target="https://www.edwardpauling.hounslow.sch.uk/page/?title=Attendance&amp;pid=344" TargetMode="External"/><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1.png"/><Relationship Id="rId3" Type="http://schemas.openxmlformats.org/officeDocument/2006/relationships/image" Target="../media/image13.emf"/><Relationship Id="rId7" Type="http://schemas.microsoft.com/office/2007/relationships/hdphoto" Target="../media/hdphoto1.wdp"/><Relationship Id="rId12" Type="http://schemas.microsoft.com/office/2007/relationships/hdphoto" Target="../media/hdphoto2.wdp"/><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0.png"/><Relationship Id="rId5" Type="http://schemas.openxmlformats.org/officeDocument/2006/relationships/image" Target="../media/image15.png"/><Relationship Id="rId15" Type="http://schemas.microsoft.com/office/2007/relationships/hdphoto" Target="../media/hdphoto3.wdp"/><Relationship Id="rId10" Type="http://schemas.openxmlformats.org/officeDocument/2006/relationships/image" Target="../media/image19.png"/><Relationship Id="rId4" Type="http://schemas.openxmlformats.org/officeDocument/2006/relationships/image" Target="../media/image14.png"/><Relationship Id="rId9" Type="http://schemas.openxmlformats.org/officeDocument/2006/relationships/image" Target="../media/image18.png"/><Relationship Id="rId14" Type="http://schemas.openxmlformats.org/officeDocument/2006/relationships/image" Target="../media/image22.png"/></Relationships>
</file>

<file path=ppt/slides/_rels/slide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hyperlink" Target="https://www.edwardpauling.hounslow.sch.uk/page/?title=Attendance&amp;pid=344" TargetMode="External"/><Relationship Id="rId4" Type="http://schemas.openxmlformats.org/officeDocument/2006/relationships/image" Target="../media/image29.png"/></Relationships>
</file>

<file path=ppt/slides/_rels/slide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4" name="Picture 543"/>
          <p:cNvPicPr>
            <a:picLocks noChangeAspect="1"/>
          </p:cNvPicPr>
          <p:nvPr/>
        </p:nvPicPr>
        <p:blipFill>
          <a:blip r:embed="rId2"/>
          <a:stretch>
            <a:fillRect/>
          </a:stretch>
        </p:blipFill>
        <p:spPr>
          <a:xfrm>
            <a:off x="18185" y="8841781"/>
            <a:ext cx="3813538" cy="1857970"/>
          </a:xfrm>
          <a:prstGeom prst="rect">
            <a:avLst/>
          </a:prstGeom>
        </p:spPr>
      </p:pic>
      <p:pic>
        <p:nvPicPr>
          <p:cNvPr id="547" name="Picture 546"/>
          <p:cNvPicPr>
            <a:picLocks noChangeAspect="1"/>
          </p:cNvPicPr>
          <p:nvPr/>
        </p:nvPicPr>
        <p:blipFill>
          <a:blip r:embed="rId3"/>
          <a:stretch>
            <a:fillRect/>
          </a:stretch>
        </p:blipFill>
        <p:spPr>
          <a:xfrm>
            <a:off x="3910308" y="2602672"/>
            <a:ext cx="3555263" cy="6864288"/>
          </a:xfrm>
          <a:prstGeom prst="rect">
            <a:avLst/>
          </a:prstGeom>
        </p:spPr>
      </p:pic>
      <p:grpSp>
        <p:nvGrpSpPr>
          <p:cNvPr id="523" name="Group 522"/>
          <p:cNvGrpSpPr/>
          <p:nvPr/>
        </p:nvGrpSpPr>
        <p:grpSpPr>
          <a:xfrm>
            <a:off x="5400" y="338008"/>
            <a:ext cx="4255288" cy="1031931"/>
            <a:chOff x="354882" y="3144456"/>
            <a:chExt cx="5402179" cy="1310058"/>
          </a:xfrm>
        </p:grpSpPr>
        <p:pic>
          <p:nvPicPr>
            <p:cNvPr id="2653" name="Picture 2652"/>
            <p:cNvPicPr>
              <a:picLocks noChangeAspect="1"/>
            </p:cNvPicPr>
            <p:nvPr/>
          </p:nvPicPr>
          <p:blipFill>
            <a:blip r:embed="rId4"/>
            <a:stretch>
              <a:fillRect/>
            </a:stretch>
          </p:blipFill>
          <p:spPr>
            <a:xfrm>
              <a:off x="354882" y="3144456"/>
              <a:ext cx="5402179" cy="1310058"/>
            </a:xfrm>
            <a:prstGeom prst="rect">
              <a:avLst/>
            </a:prstGeom>
          </p:spPr>
        </p:pic>
        <p:sp>
          <p:nvSpPr>
            <p:cNvPr id="2640" name="TextBox 2639"/>
            <p:cNvSpPr txBox="1"/>
            <p:nvPr/>
          </p:nvSpPr>
          <p:spPr>
            <a:xfrm>
              <a:off x="656826" y="3330125"/>
              <a:ext cx="3687911" cy="963554"/>
            </a:xfrm>
            <a:prstGeom prst="rect">
              <a:avLst/>
            </a:prstGeom>
            <a:noFill/>
          </p:spPr>
          <p:txBody>
            <a:bodyPr wrap="none" rtlCol="0">
              <a:spAutoFit/>
            </a:bodyPr>
            <a:lstStyle/>
            <a:p>
              <a:r>
                <a:rPr lang="en-GB" sz="4332" dirty="0">
                  <a:latin typeface="Trebuchet MS" panose="020B0603020202020204" pitchFamily="34" charset="0"/>
                </a:rPr>
                <a:t>Newsletter</a:t>
              </a:r>
            </a:p>
          </p:txBody>
        </p:sp>
      </p:grpSp>
      <p:grpSp>
        <p:nvGrpSpPr>
          <p:cNvPr id="2654" name="Group 553"/>
          <p:cNvGrpSpPr>
            <a:grpSpLocks noChangeAspect="1"/>
          </p:cNvGrpSpPr>
          <p:nvPr/>
        </p:nvGrpSpPr>
        <p:grpSpPr bwMode="auto">
          <a:xfrm>
            <a:off x="-3834" y="126748"/>
            <a:ext cx="7478712" cy="1912499"/>
            <a:chOff x="57" y="-5"/>
            <a:chExt cx="4237" cy="1125"/>
          </a:xfrm>
        </p:grpSpPr>
        <p:sp>
          <p:nvSpPr>
            <p:cNvPr id="512" name="Freeform 554"/>
            <p:cNvSpPr>
              <a:spLocks/>
            </p:cNvSpPr>
            <p:nvPr/>
          </p:nvSpPr>
          <p:spPr bwMode="auto">
            <a:xfrm>
              <a:off x="57" y="-5"/>
              <a:ext cx="2396" cy="263"/>
            </a:xfrm>
            <a:custGeom>
              <a:avLst/>
              <a:gdLst>
                <a:gd name="T0" fmla="*/ 1520 w 1520"/>
                <a:gd name="T1" fmla="*/ 167 h 334"/>
                <a:gd name="T2" fmla="*/ 1517 w 1520"/>
                <a:gd name="T3" fmla="*/ 133 h 334"/>
                <a:gd name="T4" fmla="*/ 1510 w 1520"/>
                <a:gd name="T5" fmla="*/ 102 h 334"/>
                <a:gd name="T6" fmla="*/ 1498 w 1520"/>
                <a:gd name="T7" fmla="*/ 73 h 334"/>
                <a:gd name="T8" fmla="*/ 1482 w 1520"/>
                <a:gd name="T9" fmla="*/ 48 h 334"/>
                <a:gd name="T10" fmla="*/ 1463 w 1520"/>
                <a:gd name="T11" fmla="*/ 28 h 334"/>
                <a:gd name="T12" fmla="*/ 1441 w 1520"/>
                <a:gd name="T13" fmla="*/ 13 h 334"/>
                <a:gd name="T14" fmla="*/ 1417 w 1520"/>
                <a:gd name="T15" fmla="*/ 3 h 334"/>
                <a:gd name="T16" fmla="*/ 1390 w 1520"/>
                <a:gd name="T17" fmla="*/ 0 h 334"/>
                <a:gd name="T18" fmla="*/ 0 w 1520"/>
                <a:gd name="T19" fmla="*/ 0 h 334"/>
                <a:gd name="T20" fmla="*/ 0 w 1520"/>
                <a:gd name="T21" fmla="*/ 334 h 334"/>
                <a:gd name="T22" fmla="*/ 1390 w 1520"/>
                <a:gd name="T23" fmla="*/ 334 h 334"/>
                <a:gd name="T24" fmla="*/ 1417 w 1520"/>
                <a:gd name="T25" fmla="*/ 330 h 334"/>
                <a:gd name="T26" fmla="*/ 1441 w 1520"/>
                <a:gd name="T27" fmla="*/ 321 h 334"/>
                <a:gd name="T28" fmla="*/ 1463 w 1520"/>
                <a:gd name="T29" fmla="*/ 305 h 334"/>
                <a:gd name="T30" fmla="*/ 1482 w 1520"/>
                <a:gd name="T31" fmla="*/ 285 h 334"/>
                <a:gd name="T32" fmla="*/ 1498 w 1520"/>
                <a:gd name="T33" fmla="*/ 260 h 334"/>
                <a:gd name="T34" fmla="*/ 1510 w 1520"/>
                <a:gd name="T35" fmla="*/ 232 h 334"/>
                <a:gd name="T36" fmla="*/ 1517 w 1520"/>
                <a:gd name="T37" fmla="*/ 200 h 334"/>
                <a:gd name="T38" fmla="*/ 1520 w 1520"/>
                <a:gd name="T39" fmla="*/ 16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20" h="334">
                  <a:moveTo>
                    <a:pt x="1520" y="167"/>
                  </a:moveTo>
                  <a:lnTo>
                    <a:pt x="1517" y="133"/>
                  </a:lnTo>
                  <a:lnTo>
                    <a:pt x="1510" y="102"/>
                  </a:lnTo>
                  <a:lnTo>
                    <a:pt x="1498" y="73"/>
                  </a:lnTo>
                  <a:lnTo>
                    <a:pt x="1482" y="48"/>
                  </a:lnTo>
                  <a:lnTo>
                    <a:pt x="1463" y="28"/>
                  </a:lnTo>
                  <a:lnTo>
                    <a:pt x="1441" y="13"/>
                  </a:lnTo>
                  <a:lnTo>
                    <a:pt x="1417" y="3"/>
                  </a:lnTo>
                  <a:lnTo>
                    <a:pt x="1390" y="0"/>
                  </a:lnTo>
                  <a:lnTo>
                    <a:pt x="0" y="0"/>
                  </a:lnTo>
                  <a:lnTo>
                    <a:pt x="0" y="334"/>
                  </a:lnTo>
                  <a:lnTo>
                    <a:pt x="1390" y="334"/>
                  </a:lnTo>
                  <a:lnTo>
                    <a:pt x="1417" y="330"/>
                  </a:lnTo>
                  <a:lnTo>
                    <a:pt x="1441" y="321"/>
                  </a:lnTo>
                  <a:lnTo>
                    <a:pt x="1463" y="305"/>
                  </a:lnTo>
                  <a:lnTo>
                    <a:pt x="1482" y="285"/>
                  </a:lnTo>
                  <a:lnTo>
                    <a:pt x="1498" y="260"/>
                  </a:lnTo>
                  <a:lnTo>
                    <a:pt x="1510" y="232"/>
                  </a:lnTo>
                  <a:lnTo>
                    <a:pt x="1517" y="200"/>
                  </a:lnTo>
                  <a:lnTo>
                    <a:pt x="1520" y="167"/>
                  </a:lnTo>
                  <a:close/>
                </a:path>
              </a:pathLst>
            </a:custGeom>
            <a:solidFill>
              <a:srgbClr val="2104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027" tIns="36014" rIns="72027" bIns="36014" numCol="1" anchor="t" anchorCtr="0" compatLnSpc="1">
              <a:prstTxWarp prst="textNoShape">
                <a:avLst/>
              </a:prstTxWarp>
            </a:bodyPr>
            <a:lstStyle/>
            <a:p>
              <a:endParaRPr lang="en-GB" sz="1156"/>
            </a:p>
          </p:txBody>
        </p:sp>
        <p:sp>
          <p:nvSpPr>
            <p:cNvPr id="513" name="Freeform 555"/>
            <p:cNvSpPr>
              <a:spLocks/>
            </p:cNvSpPr>
            <p:nvPr/>
          </p:nvSpPr>
          <p:spPr bwMode="auto">
            <a:xfrm>
              <a:off x="1059" y="875"/>
              <a:ext cx="3235" cy="245"/>
            </a:xfrm>
            <a:custGeom>
              <a:avLst/>
              <a:gdLst>
                <a:gd name="T0" fmla="*/ 3126 w 3126"/>
                <a:gd name="T1" fmla="*/ 0 h 245"/>
                <a:gd name="T2" fmla="*/ 95 w 3126"/>
                <a:gd name="T3" fmla="*/ 0 h 245"/>
                <a:gd name="T4" fmla="*/ 76 w 3126"/>
                <a:gd name="T5" fmla="*/ 3 h 245"/>
                <a:gd name="T6" fmla="*/ 42 w 3126"/>
                <a:gd name="T7" fmla="*/ 21 h 245"/>
                <a:gd name="T8" fmla="*/ 16 w 3126"/>
                <a:gd name="T9" fmla="*/ 55 h 245"/>
                <a:gd name="T10" fmla="*/ 2 w 3126"/>
                <a:gd name="T11" fmla="*/ 99 h 245"/>
                <a:gd name="T12" fmla="*/ 0 w 3126"/>
                <a:gd name="T13" fmla="*/ 123 h 245"/>
                <a:gd name="T14" fmla="*/ 2 w 3126"/>
                <a:gd name="T15" fmla="*/ 147 h 245"/>
                <a:gd name="T16" fmla="*/ 16 w 3126"/>
                <a:gd name="T17" fmla="*/ 190 h 245"/>
                <a:gd name="T18" fmla="*/ 42 w 3126"/>
                <a:gd name="T19" fmla="*/ 224 h 245"/>
                <a:gd name="T20" fmla="*/ 76 w 3126"/>
                <a:gd name="T21" fmla="*/ 242 h 245"/>
                <a:gd name="T22" fmla="*/ 95 w 3126"/>
                <a:gd name="T23" fmla="*/ 245 h 245"/>
                <a:gd name="T24" fmla="*/ 3126 w 3126"/>
                <a:gd name="T25" fmla="*/ 245 h 245"/>
                <a:gd name="T26" fmla="*/ 3126 w 3126"/>
                <a:gd name="T27" fmla="*/ 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26" h="245">
                  <a:moveTo>
                    <a:pt x="3126" y="0"/>
                  </a:moveTo>
                  <a:lnTo>
                    <a:pt x="95" y="0"/>
                  </a:lnTo>
                  <a:lnTo>
                    <a:pt x="76" y="3"/>
                  </a:lnTo>
                  <a:lnTo>
                    <a:pt x="42" y="21"/>
                  </a:lnTo>
                  <a:lnTo>
                    <a:pt x="16" y="55"/>
                  </a:lnTo>
                  <a:lnTo>
                    <a:pt x="2" y="99"/>
                  </a:lnTo>
                  <a:lnTo>
                    <a:pt x="0" y="123"/>
                  </a:lnTo>
                  <a:lnTo>
                    <a:pt x="2" y="147"/>
                  </a:lnTo>
                  <a:lnTo>
                    <a:pt x="16" y="190"/>
                  </a:lnTo>
                  <a:lnTo>
                    <a:pt x="42" y="224"/>
                  </a:lnTo>
                  <a:lnTo>
                    <a:pt x="76" y="242"/>
                  </a:lnTo>
                  <a:lnTo>
                    <a:pt x="95" y="245"/>
                  </a:lnTo>
                  <a:lnTo>
                    <a:pt x="3126" y="245"/>
                  </a:lnTo>
                  <a:lnTo>
                    <a:pt x="3126" y="0"/>
                  </a:lnTo>
                  <a:close/>
                </a:path>
              </a:pathLst>
            </a:custGeom>
            <a:solidFill>
              <a:srgbClr val="2104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027" tIns="36014" rIns="72027" bIns="36014" numCol="1" anchor="t" anchorCtr="0" compatLnSpc="1">
              <a:prstTxWarp prst="textNoShape">
                <a:avLst/>
              </a:prstTxWarp>
            </a:bodyPr>
            <a:lstStyle/>
            <a:p>
              <a:endParaRPr lang="en-GB" sz="1156"/>
            </a:p>
          </p:txBody>
        </p:sp>
        <p:sp>
          <p:nvSpPr>
            <p:cNvPr id="514" name="Freeform 556"/>
            <p:cNvSpPr>
              <a:spLocks/>
            </p:cNvSpPr>
            <p:nvPr/>
          </p:nvSpPr>
          <p:spPr bwMode="auto">
            <a:xfrm>
              <a:off x="2777" y="144"/>
              <a:ext cx="93" cy="193"/>
            </a:xfrm>
            <a:custGeom>
              <a:avLst/>
              <a:gdLst>
                <a:gd name="T0" fmla="*/ 93 w 93"/>
                <a:gd name="T1" fmla="*/ 140 h 193"/>
                <a:gd name="T2" fmla="*/ 89 w 93"/>
                <a:gd name="T3" fmla="*/ 119 h 193"/>
                <a:gd name="T4" fmla="*/ 79 w 93"/>
                <a:gd name="T5" fmla="*/ 102 h 193"/>
                <a:gd name="T6" fmla="*/ 65 w 93"/>
                <a:gd name="T7" fmla="*/ 90 h 193"/>
                <a:gd name="T8" fmla="*/ 47 w 93"/>
                <a:gd name="T9" fmla="*/ 86 h 193"/>
                <a:gd name="T10" fmla="*/ 44 w 93"/>
                <a:gd name="T11" fmla="*/ 86 h 193"/>
                <a:gd name="T12" fmla="*/ 40 w 93"/>
                <a:gd name="T13" fmla="*/ 87 h 193"/>
                <a:gd name="T14" fmla="*/ 37 w 93"/>
                <a:gd name="T15" fmla="*/ 87 h 193"/>
                <a:gd name="T16" fmla="*/ 31 w 93"/>
                <a:gd name="T17" fmla="*/ 71 h 193"/>
                <a:gd name="T18" fmla="*/ 29 w 93"/>
                <a:gd name="T19" fmla="*/ 54 h 193"/>
                <a:gd name="T20" fmla="*/ 31 w 93"/>
                <a:gd name="T21" fmla="*/ 31 h 193"/>
                <a:gd name="T22" fmla="*/ 38 w 93"/>
                <a:gd name="T23" fmla="*/ 0 h 193"/>
                <a:gd name="T24" fmla="*/ 33 w 93"/>
                <a:gd name="T25" fmla="*/ 5 h 193"/>
                <a:gd name="T26" fmla="*/ 19 w 93"/>
                <a:gd name="T27" fmla="*/ 26 h 193"/>
                <a:gd name="T28" fmla="*/ 6 w 93"/>
                <a:gd name="T29" fmla="*/ 68 h 193"/>
                <a:gd name="T30" fmla="*/ 0 w 93"/>
                <a:gd name="T31" fmla="*/ 140 h 193"/>
                <a:gd name="T32" fmla="*/ 4 w 93"/>
                <a:gd name="T33" fmla="*/ 160 h 193"/>
                <a:gd name="T34" fmla="*/ 14 w 93"/>
                <a:gd name="T35" fmla="*/ 177 h 193"/>
                <a:gd name="T36" fmla="*/ 29 w 93"/>
                <a:gd name="T37" fmla="*/ 189 h 193"/>
                <a:gd name="T38" fmla="*/ 47 w 93"/>
                <a:gd name="T39" fmla="*/ 193 h 193"/>
                <a:gd name="T40" fmla="*/ 65 w 93"/>
                <a:gd name="T41" fmla="*/ 189 h 193"/>
                <a:gd name="T42" fmla="*/ 79 w 93"/>
                <a:gd name="T43" fmla="*/ 177 h 193"/>
                <a:gd name="T44" fmla="*/ 89 w 93"/>
                <a:gd name="T45" fmla="*/ 160 h 193"/>
                <a:gd name="T46" fmla="*/ 93 w 93"/>
                <a:gd name="T47" fmla="*/ 14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3" h="193">
                  <a:moveTo>
                    <a:pt x="93" y="140"/>
                  </a:moveTo>
                  <a:lnTo>
                    <a:pt x="89" y="119"/>
                  </a:lnTo>
                  <a:lnTo>
                    <a:pt x="79" y="102"/>
                  </a:lnTo>
                  <a:lnTo>
                    <a:pt x="65" y="90"/>
                  </a:lnTo>
                  <a:lnTo>
                    <a:pt x="47" y="86"/>
                  </a:lnTo>
                  <a:lnTo>
                    <a:pt x="44" y="86"/>
                  </a:lnTo>
                  <a:lnTo>
                    <a:pt x="40" y="87"/>
                  </a:lnTo>
                  <a:lnTo>
                    <a:pt x="37" y="87"/>
                  </a:lnTo>
                  <a:lnTo>
                    <a:pt x="31" y="71"/>
                  </a:lnTo>
                  <a:lnTo>
                    <a:pt x="29" y="54"/>
                  </a:lnTo>
                  <a:lnTo>
                    <a:pt x="31" y="31"/>
                  </a:lnTo>
                  <a:lnTo>
                    <a:pt x="38" y="0"/>
                  </a:lnTo>
                  <a:lnTo>
                    <a:pt x="33" y="5"/>
                  </a:lnTo>
                  <a:lnTo>
                    <a:pt x="19" y="26"/>
                  </a:lnTo>
                  <a:lnTo>
                    <a:pt x="6" y="68"/>
                  </a:lnTo>
                  <a:lnTo>
                    <a:pt x="0" y="140"/>
                  </a:lnTo>
                  <a:lnTo>
                    <a:pt x="4" y="160"/>
                  </a:lnTo>
                  <a:lnTo>
                    <a:pt x="14" y="177"/>
                  </a:lnTo>
                  <a:lnTo>
                    <a:pt x="29" y="189"/>
                  </a:lnTo>
                  <a:lnTo>
                    <a:pt x="47" y="193"/>
                  </a:lnTo>
                  <a:lnTo>
                    <a:pt x="65" y="189"/>
                  </a:lnTo>
                  <a:lnTo>
                    <a:pt x="79" y="177"/>
                  </a:lnTo>
                  <a:lnTo>
                    <a:pt x="89" y="160"/>
                  </a:lnTo>
                  <a:lnTo>
                    <a:pt x="93" y="140"/>
                  </a:lnTo>
                  <a:close/>
                </a:path>
              </a:pathLst>
            </a:custGeom>
            <a:solidFill>
              <a:srgbClr val="2104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027" tIns="36014" rIns="72027" bIns="36014" numCol="1" anchor="t" anchorCtr="0" compatLnSpc="1">
              <a:prstTxWarp prst="textNoShape">
                <a:avLst/>
              </a:prstTxWarp>
            </a:bodyPr>
            <a:lstStyle/>
            <a:p>
              <a:endParaRPr lang="en-GB" sz="1156" dirty="0"/>
            </a:p>
          </p:txBody>
        </p:sp>
        <p:sp>
          <p:nvSpPr>
            <p:cNvPr id="515" name="Freeform 557"/>
            <p:cNvSpPr>
              <a:spLocks/>
            </p:cNvSpPr>
            <p:nvPr/>
          </p:nvSpPr>
          <p:spPr bwMode="auto">
            <a:xfrm>
              <a:off x="2659" y="138"/>
              <a:ext cx="92" cy="193"/>
            </a:xfrm>
            <a:custGeom>
              <a:avLst/>
              <a:gdLst>
                <a:gd name="T0" fmla="*/ 92 w 92"/>
                <a:gd name="T1" fmla="*/ 140 h 193"/>
                <a:gd name="T2" fmla="*/ 88 w 92"/>
                <a:gd name="T3" fmla="*/ 119 h 193"/>
                <a:gd name="T4" fmla="*/ 79 w 92"/>
                <a:gd name="T5" fmla="*/ 102 h 193"/>
                <a:gd name="T6" fmla="*/ 64 w 92"/>
                <a:gd name="T7" fmla="*/ 90 h 193"/>
                <a:gd name="T8" fmla="*/ 46 w 92"/>
                <a:gd name="T9" fmla="*/ 86 h 193"/>
                <a:gd name="T10" fmla="*/ 43 w 92"/>
                <a:gd name="T11" fmla="*/ 86 h 193"/>
                <a:gd name="T12" fmla="*/ 40 w 92"/>
                <a:gd name="T13" fmla="*/ 87 h 193"/>
                <a:gd name="T14" fmla="*/ 37 w 92"/>
                <a:gd name="T15" fmla="*/ 87 h 193"/>
                <a:gd name="T16" fmla="*/ 31 w 92"/>
                <a:gd name="T17" fmla="*/ 71 h 193"/>
                <a:gd name="T18" fmla="*/ 28 w 92"/>
                <a:gd name="T19" fmla="*/ 54 h 193"/>
                <a:gd name="T20" fmla="*/ 30 w 92"/>
                <a:gd name="T21" fmla="*/ 31 h 193"/>
                <a:gd name="T22" fmla="*/ 38 w 92"/>
                <a:gd name="T23" fmla="*/ 0 h 193"/>
                <a:gd name="T24" fmla="*/ 32 w 92"/>
                <a:gd name="T25" fmla="*/ 5 h 193"/>
                <a:gd name="T26" fmla="*/ 19 w 92"/>
                <a:gd name="T27" fmla="*/ 26 h 193"/>
                <a:gd name="T28" fmla="*/ 6 w 92"/>
                <a:gd name="T29" fmla="*/ 68 h 193"/>
                <a:gd name="T30" fmla="*/ 0 w 92"/>
                <a:gd name="T31" fmla="*/ 140 h 193"/>
                <a:gd name="T32" fmla="*/ 3 w 92"/>
                <a:gd name="T33" fmla="*/ 160 h 193"/>
                <a:gd name="T34" fmla="*/ 13 w 92"/>
                <a:gd name="T35" fmla="*/ 177 h 193"/>
                <a:gd name="T36" fmla="*/ 28 w 92"/>
                <a:gd name="T37" fmla="*/ 189 h 193"/>
                <a:gd name="T38" fmla="*/ 46 w 92"/>
                <a:gd name="T39" fmla="*/ 193 h 193"/>
                <a:gd name="T40" fmla="*/ 64 w 92"/>
                <a:gd name="T41" fmla="*/ 189 h 193"/>
                <a:gd name="T42" fmla="*/ 79 w 92"/>
                <a:gd name="T43" fmla="*/ 177 h 193"/>
                <a:gd name="T44" fmla="*/ 88 w 92"/>
                <a:gd name="T45" fmla="*/ 160 h 193"/>
                <a:gd name="T46" fmla="*/ 92 w 92"/>
                <a:gd name="T47" fmla="*/ 14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2" h="193">
                  <a:moveTo>
                    <a:pt x="92" y="140"/>
                  </a:moveTo>
                  <a:lnTo>
                    <a:pt x="88" y="119"/>
                  </a:lnTo>
                  <a:lnTo>
                    <a:pt x="79" y="102"/>
                  </a:lnTo>
                  <a:lnTo>
                    <a:pt x="64" y="90"/>
                  </a:lnTo>
                  <a:lnTo>
                    <a:pt x="46" y="86"/>
                  </a:lnTo>
                  <a:lnTo>
                    <a:pt x="43" y="86"/>
                  </a:lnTo>
                  <a:lnTo>
                    <a:pt x="40" y="87"/>
                  </a:lnTo>
                  <a:lnTo>
                    <a:pt x="37" y="87"/>
                  </a:lnTo>
                  <a:lnTo>
                    <a:pt x="31" y="71"/>
                  </a:lnTo>
                  <a:lnTo>
                    <a:pt x="28" y="54"/>
                  </a:lnTo>
                  <a:lnTo>
                    <a:pt x="30" y="31"/>
                  </a:lnTo>
                  <a:lnTo>
                    <a:pt x="38" y="0"/>
                  </a:lnTo>
                  <a:lnTo>
                    <a:pt x="32" y="5"/>
                  </a:lnTo>
                  <a:lnTo>
                    <a:pt x="19" y="26"/>
                  </a:lnTo>
                  <a:lnTo>
                    <a:pt x="6" y="68"/>
                  </a:lnTo>
                  <a:lnTo>
                    <a:pt x="0" y="140"/>
                  </a:lnTo>
                  <a:lnTo>
                    <a:pt x="3" y="160"/>
                  </a:lnTo>
                  <a:lnTo>
                    <a:pt x="13" y="177"/>
                  </a:lnTo>
                  <a:lnTo>
                    <a:pt x="28" y="189"/>
                  </a:lnTo>
                  <a:lnTo>
                    <a:pt x="46" y="193"/>
                  </a:lnTo>
                  <a:lnTo>
                    <a:pt x="64" y="189"/>
                  </a:lnTo>
                  <a:lnTo>
                    <a:pt x="79" y="177"/>
                  </a:lnTo>
                  <a:lnTo>
                    <a:pt x="88" y="160"/>
                  </a:lnTo>
                  <a:lnTo>
                    <a:pt x="92" y="140"/>
                  </a:lnTo>
                  <a:close/>
                </a:path>
              </a:pathLst>
            </a:custGeom>
            <a:solidFill>
              <a:srgbClr val="2104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027" tIns="36014" rIns="72027" bIns="36014" numCol="1" anchor="t" anchorCtr="0" compatLnSpc="1">
              <a:prstTxWarp prst="textNoShape">
                <a:avLst/>
              </a:prstTxWarp>
            </a:bodyPr>
            <a:lstStyle/>
            <a:p>
              <a:endParaRPr lang="en-GB" sz="1156" dirty="0"/>
            </a:p>
          </p:txBody>
        </p:sp>
        <p:sp>
          <p:nvSpPr>
            <p:cNvPr id="520" name="Rectangle 562"/>
            <p:cNvSpPr>
              <a:spLocks noChangeArrowheads="1"/>
            </p:cNvSpPr>
            <p:nvPr/>
          </p:nvSpPr>
          <p:spPr bwMode="auto">
            <a:xfrm>
              <a:off x="72" y="24"/>
              <a:ext cx="2200"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720273"/>
              <a:r>
                <a:rPr lang="en-US" altLang="en-US" sz="2206" dirty="0">
                  <a:solidFill>
                    <a:srgbClr val="FFFFFF"/>
                  </a:solidFill>
                  <a:latin typeface="Trebuchet MS" panose="020B0603020202020204" pitchFamily="34" charset="0"/>
                </a:rPr>
                <a:t>Edward Pauling Primary School</a:t>
              </a:r>
              <a:endParaRPr lang="en-US" altLang="en-US" sz="1418" dirty="0"/>
            </a:p>
          </p:txBody>
        </p:sp>
        <p:sp>
          <p:nvSpPr>
            <p:cNvPr id="521" name="Rectangle 563"/>
            <p:cNvSpPr>
              <a:spLocks noChangeArrowheads="1"/>
            </p:cNvSpPr>
            <p:nvPr/>
          </p:nvSpPr>
          <p:spPr bwMode="auto">
            <a:xfrm>
              <a:off x="1403" y="29"/>
              <a:ext cx="89" cy="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720273"/>
              <a:r>
                <a:rPr lang="en-US" altLang="en-US" sz="2914">
                  <a:solidFill>
                    <a:srgbClr val="000000"/>
                  </a:solidFill>
                  <a:latin typeface="Trebuchet MS" panose="020B0603020202020204" pitchFamily="34" charset="0"/>
                </a:rPr>
                <a:t> </a:t>
              </a:r>
              <a:endParaRPr lang="en-US" altLang="en-US" sz="1418"/>
            </a:p>
          </p:txBody>
        </p:sp>
      </p:grpSp>
      <p:sp>
        <p:nvSpPr>
          <p:cNvPr id="522" name="TextBox 521"/>
          <p:cNvSpPr txBox="1"/>
          <p:nvPr/>
        </p:nvSpPr>
        <p:spPr>
          <a:xfrm>
            <a:off x="5087877" y="1660884"/>
            <a:ext cx="2474973" cy="338554"/>
          </a:xfrm>
          <a:prstGeom prst="rect">
            <a:avLst/>
          </a:prstGeom>
          <a:noFill/>
        </p:spPr>
        <p:txBody>
          <a:bodyPr wrap="square" rtlCol="0">
            <a:spAutoFit/>
          </a:bodyPr>
          <a:lstStyle/>
          <a:p>
            <a:r>
              <a:rPr lang="en-GB" sz="1600" i="1" dirty="0">
                <a:solidFill>
                  <a:schemeClr val="bg1"/>
                </a:solidFill>
                <a:latin typeface="Trebuchet MS" panose="020B0603020202020204" pitchFamily="34" charset="0"/>
              </a:rPr>
              <a:t>15</a:t>
            </a:r>
            <a:r>
              <a:rPr lang="en-GB" sz="1600" i="1" baseline="30000" dirty="0">
                <a:solidFill>
                  <a:schemeClr val="bg1"/>
                </a:solidFill>
                <a:latin typeface="Trebuchet MS" panose="020B0603020202020204" pitchFamily="34" charset="0"/>
              </a:rPr>
              <a:t>th</a:t>
            </a:r>
            <a:r>
              <a:rPr lang="en-GB" sz="1600" i="1" dirty="0">
                <a:solidFill>
                  <a:schemeClr val="bg1"/>
                </a:solidFill>
                <a:latin typeface="Trebuchet MS" panose="020B0603020202020204" pitchFamily="34" charset="0"/>
              </a:rPr>
              <a:t> May 2026 Issue 14</a:t>
            </a:r>
          </a:p>
        </p:txBody>
      </p:sp>
      <p:sp>
        <p:nvSpPr>
          <p:cNvPr id="524" name="TextBox 523"/>
          <p:cNvSpPr txBox="1"/>
          <p:nvPr/>
        </p:nvSpPr>
        <p:spPr>
          <a:xfrm>
            <a:off x="4912110" y="417427"/>
            <a:ext cx="2499402" cy="707886"/>
          </a:xfrm>
          <a:prstGeom prst="rect">
            <a:avLst/>
          </a:prstGeom>
          <a:noFill/>
        </p:spPr>
        <p:txBody>
          <a:bodyPr wrap="none" rtlCol="0">
            <a:spAutoFit/>
          </a:bodyPr>
          <a:lstStyle/>
          <a:p>
            <a:pPr algn="ctr"/>
            <a:r>
              <a:rPr lang="en-GB" sz="2000" dirty="0">
                <a:solidFill>
                  <a:srgbClr val="2F06C6"/>
                </a:solidFill>
                <a:latin typeface="Trebuchet MS" panose="020B0603020202020204" pitchFamily="34" charset="0"/>
              </a:rPr>
              <a:t>Learning </a:t>
            </a:r>
            <a:r>
              <a:rPr lang="en-GB" sz="2000" dirty="0" smtClean="0">
                <a:solidFill>
                  <a:srgbClr val="2F06C6"/>
                </a:solidFill>
                <a:latin typeface="Trebuchet MS" panose="020B0603020202020204" pitchFamily="34" charset="0"/>
              </a:rPr>
              <a:t>to </a:t>
            </a:r>
            <a:r>
              <a:rPr lang="en-GB" sz="2000" dirty="0">
                <a:solidFill>
                  <a:srgbClr val="2F06C6"/>
                </a:solidFill>
                <a:latin typeface="Trebuchet MS" panose="020B0603020202020204" pitchFamily="34" charset="0"/>
              </a:rPr>
              <a:t>Succeed</a:t>
            </a:r>
          </a:p>
          <a:p>
            <a:pPr algn="ctr"/>
            <a:r>
              <a:rPr lang="en-GB" sz="2000" dirty="0">
                <a:solidFill>
                  <a:srgbClr val="2F06C6"/>
                </a:solidFill>
                <a:latin typeface="Trebuchet MS" panose="020B0603020202020204" pitchFamily="34" charset="0"/>
              </a:rPr>
              <a:t>Together</a:t>
            </a:r>
          </a:p>
        </p:txBody>
      </p:sp>
      <p:grpSp>
        <p:nvGrpSpPr>
          <p:cNvPr id="538" name="Group 537"/>
          <p:cNvGrpSpPr/>
          <p:nvPr/>
        </p:nvGrpSpPr>
        <p:grpSpPr>
          <a:xfrm>
            <a:off x="6794991" y="756767"/>
            <a:ext cx="246822" cy="293983"/>
            <a:chOff x="6077102" y="2054368"/>
            <a:chExt cx="246822" cy="293983"/>
          </a:xfrm>
        </p:grpSpPr>
        <p:sp>
          <p:nvSpPr>
            <p:cNvPr id="565" name="Freeform 557"/>
            <p:cNvSpPr>
              <a:spLocks/>
            </p:cNvSpPr>
            <p:nvPr/>
          </p:nvSpPr>
          <p:spPr bwMode="auto">
            <a:xfrm flipH="1">
              <a:off x="6077102" y="2054368"/>
              <a:ext cx="115758" cy="279380"/>
            </a:xfrm>
            <a:custGeom>
              <a:avLst/>
              <a:gdLst>
                <a:gd name="T0" fmla="*/ 92 w 92"/>
                <a:gd name="T1" fmla="*/ 140 h 193"/>
                <a:gd name="T2" fmla="*/ 88 w 92"/>
                <a:gd name="T3" fmla="*/ 119 h 193"/>
                <a:gd name="T4" fmla="*/ 79 w 92"/>
                <a:gd name="T5" fmla="*/ 102 h 193"/>
                <a:gd name="T6" fmla="*/ 64 w 92"/>
                <a:gd name="T7" fmla="*/ 90 h 193"/>
                <a:gd name="T8" fmla="*/ 46 w 92"/>
                <a:gd name="T9" fmla="*/ 86 h 193"/>
                <a:gd name="T10" fmla="*/ 43 w 92"/>
                <a:gd name="T11" fmla="*/ 86 h 193"/>
                <a:gd name="T12" fmla="*/ 40 w 92"/>
                <a:gd name="T13" fmla="*/ 87 h 193"/>
                <a:gd name="T14" fmla="*/ 37 w 92"/>
                <a:gd name="T15" fmla="*/ 87 h 193"/>
                <a:gd name="T16" fmla="*/ 31 w 92"/>
                <a:gd name="T17" fmla="*/ 71 h 193"/>
                <a:gd name="T18" fmla="*/ 28 w 92"/>
                <a:gd name="T19" fmla="*/ 54 h 193"/>
                <a:gd name="T20" fmla="*/ 30 w 92"/>
                <a:gd name="T21" fmla="*/ 31 h 193"/>
                <a:gd name="T22" fmla="*/ 38 w 92"/>
                <a:gd name="T23" fmla="*/ 0 h 193"/>
                <a:gd name="T24" fmla="*/ 32 w 92"/>
                <a:gd name="T25" fmla="*/ 5 h 193"/>
                <a:gd name="T26" fmla="*/ 19 w 92"/>
                <a:gd name="T27" fmla="*/ 26 h 193"/>
                <a:gd name="T28" fmla="*/ 6 w 92"/>
                <a:gd name="T29" fmla="*/ 68 h 193"/>
                <a:gd name="T30" fmla="*/ 0 w 92"/>
                <a:gd name="T31" fmla="*/ 140 h 193"/>
                <a:gd name="T32" fmla="*/ 3 w 92"/>
                <a:gd name="T33" fmla="*/ 160 h 193"/>
                <a:gd name="T34" fmla="*/ 13 w 92"/>
                <a:gd name="T35" fmla="*/ 177 h 193"/>
                <a:gd name="T36" fmla="*/ 28 w 92"/>
                <a:gd name="T37" fmla="*/ 189 h 193"/>
                <a:gd name="T38" fmla="*/ 46 w 92"/>
                <a:gd name="T39" fmla="*/ 193 h 193"/>
                <a:gd name="T40" fmla="*/ 64 w 92"/>
                <a:gd name="T41" fmla="*/ 189 h 193"/>
                <a:gd name="T42" fmla="*/ 79 w 92"/>
                <a:gd name="T43" fmla="*/ 177 h 193"/>
                <a:gd name="T44" fmla="*/ 88 w 92"/>
                <a:gd name="T45" fmla="*/ 160 h 193"/>
                <a:gd name="T46" fmla="*/ 92 w 92"/>
                <a:gd name="T47" fmla="*/ 14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2" h="193">
                  <a:moveTo>
                    <a:pt x="92" y="140"/>
                  </a:moveTo>
                  <a:lnTo>
                    <a:pt x="88" y="119"/>
                  </a:lnTo>
                  <a:lnTo>
                    <a:pt x="79" y="102"/>
                  </a:lnTo>
                  <a:lnTo>
                    <a:pt x="64" y="90"/>
                  </a:lnTo>
                  <a:lnTo>
                    <a:pt x="46" y="86"/>
                  </a:lnTo>
                  <a:lnTo>
                    <a:pt x="43" y="86"/>
                  </a:lnTo>
                  <a:lnTo>
                    <a:pt x="40" y="87"/>
                  </a:lnTo>
                  <a:lnTo>
                    <a:pt x="37" y="87"/>
                  </a:lnTo>
                  <a:lnTo>
                    <a:pt x="31" y="71"/>
                  </a:lnTo>
                  <a:lnTo>
                    <a:pt x="28" y="54"/>
                  </a:lnTo>
                  <a:lnTo>
                    <a:pt x="30" y="31"/>
                  </a:lnTo>
                  <a:lnTo>
                    <a:pt x="38" y="0"/>
                  </a:lnTo>
                  <a:lnTo>
                    <a:pt x="32" y="5"/>
                  </a:lnTo>
                  <a:lnTo>
                    <a:pt x="19" y="26"/>
                  </a:lnTo>
                  <a:lnTo>
                    <a:pt x="6" y="68"/>
                  </a:lnTo>
                  <a:lnTo>
                    <a:pt x="0" y="140"/>
                  </a:lnTo>
                  <a:lnTo>
                    <a:pt x="3" y="160"/>
                  </a:lnTo>
                  <a:lnTo>
                    <a:pt x="13" y="177"/>
                  </a:lnTo>
                  <a:lnTo>
                    <a:pt x="28" y="189"/>
                  </a:lnTo>
                  <a:lnTo>
                    <a:pt x="46" y="193"/>
                  </a:lnTo>
                  <a:lnTo>
                    <a:pt x="64" y="189"/>
                  </a:lnTo>
                  <a:lnTo>
                    <a:pt x="79" y="177"/>
                  </a:lnTo>
                  <a:lnTo>
                    <a:pt x="88" y="160"/>
                  </a:lnTo>
                  <a:lnTo>
                    <a:pt x="92" y="140"/>
                  </a:lnTo>
                  <a:close/>
                </a:path>
              </a:pathLst>
            </a:custGeom>
            <a:solidFill>
              <a:srgbClr val="2104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027" tIns="36014" rIns="72027" bIns="36014" numCol="1" anchor="t" anchorCtr="0" compatLnSpc="1">
              <a:prstTxWarp prst="textNoShape">
                <a:avLst/>
              </a:prstTxWarp>
            </a:bodyPr>
            <a:lstStyle/>
            <a:p>
              <a:endParaRPr lang="en-GB" sz="1156"/>
            </a:p>
          </p:txBody>
        </p:sp>
        <p:sp>
          <p:nvSpPr>
            <p:cNvPr id="566" name="Freeform 557"/>
            <p:cNvSpPr>
              <a:spLocks/>
            </p:cNvSpPr>
            <p:nvPr/>
          </p:nvSpPr>
          <p:spPr bwMode="auto">
            <a:xfrm flipH="1">
              <a:off x="6208166" y="2068971"/>
              <a:ext cx="115758" cy="279380"/>
            </a:xfrm>
            <a:custGeom>
              <a:avLst/>
              <a:gdLst>
                <a:gd name="T0" fmla="*/ 92 w 92"/>
                <a:gd name="T1" fmla="*/ 140 h 193"/>
                <a:gd name="T2" fmla="*/ 88 w 92"/>
                <a:gd name="T3" fmla="*/ 119 h 193"/>
                <a:gd name="T4" fmla="*/ 79 w 92"/>
                <a:gd name="T5" fmla="*/ 102 h 193"/>
                <a:gd name="T6" fmla="*/ 64 w 92"/>
                <a:gd name="T7" fmla="*/ 90 h 193"/>
                <a:gd name="T8" fmla="*/ 46 w 92"/>
                <a:gd name="T9" fmla="*/ 86 h 193"/>
                <a:gd name="T10" fmla="*/ 43 w 92"/>
                <a:gd name="T11" fmla="*/ 86 h 193"/>
                <a:gd name="T12" fmla="*/ 40 w 92"/>
                <a:gd name="T13" fmla="*/ 87 h 193"/>
                <a:gd name="T14" fmla="*/ 37 w 92"/>
                <a:gd name="T15" fmla="*/ 87 h 193"/>
                <a:gd name="T16" fmla="*/ 31 w 92"/>
                <a:gd name="T17" fmla="*/ 71 h 193"/>
                <a:gd name="T18" fmla="*/ 28 w 92"/>
                <a:gd name="T19" fmla="*/ 54 h 193"/>
                <a:gd name="T20" fmla="*/ 30 w 92"/>
                <a:gd name="T21" fmla="*/ 31 h 193"/>
                <a:gd name="T22" fmla="*/ 38 w 92"/>
                <a:gd name="T23" fmla="*/ 0 h 193"/>
                <a:gd name="T24" fmla="*/ 32 w 92"/>
                <a:gd name="T25" fmla="*/ 5 h 193"/>
                <a:gd name="T26" fmla="*/ 19 w 92"/>
                <a:gd name="T27" fmla="*/ 26 h 193"/>
                <a:gd name="T28" fmla="*/ 6 w 92"/>
                <a:gd name="T29" fmla="*/ 68 h 193"/>
                <a:gd name="T30" fmla="*/ 0 w 92"/>
                <a:gd name="T31" fmla="*/ 140 h 193"/>
                <a:gd name="T32" fmla="*/ 3 w 92"/>
                <a:gd name="T33" fmla="*/ 160 h 193"/>
                <a:gd name="T34" fmla="*/ 13 w 92"/>
                <a:gd name="T35" fmla="*/ 177 h 193"/>
                <a:gd name="T36" fmla="*/ 28 w 92"/>
                <a:gd name="T37" fmla="*/ 189 h 193"/>
                <a:gd name="T38" fmla="*/ 46 w 92"/>
                <a:gd name="T39" fmla="*/ 193 h 193"/>
                <a:gd name="T40" fmla="*/ 64 w 92"/>
                <a:gd name="T41" fmla="*/ 189 h 193"/>
                <a:gd name="T42" fmla="*/ 79 w 92"/>
                <a:gd name="T43" fmla="*/ 177 h 193"/>
                <a:gd name="T44" fmla="*/ 88 w 92"/>
                <a:gd name="T45" fmla="*/ 160 h 193"/>
                <a:gd name="T46" fmla="*/ 92 w 92"/>
                <a:gd name="T47" fmla="*/ 14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2" h="193">
                  <a:moveTo>
                    <a:pt x="92" y="140"/>
                  </a:moveTo>
                  <a:lnTo>
                    <a:pt x="88" y="119"/>
                  </a:lnTo>
                  <a:lnTo>
                    <a:pt x="79" y="102"/>
                  </a:lnTo>
                  <a:lnTo>
                    <a:pt x="64" y="90"/>
                  </a:lnTo>
                  <a:lnTo>
                    <a:pt x="46" y="86"/>
                  </a:lnTo>
                  <a:lnTo>
                    <a:pt x="43" y="86"/>
                  </a:lnTo>
                  <a:lnTo>
                    <a:pt x="40" y="87"/>
                  </a:lnTo>
                  <a:lnTo>
                    <a:pt x="37" y="87"/>
                  </a:lnTo>
                  <a:lnTo>
                    <a:pt x="31" y="71"/>
                  </a:lnTo>
                  <a:lnTo>
                    <a:pt x="28" y="54"/>
                  </a:lnTo>
                  <a:lnTo>
                    <a:pt x="30" y="31"/>
                  </a:lnTo>
                  <a:lnTo>
                    <a:pt x="38" y="0"/>
                  </a:lnTo>
                  <a:lnTo>
                    <a:pt x="32" y="5"/>
                  </a:lnTo>
                  <a:lnTo>
                    <a:pt x="19" y="26"/>
                  </a:lnTo>
                  <a:lnTo>
                    <a:pt x="6" y="68"/>
                  </a:lnTo>
                  <a:lnTo>
                    <a:pt x="0" y="140"/>
                  </a:lnTo>
                  <a:lnTo>
                    <a:pt x="3" y="160"/>
                  </a:lnTo>
                  <a:lnTo>
                    <a:pt x="13" y="177"/>
                  </a:lnTo>
                  <a:lnTo>
                    <a:pt x="28" y="189"/>
                  </a:lnTo>
                  <a:lnTo>
                    <a:pt x="46" y="193"/>
                  </a:lnTo>
                  <a:lnTo>
                    <a:pt x="64" y="189"/>
                  </a:lnTo>
                  <a:lnTo>
                    <a:pt x="79" y="177"/>
                  </a:lnTo>
                  <a:lnTo>
                    <a:pt x="88" y="160"/>
                  </a:lnTo>
                  <a:lnTo>
                    <a:pt x="92" y="140"/>
                  </a:lnTo>
                  <a:close/>
                </a:path>
              </a:pathLst>
            </a:custGeom>
            <a:solidFill>
              <a:srgbClr val="21048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027" tIns="36014" rIns="72027" bIns="36014" numCol="1" anchor="t" anchorCtr="0" compatLnSpc="1">
              <a:prstTxWarp prst="textNoShape">
                <a:avLst/>
              </a:prstTxWarp>
            </a:bodyPr>
            <a:lstStyle/>
            <a:p>
              <a:endParaRPr lang="en-GB" sz="1156"/>
            </a:p>
          </p:txBody>
        </p:sp>
      </p:grpSp>
      <p:sp>
        <p:nvSpPr>
          <p:cNvPr id="530" name="TextBox 529"/>
          <p:cNvSpPr txBox="1"/>
          <p:nvPr/>
        </p:nvSpPr>
        <p:spPr>
          <a:xfrm>
            <a:off x="51708" y="1851102"/>
            <a:ext cx="3907516" cy="7394332"/>
          </a:xfrm>
          <a:prstGeom prst="rect">
            <a:avLst/>
          </a:prstGeom>
          <a:noFill/>
        </p:spPr>
        <p:txBody>
          <a:bodyPr wrap="square" rtlCol="0">
            <a:spAutoFit/>
          </a:bodyPr>
          <a:lstStyle/>
          <a:p>
            <a:r>
              <a:rPr lang="en-GB" sz="1200" b="1" dirty="0" err="1">
                <a:latin typeface="Trebuchet MS" panose="020B0603020202020204" pitchFamily="34" charset="0"/>
              </a:rPr>
              <a:t>Headteacher’s</a:t>
            </a:r>
            <a:r>
              <a:rPr lang="en-GB" sz="1200" b="1" dirty="0">
                <a:latin typeface="Trebuchet MS" panose="020B0603020202020204" pitchFamily="34" charset="0"/>
              </a:rPr>
              <a:t> Message</a:t>
            </a:r>
          </a:p>
          <a:p>
            <a:r>
              <a:rPr lang="en-US" sz="1200" dirty="0">
                <a:latin typeface="Trebuchet MS" panose="020B0603020202020204" pitchFamily="34" charset="0"/>
              </a:rPr>
              <a:t>​</a:t>
            </a:r>
            <a:r>
              <a:rPr lang="en-GB" sz="1000" dirty="0">
                <a:solidFill>
                  <a:srgbClr val="2F06C6"/>
                </a:solidFill>
                <a:latin typeface="Trebuchet MS" panose="020B0603020202020204" pitchFamily="34" charset="0"/>
              </a:rPr>
              <a:t>This week, our Year Six children sat the Key Stage 2 SATs and they showed great determination and resilience- we are so incredibly proud of them all! This morning, I stood beside the photocopier </a:t>
            </a:r>
            <a:r>
              <a:rPr lang="en-GB" sz="1000" dirty="0" smtClean="0">
                <a:solidFill>
                  <a:srgbClr val="2F06C6"/>
                </a:solidFill>
                <a:latin typeface="Trebuchet MS" panose="020B0603020202020204" pitchFamily="34" charset="0"/>
              </a:rPr>
              <a:t>and </a:t>
            </a:r>
            <a:r>
              <a:rPr lang="en-GB" sz="1000" dirty="0">
                <a:solidFill>
                  <a:srgbClr val="2F06C6"/>
                </a:solidFill>
                <a:latin typeface="Trebuchet MS" panose="020B0603020202020204" pitchFamily="34" charset="0"/>
              </a:rPr>
              <a:t>had the privilege to have a sneaky peak at the planned end of year production.. we are all in for a real treat!</a:t>
            </a:r>
          </a:p>
          <a:p>
            <a:pPr algn="ctr"/>
            <a:r>
              <a:rPr lang="en-GB" sz="1000" b="1" dirty="0">
                <a:solidFill>
                  <a:srgbClr val="2F06C6"/>
                </a:solidFill>
                <a:latin typeface="Trebuchet MS" panose="020B0603020202020204" pitchFamily="34" charset="0"/>
              </a:rPr>
              <a:t>Punctuality and Attendance </a:t>
            </a:r>
          </a:p>
          <a:p>
            <a:r>
              <a:rPr lang="en-GB" sz="1000" dirty="0">
                <a:solidFill>
                  <a:srgbClr val="2F06C6"/>
                </a:solidFill>
                <a:latin typeface="Trebuchet MS" panose="020B0603020202020204" pitchFamily="34" charset="0"/>
              </a:rPr>
              <a:t>As you are aware this term there has been much focus on improving our children’s attendance and punctuality. Whilst there has been a slight improvement in our children’s attendance, I’m becoming greatly concerned by many children’s punctuality. For many of our younger children they are missing key learning, such as phonics. Sessions start promptly at 9am and every minute that a child is late is a minute less that they are able to develop fundamental reading skills, which directly affects your child’s independence and attainment in all areas of the curriculum. </a:t>
            </a:r>
            <a:r>
              <a:rPr lang="en-GB" sz="1000" b="1" dirty="0">
                <a:solidFill>
                  <a:srgbClr val="2F06C6"/>
                </a:solidFill>
                <a:latin typeface="Trebuchet MS" panose="020B0603020202020204" pitchFamily="34" charset="0"/>
              </a:rPr>
              <a:t>We expect all children to be in the classroom before 8.50am.</a:t>
            </a:r>
            <a:endParaRPr lang="en-GB" sz="1000" dirty="0">
              <a:solidFill>
                <a:srgbClr val="2F06C6"/>
              </a:solidFill>
              <a:latin typeface="Trebuchet MS" panose="020B0603020202020204" pitchFamily="34" charset="0"/>
            </a:endParaRPr>
          </a:p>
          <a:p>
            <a:r>
              <a:rPr lang="en-GB" sz="1000" dirty="0">
                <a:solidFill>
                  <a:srgbClr val="2F06C6"/>
                </a:solidFill>
                <a:latin typeface="Trebuchet MS" panose="020B0603020202020204" pitchFamily="34" charset="0"/>
              </a:rPr>
              <a:t>Next week, a number of parents will be invited to attend attendance and punctuality meetings so we can work together to overcome any challenges there may be. I’ve also adjusted our end of year school report templates, that you will receive next half term, to share your child’s punctuality, there are a number of children who have missed over 600 minutes of education- which equates to over 10 hours of lost education or nearly 2 full days this academic year!</a:t>
            </a:r>
          </a:p>
          <a:p>
            <a:pPr algn="ctr"/>
            <a:r>
              <a:rPr lang="en-GB" sz="1000" b="1" dirty="0">
                <a:solidFill>
                  <a:srgbClr val="2F06C6"/>
                </a:solidFill>
                <a:latin typeface="Trebuchet MS" panose="020B0603020202020204" pitchFamily="34" charset="0"/>
              </a:rPr>
              <a:t>Term Time Leave </a:t>
            </a:r>
          </a:p>
          <a:p>
            <a:r>
              <a:rPr lang="en-GB" sz="1000" dirty="0">
                <a:solidFill>
                  <a:srgbClr val="2F06C6"/>
                </a:solidFill>
                <a:latin typeface="Trebuchet MS" panose="020B0603020202020204" pitchFamily="34" charset="0"/>
              </a:rPr>
              <a:t>There have been a number of requests for term- time leave, </a:t>
            </a:r>
            <a:r>
              <a:rPr lang="en-GB" sz="1000" dirty="0" smtClean="0">
                <a:solidFill>
                  <a:srgbClr val="2F06C6"/>
                </a:solidFill>
                <a:latin typeface="Trebuchet MS" panose="020B0603020202020204" pitchFamily="34" charset="0"/>
              </a:rPr>
              <a:t>we </a:t>
            </a:r>
            <a:r>
              <a:rPr lang="en-GB" sz="1000" dirty="0">
                <a:solidFill>
                  <a:srgbClr val="2F06C6"/>
                </a:solidFill>
                <a:latin typeface="Trebuchet MS" panose="020B0603020202020204" pitchFamily="34" charset="0"/>
              </a:rPr>
              <a:t>understand that families sometimes face difficult situations. However, by law, children should attend school during term time unless there are exceptional circumstances. Only the headteacher can approve these requests. To request term time leave please complete your request at least 4 weeks before the planned event. Further details can be found on our school website- </a:t>
            </a:r>
            <a:r>
              <a:rPr lang="en-GB" sz="1000" dirty="0">
                <a:solidFill>
                  <a:srgbClr val="2F06C6"/>
                </a:solidFill>
                <a:latin typeface="Trebuchet MS" panose="020B0603020202020204" pitchFamily="34" charset="0"/>
                <a:hlinkClick r:id="rId5"/>
              </a:rPr>
              <a:t>https://www.edwardpauling.hounslow.sch.uk/page/?title=Attendance&amp;pid=344</a:t>
            </a:r>
            <a:r>
              <a:rPr lang="en-GB" sz="1000" dirty="0">
                <a:solidFill>
                  <a:srgbClr val="2F06C6"/>
                </a:solidFill>
                <a:latin typeface="Trebuchet MS" panose="020B0603020202020204" pitchFamily="34" charset="0"/>
              </a:rPr>
              <a:t> </a:t>
            </a:r>
          </a:p>
          <a:p>
            <a:pPr algn="ctr"/>
            <a:r>
              <a:rPr lang="en-GB" sz="1000" b="1" dirty="0">
                <a:solidFill>
                  <a:srgbClr val="2F06C6"/>
                </a:solidFill>
                <a:latin typeface="Trebuchet MS" panose="020B0603020202020204" pitchFamily="34" charset="0"/>
              </a:rPr>
              <a:t>Transition</a:t>
            </a:r>
            <a:r>
              <a:rPr lang="en-GB" sz="1000" dirty="0">
                <a:solidFill>
                  <a:srgbClr val="2F06C6"/>
                </a:solidFill>
                <a:latin typeface="Trebuchet MS" panose="020B0603020202020204" pitchFamily="34" charset="0"/>
              </a:rPr>
              <a:t> </a:t>
            </a:r>
          </a:p>
          <a:p>
            <a:r>
              <a:rPr lang="en-GB" sz="1000" dirty="0">
                <a:solidFill>
                  <a:srgbClr val="2F06C6"/>
                </a:solidFill>
                <a:latin typeface="Trebuchet MS" panose="020B0603020202020204" pitchFamily="34" charset="0"/>
              </a:rPr>
              <a:t>There have been a number of parents enquiring about next year’s teaching structure. Next half term, we will publish the staffing structure for 2026/2027. I will also be sharing further details about our transition plans. </a:t>
            </a:r>
          </a:p>
          <a:p>
            <a:endParaRPr lang="en-GB" sz="1000" dirty="0">
              <a:solidFill>
                <a:srgbClr val="2F06C6"/>
              </a:solidFill>
              <a:latin typeface="Trebuchet MS" panose="020B0603020202020204" pitchFamily="34" charset="0"/>
            </a:endParaRPr>
          </a:p>
          <a:p>
            <a:r>
              <a:rPr lang="en-GB" sz="1000" dirty="0">
                <a:solidFill>
                  <a:srgbClr val="2F06C6"/>
                </a:solidFill>
                <a:latin typeface="Trebuchet MS" panose="020B0603020202020204" pitchFamily="34" charset="0"/>
              </a:rPr>
              <a:t>M</a:t>
            </a:r>
            <a:r>
              <a:rPr lang="en-GB" sz="1000" b="1" dirty="0">
                <a:solidFill>
                  <a:srgbClr val="2F06C6"/>
                </a:solidFill>
                <a:latin typeface="Trebuchet MS" panose="020B0603020202020204" pitchFamily="34" charset="0"/>
              </a:rPr>
              <a:t>r Adam Malin</a:t>
            </a:r>
            <a:endParaRPr lang="en-GB" sz="1000" dirty="0">
              <a:solidFill>
                <a:srgbClr val="2F06C6"/>
              </a:solidFill>
              <a:latin typeface="Trebuchet MS" panose="020B0603020202020204" pitchFamily="34" charset="0"/>
            </a:endParaRPr>
          </a:p>
          <a:p>
            <a:r>
              <a:rPr lang="en-GB" sz="1000" b="1" dirty="0">
                <a:solidFill>
                  <a:srgbClr val="2F06C6"/>
                </a:solidFill>
                <a:latin typeface="Trebuchet MS" panose="020B0603020202020204" pitchFamily="34" charset="0"/>
              </a:rPr>
              <a:t>Headteacher </a:t>
            </a:r>
            <a:endParaRPr lang="en-GB" sz="1000" dirty="0">
              <a:solidFill>
                <a:srgbClr val="2F06C6"/>
              </a:solidFill>
              <a:latin typeface="Trebuchet MS" panose="020B0603020202020204" pitchFamily="34" charset="0"/>
            </a:endParaRPr>
          </a:p>
          <a:p>
            <a:endParaRPr lang="en-GB" sz="1050" dirty="0">
              <a:latin typeface="Trebuchet MS" panose="020B0603020202020204" pitchFamily="34" charset="0"/>
            </a:endParaRPr>
          </a:p>
        </p:txBody>
      </p:sp>
      <p:sp>
        <p:nvSpPr>
          <p:cNvPr id="583" name="Text Box 2"/>
          <p:cNvSpPr txBox="1">
            <a:spLocks noChangeArrowheads="1"/>
          </p:cNvSpPr>
          <p:nvPr/>
        </p:nvSpPr>
        <p:spPr bwMode="auto">
          <a:xfrm>
            <a:off x="4123646" y="3206607"/>
            <a:ext cx="3128586" cy="996061"/>
          </a:xfrm>
          <a:prstGeom prst="rect">
            <a:avLst/>
          </a:prstGeom>
          <a:noFill/>
          <a:ln w="9525">
            <a:noFill/>
            <a:miter lim="800000"/>
            <a:headEnd/>
            <a:tailEnd/>
          </a:ln>
        </p:spPr>
        <p:txBody>
          <a:bodyPr rot="0" vert="horz" wrap="square" lIns="72027" tIns="36014" rIns="72027" bIns="36014" anchor="t" anchorCtr="0">
            <a:spAutoFit/>
          </a:bodyPr>
          <a:lstStyle/>
          <a:p>
            <a:pPr algn="ctr"/>
            <a:r>
              <a:rPr lang="en-US" sz="1200" dirty="0">
                <a:solidFill>
                  <a:srgbClr val="111111"/>
                </a:solidFill>
                <a:latin typeface="Tw Cen MT" panose="020B0602020104020603" pitchFamily="34" charset="0"/>
                <a:ea typeface="Trebuchet MS" panose="020B0603020202020204" pitchFamily="34" charset="0"/>
                <a:cs typeface="Calibri" panose="020F0502020204030204" pitchFamily="34" charset="0"/>
              </a:rPr>
              <a:t>We are proud of our children who consistently go over and above, embodying our school values of resilience, empathy, respect, independence, courage, and ambition as they rise to challenges and make outstanding progress.</a:t>
            </a:r>
            <a:endParaRPr lang="en-GB" sz="1200" dirty="0">
              <a:latin typeface="Trebuchet MS" panose="020B0603020202020204" pitchFamily="34" charset="0"/>
              <a:ea typeface="Trebuchet MS" panose="020B0603020202020204" pitchFamily="34" charset="0"/>
              <a:cs typeface="Trebuchet MS" panose="020B0603020202020204" pitchFamily="34" charset="0"/>
            </a:endParaRPr>
          </a:p>
        </p:txBody>
      </p:sp>
      <p:pic>
        <p:nvPicPr>
          <p:cNvPr id="545" name="Picture 544"/>
          <p:cNvPicPr>
            <a:picLocks noChangeAspect="1"/>
          </p:cNvPicPr>
          <p:nvPr/>
        </p:nvPicPr>
        <p:blipFill>
          <a:blip r:embed="rId6"/>
          <a:stretch>
            <a:fillRect/>
          </a:stretch>
        </p:blipFill>
        <p:spPr>
          <a:xfrm>
            <a:off x="892437" y="9707040"/>
            <a:ext cx="2729491" cy="1749251"/>
          </a:xfrm>
          <a:prstGeom prst="rect">
            <a:avLst/>
          </a:prstGeom>
        </p:spPr>
      </p:pic>
      <p:pic>
        <p:nvPicPr>
          <p:cNvPr id="537" name="Picture 536"/>
          <p:cNvPicPr>
            <a:picLocks noChangeAspect="1"/>
          </p:cNvPicPr>
          <p:nvPr/>
        </p:nvPicPr>
        <p:blipFill>
          <a:blip r:embed="rId7"/>
          <a:stretch>
            <a:fillRect/>
          </a:stretch>
        </p:blipFill>
        <p:spPr>
          <a:xfrm>
            <a:off x="4787311" y="2095150"/>
            <a:ext cx="1830745" cy="1187564"/>
          </a:xfrm>
          <a:prstGeom prst="rect">
            <a:avLst/>
          </a:prstGeom>
        </p:spPr>
      </p:pic>
      <p:pic>
        <p:nvPicPr>
          <p:cNvPr id="549" name="Picture 548"/>
          <p:cNvPicPr>
            <a:picLocks noChangeAspect="1"/>
          </p:cNvPicPr>
          <p:nvPr/>
        </p:nvPicPr>
        <p:blipFill>
          <a:blip r:embed="rId8"/>
          <a:stretch>
            <a:fillRect/>
          </a:stretch>
        </p:blipFill>
        <p:spPr>
          <a:xfrm>
            <a:off x="4043244" y="6582280"/>
            <a:ext cx="3318877" cy="2736772"/>
          </a:xfrm>
          <a:prstGeom prst="rect">
            <a:avLst/>
          </a:prstGeom>
        </p:spPr>
      </p:pic>
      <p:pic>
        <p:nvPicPr>
          <p:cNvPr id="551" name="Picture 550"/>
          <p:cNvPicPr>
            <a:picLocks noChangeAspect="1"/>
          </p:cNvPicPr>
          <p:nvPr/>
        </p:nvPicPr>
        <p:blipFill>
          <a:blip r:embed="rId9"/>
          <a:stretch>
            <a:fillRect/>
          </a:stretch>
        </p:blipFill>
        <p:spPr>
          <a:xfrm>
            <a:off x="6618105" y="2417662"/>
            <a:ext cx="847417" cy="859611"/>
          </a:xfrm>
          <a:prstGeom prst="rect">
            <a:avLst/>
          </a:prstGeom>
        </p:spPr>
      </p:pic>
      <p:sp>
        <p:nvSpPr>
          <p:cNvPr id="29" name="Text Box 2"/>
          <p:cNvSpPr txBox="1">
            <a:spLocks noChangeArrowheads="1"/>
          </p:cNvSpPr>
          <p:nvPr/>
        </p:nvSpPr>
        <p:spPr bwMode="auto">
          <a:xfrm>
            <a:off x="3992747" y="6674208"/>
            <a:ext cx="3531842" cy="3021941"/>
          </a:xfrm>
          <a:prstGeom prst="rect">
            <a:avLst/>
          </a:prstGeom>
          <a:noFill/>
          <a:ln w="9525">
            <a:noFill/>
            <a:miter lim="800000"/>
            <a:headEnd/>
            <a:tailEnd/>
          </a:ln>
        </p:spPr>
        <p:txBody>
          <a:bodyPr rot="0" vert="horz" wrap="square" lIns="91440" tIns="45720" rIns="91440" bIns="45720" anchor="t" anchorCtr="0">
            <a:noAutofit/>
          </a:bodyPr>
          <a:lstStyle/>
          <a:p>
            <a:pPr algn="ctr">
              <a:spcAft>
                <a:spcPts val="0"/>
              </a:spcAft>
            </a:pP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Well done to the following children who </a:t>
            </a:r>
          </a:p>
          <a:p>
            <a:pPr algn="ctr">
              <a:spcAft>
                <a:spcPts val="0"/>
              </a:spcAft>
            </a:pP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have gone </a:t>
            </a:r>
            <a:r>
              <a:rPr lang="en-US" sz="13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Over and Above</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this week.</a:t>
            </a:r>
            <a:endParaRPr lang="en-GB" sz="11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endParaRPr lang="en-US" sz="8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1 –  </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Kelly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Aqua &amp; </a:t>
            </a:r>
            <a:r>
              <a:rPr lang="en-US" sz="1300" dirty="0" err="1"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Esmee</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Sapphire </a:t>
            </a:r>
            <a:r>
              <a:rPr lang="en-US" sz="1300" dirty="0">
                <a:solidFill>
                  <a:schemeClr val="bg1"/>
                </a:solidFill>
                <a:effectLst/>
                <a:latin typeface="Arial" panose="020B0604020202020204" pitchFamily="34" charset="0"/>
                <a:ea typeface="Trebuchet MS" panose="020B0603020202020204" pitchFamily="34" charset="0"/>
                <a:cs typeface="Trebuchet MS" panose="020B0603020202020204" pitchFamily="34" charset="0"/>
              </a:rPr>
              <a:t>​​</a:t>
            </a:r>
            <a:endParaRPr lang="en-GB" sz="11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2 </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Savannah –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Scarlet &amp; </a:t>
            </a:r>
            <a:r>
              <a:rPr lang="en-US" sz="1300" dirty="0" err="1"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Adib</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Ruby </a:t>
            </a:r>
            <a:r>
              <a:rPr lang="en-US" sz="1300" dirty="0">
                <a:solidFill>
                  <a:schemeClr val="bg1"/>
                </a:solidFill>
                <a:effectLst/>
                <a:latin typeface="Arial" panose="020B0604020202020204" pitchFamily="34" charset="0"/>
                <a:ea typeface="Trebuchet MS" panose="020B0603020202020204" pitchFamily="34" charset="0"/>
                <a:cs typeface="Trebuchet MS" panose="020B0603020202020204" pitchFamily="34" charset="0"/>
              </a:rPr>
              <a:t>​​</a:t>
            </a:r>
            <a:endParaRPr lang="en-GB" sz="11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3 </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Evie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Indigo</a:t>
            </a:r>
            <a:r>
              <a:rPr lang="en-US" sz="1300" dirty="0">
                <a:solidFill>
                  <a:schemeClr val="bg1"/>
                </a:solidFill>
                <a:effectLst/>
                <a:latin typeface="Arial" panose="020B0604020202020204" pitchFamily="34" charset="0"/>
                <a:ea typeface="Trebuchet MS" panose="020B0603020202020204" pitchFamily="34" charset="0"/>
                <a:cs typeface="Trebuchet MS" panose="020B0603020202020204" pitchFamily="34" charset="0"/>
              </a:rPr>
              <a:t>​​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&amp; </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Serena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Lilac</a:t>
            </a:r>
            <a:endParaRPr lang="en-GB" sz="11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4 –  </a:t>
            </a:r>
            <a:r>
              <a:rPr lang="en-US" sz="1300" dirty="0" smtClean="0">
                <a:solidFill>
                  <a:schemeClr val="bg1"/>
                </a:solidFill>
                <a:latin typeface="Trebuchet MS" panose="020B0603020202020204" pitchFamily="34" charset="0"/>
                <a:ea typeface="Trebuchet MS" panose="020B0603020202020204" pitchFamily="34" charset="0"/>
                <a:cs typeface="Trebuchet MS" panose="020B0603020202020204" pitchFamily="34" charset="0"/>
              </a:rPr>
              <a:t>Alma</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Jasper &amp; </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Arya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Emerald</a:t>
            </a:r>
            <a:r>
              <a:rPr lang="en-US" sz="1300" dirty="0">
                <a:solidFill>
                  <a:schemeClr val="bg1"/>
                </a:solidFill>
                <a:effectLst/>
                <a:latin typeface="Arial" panose="020B0604020202020204" pitchFamily="34" charset="0"/>
                <a:ea typeface="Trebuchet MS" panose="020B0603020202020204" pitchFamily="34" charset="0"/>
                <a:cs typeface="Trebuchet MS" panose="020B0603020202020204" pitchFamily="34" charset="0"/>
              </a:rPr>
              <a:t>​​</a:t>
            </a:r>
            <a:endParaRPr lang="en-GB" sz="11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5 –  </a:t>
            </a:r>
            <a:r>
              <a:rPr lang="en-US" sz="1300" dirty="0" err="1" smtClean="0">
                <a:solidFill>
                  <a:schemeClr val="bg1"/>
                </a:solidFill>
                <a:latin typeface="Trebuchet MS" panose="020B0603020202020204" pitchFamily="34" charset="0"/>
                <a:ea typeface="Trebuchet MS" panose="020B0603020202020204" pitchFamily="34" charset="0"/>
                <a:cs typeface="Trebuchet MS" panose="020B0603020202020204" pitchFamily="34" charset="0"/>
              </a:rPr>
              <a:t>Anas</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Amber </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&amp;</a:t>
            </a:r>
            <a:r>
              <a:rPr lang="en-US" sz="1300" dirty="0" smtClean="0">
                <a:solidFill>
                  <a:schemeClr val="bg1"/>
                </a:solidFill>
                <a:latin typeface="Trebuchet MS" panose="020B0603020202020204" pitchFamily="34" charset="0"/>
                <a:ea typeface="Trebuchet MS" panose="020B0603020202020204" pitchFamily="34" charset="0"/>
                <a:cs typeface="Trebuchet MS" panose="020B0603020202020204" pitchFamily="34" charset="0"/>
              </a:rPr>
              <a:t> </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Vinnie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Saffron</a:t>
            </a:r>
            <a:r>
              <a:rPr lang="en-US" sz="1300" dirty="0">
                <a:solidFill>
                  <a:schemeClr val="bg1"/>
                </a:solidFill>
                <a:effectLst/>
                <a:latin typeface="Arial" panose="020B0604020202020204" pitchFamily="34" charset="0"/>
                <a:ea typeface="Trebuchet MS" panose="020B0603020202020204" pitchFamily="34" charset="0"/>
                <a:cs typeface="Trebuchet MS" panose="020B0603020202020204" pitchFamily="34" charset="0"/>
              </a:rPr>
              <a:t>​​</a:t>
            </a:r>
          </a:p>
          <a:p>
            <a:pPr>
              <a:spcAft>
                <a:spcPts val="0"/>
              </a:spcAft>
            </a:pP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6 -  </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Humza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Crimson &amp; </a:t>
            </a:r>
            <a:endPar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300" dirty="0">
                <a:solidFill>
                  <a:schemeClr val="bg1"/>
                </a:solidFill>
                <a:latin typeface="Trebuchet MS" panose="020B0603020202020204" pitchFamily="34" charset="0"/>
                <a:ea typeface="Trebuchet MS" panose="020B0603020202020204" pitchFamily="34" charset="0"/>
                <a:cs typeface="Trebuchet MS" panose="020B0603020202020204" pitchFamily="34" charset="0"/>
              </a:rPr>
              <a:t> </a:t>
            </a:r>
            <a:r>
              <a:rPr lang="en-US" sz="1300" dirty="0" smtClean="0">
                <a:solidFill>
                  <a:schemeClr val="bg1"/>
                </a:solidFill>
                <a:latin typeface="Trebuchet MS" panose="020B0603020202020204" pitchFamily="34" charset="0"/>
                <a:ea typeface="Trebuchet MS" panose="020B0603020202020204" pitchFamily="34" charset="0"/>
                <a:cs typeface="Trebuchet MS" panose="020B0603020202020204" pitchFamily="34" charset="0"/>
              </a:rPr>
              <a:t>            </a:t>
            </a:r>
            <a:r>
              <a:rPr lang="en-US" sz="1300" dirty="0" err="1"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Nearra</a:t>
            </a:r>
            <a:r>
              <a:rPr lang="en-US" sz="13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Magenta</a:t>
            </a:r>
            <a:r>
              <a:rPr lang="en-US" sz="1300" dirty="0">
                <a:solidFill>
                  <a:schemeClr val="bg1"/>
                </a:solidFill>
                <a:effectLst/>
                <a:latin typeface="Arial" panose="020B0604020202020204" pitchFamily="34" charset="0"/>
                <a:ea typeface="Trebuchet MS" panose="020B0603020202020204" pitchFamily="34" charset="0"/>
                <a:cs typeface="Trebuchet MS" panose="020B0603020202020204" pitchFamily="34" charset="0"/>
              </a:rPr>
              <a:t>​</a:t>
            </a:r>
            <a:endParaRPr lang="en-GB" sz="11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4" name="Rectangle 3"/>
          <p:cNvSpPr/>
          <p:nvPr/>
        </p:nvSpPr>
        <p:spPr>
          <a:xfrm>
            <a:off x="855909" y="8736199"/>
            <a:ext cx="2503570" cy="484748"/>
          </a:xfrm>
          <a:prstGeom prst="rect">
            <a:avLst/>
          </a:prstGeom>
        </p:spPr>
        <p:txBody>
          <a:bodyPr wrap="none">
            <a:spAutoFit/>
          </a:bodyPr>
          <a:lstStyle/>
          <a:p>
            <a:pPr marL="390525">
              <a:spcBef>
                <a:spcPts val="650"/>
              </a:spcBef>
              <a:spcAft>
                <a:spcPts val="0"/>
              </a:spcAft>
            </a:pPr>
            <a:r>
              <a:rPr lang="en-US" sz="2550" spc="-10" dirty="0">
                <a:solidFill>
                  <a:srgbClr val="210486"/>
                </a:solidFill>
                <a:latin typeface="Tw Cen MT" panose="020B0602020104020603" pitchFamily="34" charset="0"/>
                <a:ea typeface="Trebuchet MS" panose="020B0603020202020204" pitchFamily="34" charset="0"/>
                <a:cs typeface="Trebuchet MS" panose="020B0603020202020204" pitchFamily="34" charset="0"/>
              </a:rPr>
              <a:t>Announcements</a:t>
            </a:r>
            <a:endParaRPr lang="en-GB" sz="2550" dirty="0">
              <a:effectLst/>
              <a:latin typeface="Trebuchet MS" panose="020B0603020202020204" pitchFamily="34" charset="0"/>
              <a:ea typeface="Trebuchet MS" panose="020B0603020202020204" pitchFamily="34" charset="0"/>
              <a:cs typeface="Trebuchet MS" panose="020B0603020202020204" pitchFamily="34" charset="0"/>
            </a:endParaRPr>
          </a:p>
        </p:txBody>
      </p:sp>
      <p:grpSp>
        <p:nvGrpSpPr>
          <p:cNvPr id="9" name="Group 8"/>
          <p:cNvGrpSpPr/>
          <p:nvPr/>
        </p:nvGrpSpPr>
        <p:grpSpPr>
          <a:xfrm>
            <a:off x="302558" y="10202139"/>
            <a:ext cx="425290" cy="471063"/>
            <a:chOff x="2036033" y="5270620"/>
            <a:chExt cx="493046" cy="499885"/>
          </a:xfrm>
        </p:grpSpPr>
        <p:sp>
          <p:nvSpPr>
            <p:cNvPr id="37" name="Graphic 77"/>
            <p:cNvSpPr/>
            <p:nvPr/>
          </p:nvSpPr>
          <p:spPr>
            <a:xfrm>
              <a:off x="2036033" y="5270620"/>
              <a:ext cx="493046" cy="499885"/>
            </a:xfrm>
            <a:custGeom>
              <a:avLst/>
              <a:gdLst/>
              <a:ahLst/>
              <a:cxnLst/>
              <a:rect l="l" t="t" r="r" b="b"/>
              <a:pathLst>
                <a:path w="324485" h="324485">
                  <a:moveTo>
                    <a:pt x="202795" y="323972"/>
                  </a:moveTo>
                  <a:lnTo>
                    <a:pt x="125777" y="323972"/>
                  </a:lnTo>
                  <a:lnTo>
                    <a:pt x="124356" y="323653"/>
                  </a:lnTo>
                  <a:lnTo>
                    <a:pt x="86838" y="309180"/>
                  </a:lnTo>
                  <a:lnTo>
                    <a:pt x="53960" y="286025"/>
                  </a:lnTo>
                  <a:lnTo>
                    <a:pt x="27682" y="255561"/>
                  </a:lnTo>
                  <a:lnTo>
                    <a:pt x="9593" y="219625"/>
                  </a:lnTo>
                  <a:lnTo>
                    <a:pt x="783" y="180389"/>
                  </a:lnTo>
                  <a:lnTo>
                    <a:pt x="0" y="164285"/>
                  </a:lnTo>
                  <a:lnTo>
                    <a:pt x="191" y="156214"/>
                  </a:lnTo>
                  <a:lnTo>
                    <a:pt x="7066" y="116593"/>
                  </a:lnTo>
                  <a:lnTo>
                    <a:pt x="23362" y="79830"/>
                  </a:lnTo>
                  <a:lnTo>
                    <a:pt x="48113" y="48113"/>
                  </a:lnTo>
                  <a:lnTo>
                    <a:pt x="79830" y="23361"/>
                  </a:lnTo>
                  <a:lnTo>
                    <a:pt x="116594" y="7066"/>
                  </a:lnTo>
                  <a:lnTo>
                    <a:pt x="156214" y="191"/>
                  </a:lnTo>
                  <a:lnTo>
                    <a:pt x="164286" y="0"/>
                  </a:lnTo>
                  <a:lnTo>
                    <a:pt x="172357" y="191"/>
                  </a:lnTo>
                  <a:lnTo>
                    <a:pt x="211978" y="7066"/>
                  </a:lnTo>
                  <a:lnTo>
                    <a:pt x="248741" y="23361"/>
                  </a:lnTo>
                  <a:lnTo>
                    <a:pt x="280458" y="48113"/>
                  </a:lnTo>
                  <a:lnTo>
                    <a:pt x="305210" y="79830"/>
                  </a:lnTo>
                  <a:lnTo>
                    <a:pt x="321505" y="116593"/>
                  </a:lnTo>
                  <a:lnTo>
                    <a:pt x="323972" y="125775"/>
                  </a:lnTo>
                  <a:lnTo>
                    <a:pt x="323972" y="202795"/>
                  </a:lnTo>
                  <a:lnTo>
                    <a:pt x="309180" y="241733"/>
                  </a:lnTo>
                  <a:lnTo>
                    <a:pt x="286026" y="274611"/>
                  </a:lnTo>
                  <a:lnTo>
                    <a:pt x="255562" y="300889"/>
                  </a:lnTo>
                  <a:lnTo>
                    <a:pt x="219625" y="318978"/>
                  </a:lnTo>
                  <a:lnTo>
                    <a:pt x="202795" y="323972"/>
                  </a:lnTo>
                  <a:close/>
                </a:path>
              </a:pathLst>
            </a:custGeom>
            <a:solidFill>
              <a:srgbClr val="210486"/>
            </a:solidFill>
          </p:spPr>
          <p:txBody>
            <a:bodyPr wrap="square" lIns="0" tIns="0" rIns="0" bIns="0" rtlCol="0">
              <a:prstTxWarp prst="textNoShape">
                <a:avLst/>
              </a:prstTxWarp>
              <a:noAutofit/>
            </a:bodyPr>
            <a:lstStyle/>
            <a:p>
              <a:endParaRPr lang="en-GB"/>
            </a:p>
          </p:txBody>
        </p:sp>
        <p:pic>
          <p:nvPicPr>
            <p:cNvPr id="8" name="Picture 7"/>
            <p:cNvPicPr>
              <a:picLocks noChangeAspect="1"/>
            </p:cNvPicPr>
            <p:nvPr/>
          </p:nvPicPr>
          <p:blipFill>
            <a:blip r:embed="rId10"/>
            <a:stretch>
              <a:fillRect/>
            </a:stretch>
          </p:blipFill>
          <p:spPr>
            <a:xfrm>
              <a:off x="2140846" y="5371330"/>
              <a:ext cx="283420" cy="293194"/>
            </a:xfrm>
            <a:prstGeom prst="rect">
              <a:avLst/>
            </a:prstGeom>
          </p:spPr>
        </p:pic>
      </p:grpSp>
      <p:grpSp>
        <p:nvGrpSpPr>
          <p:cNvPr id="10" name="Group 9"/>
          <p:cNvGrpSpPr/>
          <p:nvPr/>
        </p:nvGrpSpPr>
        <p:grpSpPr>
          <a:xfrm>
            <a:off x="296369" y="9666065"/>
            <a:ext cx="437665" cy="512714"/>
            <a:chOff x="1764792" y="6168831"/>
            <a:chExt cx="607193" cy="653999"/>
          </a:xfrm>
        </p:grpSpPr>
        <p:sp>
          <p:nvSpPr>
            <p:cNvPr id="38" name="Graphic 77"/>
            <p:cNvSpPr/>
            <p:nvPr/>
          </p:nvSpPr>
          <p:spPr>
            <a:xfrm>
              <a:off x="1764792" y="6168831"/>
              <a:ext cx="607193" cy="653999"/>
            </a:xfrm>
            <a:custGeom>
              <a:avLst/>
              <a:gdLst/>
              <a:ahLst/>
              <a:cxnLst/>
              <a:rect l="l" t="t" r="r" b="b"/>
              <a:pathLst>
                <a:path w="324485" h="324485">
                  <a:moveTo>
                    <a:pt x="202795" y="323972"/>
                  </a:moveTo>
                  <a:lnTo>
                    <a:pt x="125777" y="323972"/>
                  </a:lnTo>
                  <a:lnTo>
                    <a:pt x="124356" y="323653"/>
                  </a:lnTo>
                  <a:lnTo>
                    <a:pt x="86838" y="309180"/>
                  </a:lnTo>
                  <a:lnTo>
                    <a:pt x="53960" y="286025"/>
                  </a:lnTo>
                  <a:lnTo>
                    <a:pt x="27682" y="255561"/>
                  </a:lnTo>
                  <a:lnTo>
                    <a:pt x="9593" y="219625"/>
                  </a:lnTo>
                  <a:lnTo>
                    <a:pt x="783" y="180389"/>
                  </a:lnTo>
                  <a:lnTo>
                    <a:pt x="0" y="164285"/>
                  </a:lnTo>
                  <a:lnTo>
                    <a:pt x="191" y="156214"/>
                  </a:lnTo>
                  <a:lnTo>
                    <a:pt x="7066" y="116593"/>
                  </a:lnTo>
                  <a:lnTo>
                    <a:pt x="23362" y="79830"/>
                  </a:lnTo>
                  <a:lnTo>
                    <a:pt x="48113" y="48113"/>
                  </a:lnTo>
                  <a:lnTo>
                    <a:pt x="79830" y="23361"/>
                  </a:lnTo>
                  <a:lnTo>
                    <a:pt x="116594" y="7066"/>
                  </a:lnTo>
                  <a:lnTo>
                    <a:pt x="156214" y="191"/>
                  </a:lnTo>
                  <a:lnTo>
                    <a:pt x="164286" y="0"/>
                  </a:lnTo>
                  <a:lnTo>
                    <a:pt x="172357" y="191"/>
                  </a:lnTo>
                  <a:lnTo>
                    <a:pt x="211978" y="7066"/>
                  </a:lnTo>
                  <a:lnTo>
                    <a:pt x="248741" y="23361"/>
                  </a:lnTo>
                  <a:lnTo>
                    <a:pt x="280458" y="48113"/>
                  </a:lnTo>
                  <a:lnTo>
                    <a:pt x="305210" y="79830"/>
                  </a:lnTo>
                  <a:lnTo>
                    <a:pt x="321505" y="116593"/>
                  </a:lnTo>
                  <a:lnTo>
                    <a:pt x="323972" y="125775"/>
                  </a:lnTo>
                  <a:lnTo>
                    <a:pt x="323972" y="202795"/>
                  </a:lnTo>
                  <a:lnTo>
                    <a:pt x="309180" y="241733"/>
                  </a:lnTo>
                  <a:lnTo>
                    <a:pt x="286026" y="274611"/>
                  </a:lnTo>
                  <a:lnTo>
                    <a:pt x="255562" y="300889"/>
                  </a:lnTo>
                  <a:lnTo>
                    <a:pt x="219625" y="318978"/>
                  </a:lnTo>
                  <a:lnTo>
                    <a:pt x="202795" y="323972"/>
                  </a:lnTo>
                  <a:close/>
                </a:path>
              </a:pathLst>
            </a:custGeom>
            <a:solidFill>
              <a:srgbClr val="210486"/>
            </a:solidFill>
          </p:spPr>
          <p:txBody>
            <a:bodyPr wrap="square" lIns="0" tIns="0" rIns="0" bIns="0" rtlCol="0">
              <a:prstTxWarp prst="textNoShape">
                <a:avLst/>
              </a:prstTxWarp>
              <a:noAutofit/>
            </a:bodyPr>
            <a:lstStyle/>
            <a:p>
              <a:endParaRPr lang="en-GB"/>
            </a:p>
          </p:txBody>
        </p:sp>
        <p:pic>
          <p:nvPicPr>
            <p:cNvPr id="7" name="Picture 6"/>
            <p:cNvPicPr>
              <a:picLocks noChangeAspect="1"/>
            </p:cNvPicPr>
            <p:nvPr/>
          </p:nvPicPr>
          <p:blipFill>
            <a:blip r:embed="rId11"/>
            <a:stretch>
              <a:fillRect/>
            </a:stretch>
          </p:blipFill>
          <p:spPr>
            <a:xfrm>
              <a:off x="1913362" y="6363897"/>
              <a:ext cx="334905" cy="263866"/>
            </a:xfrm>
            <a:prstGeom prst="rect">
              <a:avLst/>
            </a:prstGeom>
          </p:spPr>
        </p:pic>
      </p:grpSp>
      <p:sp>
        <p:nvSpPr>
          <p:cNvPr id="2" name="TextBox 1"/>
          <p:cNvSpPr txBox="1"/>
          <p:nvPr/>
        </p:nvSpPr>
        <p:spPr>
          <a:xfrm>
            <a:off x="1067681" y="9082389"/>
            <a:ext cx="2733441" cy="600164"/>
          </a:xfrm>
          <a:prstGeom prst="rect">
            <a:avLst/>
          </a:prstGeom>
          <a:noFill/>
        </p:spPr>
        <p:txBody>
          <a:bodyPr wrap="none" rtlCol="0">
            <a:spAutoFit/>
          </a:bodyPr>
          <a:lstStyle/>
          <a:p>
            <a:pPr algn="ctr"/>
            <a:r>
              <a:rPr lang="en-GB" sz="1100" dirty="0" smtClean="0">
                <a:solidFill>
                  <a:srgbClr val="210486"/>
                </a:solidFill>
                <a:latin typeface="Trebuchet MS" panose="020B0603020202020204" pitchFamily="34" charset="0"/>
              </a:rPr>
              <a:t>School finishes at 3.20pm on </a:t>
            </a:r>
          </a:p>
          <a:p>
            <a:pPr algn="ctr"/>
            <a:r>
              <a:rPr lang="en-GB" sz="1100" dirty="0" smtClean="0">
                <a:solidFill>
                  <a:srgbClr val="210486"/>
                </a:solidFill>
                <a:latin typeface="Trebuchet MS" panose="020B0603020202020204" pitchFamily="34" charset="0"/>
              </a:rPr>
              <a:t>Friday 22</a:t>
            </a:r>
            <a:r>
              <a:rPr lang="en-GB" sz="1100" baseline="30000" dirty="0" smtClean="0">
                <a:solidFill>
                  <a:srgbClr val="210486"/>
                </a:solidFill>
                <a:latin typeface="Trebuchet MS" panose="020B0603020202020204" pitchFamily="34" charset="0"/>
              </a:rPr>
              <a:t>nd</a:t>
            </a:r>
            <a:r>
              <a:rPr lang="en-GB" sz="1100" dirty="0" smtClean="0">
                <a:solidFill>
                  <a:srgbClr val="210486"/>
                </a:solidFill>
                <a:latin typeface="Trebuchet MS" panose="020B0603020202020204" pitchFamily="34" charset="0"/>
              </a:rPr>
              <a:t> May for the half term break.</a:t>
            </a:r>
          </a:p>
          <a:p>
            <a:pPr algn="ctr"/>
            <a:r>
              <a:rPr lang="en-GB" sz="1100" dirty="0" smtClean="0">
                <a:solidFill>
                  <a:srgbClr val="210486"/>
                </a:solidFill>
                <a:latin typeface="Trebuchet MS" panose="020B0603020202020204" pitchFamily="34" charset="0"/>
              </a:rPr>
              <a:t>We return to school on Monday 1</a:t>
            </a:r>
            <a:r>
              <a:rPr lang="en-GB" sz="1100" baseline="30000" dirty="0" smtClean="0">
                <a:solidFill>
                  <a:srgbClr val="210486"/>
                </a:solidFill>
                <a:latin typeface="Trebuchet MS" panose="020B0603020202020204" pitchFamily="34" charset="0"/>
              </a:rPr>
              <a:t>st</a:t>
            </a:r>
            <a:r>
              <a:rPr lang="en-GB" sz="1100" dirty="0" smtClean="0">
                <a:solidFill>
                  <a:srgbClr val="210486"/>
                </a:solidFill>
                <a:latin typeface="Trebuchet MS" panose="020B0603020202020204" pitchFamily="34" charset="0"/>
              </a:rPr>
              <a:t> June.</a:t>
            </a:r>
            <a:endParaRPr lang="en-GB" sz="1100" dirty="0">
              <a:solidFill>
                <a:srgbClr val="210486"/>
              </a:solidFill>
              <a:latin typeface="Trebuchet MS" panose="020B0603020202020204" pitchFamily="34" charset="0"/>
            </a:endParaRPr>
          </a:p>
        </p:txBody>
      </p:sp>
      <p:pic>
        <p:nvPicPr>
          <p:cNvPr id="39" name="Picture 38">
            <a:extLst>
              <a:ext uri="{FF2B5EF4-FFF2-40B4-BE49-F238E27FC236}">
                <a16:creationId xmlns:a16="http://schemas.microsoft.com/office/drawing/2014/main" id="{37D7A8BA-36B0-4DFC-8047-E6214BE8259D}"/>
              </a:ext>
            </a:extLst>
          </p:cNvPr>
          <p:cNvPicPr>
            <a:picLocks noChangeAspect="1"/>
          </p:cNvPicPr>
          <p:nvPr/>
        </p:nvPicPr>
        <p:blipFill>
          <a:blip r:embed="rId8"/>
          <a:stretch>
            <a:fillRect/>
          </a:stretch>
        </p:blipFill>
        <p:spPr>
          <a:xfrm>
            <a:off x="4044788" y="4209274"/>
            <a:ext cx="3310415" cy="2303738"/>
          </a:xfrm>
          <a:prstGeom prst="rect">
            <a:avLst/>
          </a:prstGeom>
        </p:spPr>
      </p:pic>
      <p:sp>
        <p:nvSpPr>
          <p:cNvPr id="40" name="Text Box 2">
            <a:extLst>
              <a:ext uri="{FF2B5EF4-FFF2-40B4-BE49-F238E27FC236}">
                <a16:creationId xmlns:a16="http://schemas.microsoft.com/office/drawing/2014/main" id="{C5F0AF05-31D7-4595-AF2D-AF440D1CF25E}"/>
              </a:ext>
            </a:extLst>
          </p:cNvPr>
          <p:cNvSpPr txBox="1">
            <a:spLocks noChangeArrowheads="1"/>
          </p:cNvSpPr>
          <p:nvPr/>
        </p:nvSpPr>
        <p:spPr bwMode="auto">
          <a:xfrm>
            <a:off x="4062388" y="4241391"/>
            <a:ext cx="3412490" cy="2278227"/>
          </a:xfrm>
          <a:prstGeom prst="rect">
            <a:avLst/>
          </a:prstGeom>
          <a:noFill/>
          <a:ln w="9525">
            <a:noFill/>
            <a:miter lim="800000"/>
            <a:headEnd/>
            <a:tailEnd/>
          </a:ln>
        </p:spPr>
        <p:txBody>
          <a:bodyPr rot="0" vert="horz" wrap="square" lIns="91440" tIns="45720" rIns="91440" bIns="45720" anchor="t" anchorCtr="0">
            <a:noAutofit/>
          </a:bodyPr>
          <a:lstStyle/>
          <a:p>
            <a:pPr algn="ctr">
              <a:spcAft>
                <a:spcPts val="0"/>
              </a:spcAft>
            </a:pP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Well done to the following children who have gone </a:t>
            </a:r>
            <a:r>
              <a:rPr lang="en-US" sz="13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Over and Above</a:t>
            </a:r>
            <a:r>
              <a:rPr lang="en-US" sz="13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last week.</a:t>
            </a:r>
            <a:endParaRPr lang="en-GB" sz="11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endParaRPr lang="en-US" sz="1200" dirty="0" smtClean="0">
              <a:solidFill>
                <a:schemeClr val="bg1"/>
              </a:solidFill>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200" dirty="0" smtClean="0">
                <a:solidFill>
                  <a:schemeClr val="bg1"/>
                </a:solidFill>
                <a:latin typeface="Trebuchet MS" panose="020B0603020202020204" pitchFamily="34" charset="0"/>
                <a:ea typeface="Trebuchet MS" panose="020B0603020202020204" pitchFamily="34" charset="0"/>
                <a:cs typeface="Trebuchet MS" panose="020B0603020202020204" pitchFamily="34" charset="0"/>
              </a:rPr>
              <a:t>Blue    –  </a:t>
            </a:r>
            <a:r>
              <a:rPr lang="en-GB" sz="1200" dirty="0" smtClean="0">
                <a:solidFill>
                  <a:schemeClr val="bg1"/>
                </a:solidFill>
                <a:latin typeface="Trebuchet MS" panose="020B0603020202020204" pitchFamily="34" charset="0"/>
                <a:ea typeface="Trebuchet MS" panose="020B0603020202020204" pitchFamily="34" charset="0"/>
                <a:cs typeface="Trebuchet MS" panose="020B0603020202020204" pitchFamily="34" charset="0"/>
              </a:rPr>
              <a:t>Hana</a:t>
            </a:r>
            <a:endParaRPr lang="en-GB"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1 –  </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Darcie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Aqua &amp; </a:t>
            </a:r>
            <a:r>
              <a:rPr lang="en-US" sz="1200" dirty="0" err="1"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Zihaan</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 Sapphire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t>
            </a:r>
            <a:endParaRPr lang="en-GB"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2 –  </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Faye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Scarlet </a:t>
            </a:r>
            <a:endPar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3 –  </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Evie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Indigo​​ &amp; </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Mohammad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Lilac</a:t>
            </a:r>
            <a:endParaRPr lang="en-GB"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4 –  </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Aqsa -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Jasper &amp; </a:t>
            </a:r>
            <a:r>
              <a:rPr lang="en-US" sz="1200" dirty="0" err="1"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Maaya</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Emerald​​</a:t>
            </a:r>
            <a:endParaRPr lang="en-GB"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5 –  </a:t>
            </a:r>
            <a:r>
              <a:rPr lang="en-US" sz="1200" dirty="0" err="1"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Akshara</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Amber &amp; </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Alex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Saffron​​</a:t>
            </a:r>
            <a:endParaRPr lang="en-GB"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6 - </a:t>
            </a:r>
            <a:r>
              <a:rPr lang="en-US" sz="1200" dirty="0">
                <a:solidFill>
                  <a:schemeClr val="bg1"/>
                </a:solidFill>
                <a:latin typeface="Trebuchet MS" panose="020B0603020202020204" pitchFamily="34" charset="0"/>
                <a:ea typeface="Trebuchet MS" panose="020B0603020202020204" pitchFamily="34" charset="0"/>
                <a:cs typeface="Trebuchet MS" panose="020B0603020202020204" pitchFamily="34" charset="0"/>
              </a:rPr>
              <a:t> </a:t>
            </a:r>
            <a:r>
              <a:rPr lang="en-US" sz="1200" dirty="0" smtClean="0">
                <a:solidFill>
                  <a:schemeClr val="bg1"/>
                </a:solidFill>
                <a:latin typeface="Trebuchet MS" panose="020B0603020202020204" pitchFamily="34" charset="0"/>
                <a:ea typeface="Trebuchet MS" panose="020B0603020202020204" pitchFamily="34" charset="0"/>
                <a:cs typeface="Trebuchet MS" panose="020B0603020202020204" pitchFamily="34" charset="0"/>
              </a:rPr>
              <a:t>Rafaela</a:t>
            </a:r>
            <a:r>
              <a:rPr lang="en-US" sz="1200" dirty="0" smtClean="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 Magenta​</a:t>
            </a:r>
            <a:endParaRPr lang="en-GB" sz="12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5" name="Rectangle 4">
            <a:extLst>
              <a:ext uri="{FF2B5EF4-FFF2-40B4-BE49-F238E27FC236}">
                <a16:creationId xmlns:a16="http://schemas.microsoft.com/office/drawing/2014/main" id="{3D03B01B-62D5-47DE-A2BA-4F94D56D789D}"/>
              </a:ext>
            </a:extLst>
          </p:cNvPr>
          <p:cNvSpPr/>
          <p:nvPr/>
        </p:nvSpPr>
        <p:spPr>
          <a:xfrm>
            <a:off x="243242" y="1301299"/>
            <a:ext cx="6798572" cy="338554"/>
          </a:xfrm>
          <a:prstGeom prst="rect">
            <a:avLst/>
          </a:prstGeom>
        </p:spPr>
        <p:txBody>
          <a:bodyPr wrap="square">
            <a:spAutoFit/>
          </a:bodyPr>
          <a:lstStyle/>
          <a:p>
            <a:pPr algn="ctr"/>
            <a:r>
              <a:rPr lang="en-GB" sz="800" i="1" dirty="0">
                <a:solidFill>
                  <a:srgbClr val="2F06C6"/>
                </a:solidFill>
                <a:latin typeface="Trebuchet MS" panose="020B0603020202020204" pitchFamily="34" charset="0"/>
              </a:rPr>
              <a:t>At Edward Pauling Primary School, every child deserves access to a broad and balanced curriculum that challenges and inspires. We are committed to building a community where every child is seen, heard, and valued.</a:t>
            </a:r>
            <a:endParaRPr lang="en-GB" sz="800" dirty="0"/>
          </a:p>
        </p:txBody>
      </p:sp>
      <p:pic>
        <p:nvPicPr>
          <p:cNvPr id="41" name="Picture 40">
            <a:extLst>
              <a:ext uri="{FF2B5EF4-FFF2-40B4-BE49-F238E27FC236}">
                <a16:creationId xmlns:a16="http://schemas.microsoft.com/office/drawing/2014/main" id="{7F44858A-44F6-40F7-9E33-33DD14CC7824}"/>
              </a:ext>
            </a:extLst>
          </p:cNvPr>
          <p:cNvPicPr>
            <a:picLocks noChangeAspect="1"/>
          </p:cNvPicPr>
          <p:nvPr/>
        </p:nvPicPr>
        <p:blipFill rotWithShape="1">
          <a:blip r:embed="rId12"/>
          <a:srcRect l="16093" t="15291" r="15961" b="33390"/>
          <a:stretch/>
        </p:blipFill>
        <p:spPr>
          <a:xfrm>
            <a:off x="4037809" y="9466959"/>
            <a:ext cx="1211952" cy="1220478"/>
          </a:xfrm>
          <a:prstGeom prst="rect">
            <a:avLst/>
          </a:prstGeom>
        </p:spPr>
      </p:pic>
      <p:pic>
        <p:nvPicPr>
          <p:cNvPr id="3" name="Picture 2">
            <a:extLst>
              <a:ext uri="{FF2B5EF4-FFF2-40B4-BE49-F238E27FC236}">
                <a16:creationId xmlns:a16="http://schemas.microsoft.com/office/drawing/2014/main" id="{B88CC111-07A9-4440-A05C-E44F8DBEE44A}"/>
              </a:ext>
            </a:extLst>
          </p:cNvPr>
          <p:cNvPicPr>
            <a:picLocks noChangeAspect="1"/>
          </p:cNvPicPr>
          <p:nvPr/>
        </p:nvPicPr>
        <p:blipFill>
          <a:blip r:embed="rId13"/>
          <a:stretch>
            <a:fillRect/>
          </a:stretch>
        </p:blipFill>
        <p:spPr>
          <a:xfrm>
            <a:off x="5300053" y="9696150"/>
            <a:ext cx="1960239" cy="572812"/>
          </a:xfrm>
          <a:prstGeom prst="rect">
            <a:avLst/>
          </a:prstGeom>
        </p:spPr>
      </p:pic>
    </p:spTree>
    <p:extLst>
      <p:ext uri="{BB962C8B-B14F-4D97-AF65-F5344CB8AC3E}">
        <p14:creationId xmlns:p14="http://schemas.microsoft.com/office/powerpoint/2010/main" val="3244807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Galaxy Stars SVG: Celestial Cut File for Cricut, Silhouette (digital  Download) - Etsy UK">
            <a:extLst>
              <a:ext uri="{FF2B5EF4-FFF2-40B4-BE49-F238E27FC236}">
                <a16:creationId xmlns:a16="http://schemas.microsoft.com/office/drawing/2014/main" id="{F13E2C78-9A48-4C4B-BA78-3F988EDBBD81}"/>
              </a:ext>
            </a:extLst>
          </p:cNvPr>
          <p:cNvPicPr>
            <a:picLocks noChangeAspect="1" noChangeArrowheads="1"/>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2554717" flipH="1">
            <a:off x="2709689" y="3661283"/>
            <a:ext cx="996560" cy="99990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a:extLst>
              <a:ext uri="{FF2B5EF4-FFF2-40B4-BE49-F238E27FC236}">
                <a16:creationId xmlns:a16="http://schemas.microsoft.com/office/drawing/2014/main" id="{7EADE059-127B-4AA2-A121-0E2E74152E94}"/>
              </a:ext>
            </a:extLst>
          </p:cNvPr>
          <p:cNvPicPr>
            <a:picLocks noChangeAspect="1"/>
          </p:cNvPicPr>
          <p:nvPr/>
        </p:nvPicPr>
        <p:blipFill>
          <a:blip r:embed="rId3"/>
          <a:stretch>
            <a:fillRect/>
          </a:stretch>
        </p:blipFill>
        <p:spPr>
          <a:xfrm>
            <a:off x="-86409" y="8306164"/>
            <a:ext cx="6952488" cy="2511561"/>
          </a:xfrm>
          <a:prstGeom prst="rect">
            <a:avLst/>
          </a:prstGeom>
        </p:spPr>
      </p:pic>
      <p:pic>
        <p:nvPicPr>
          <p:cNvPr id="28" name="Picture 27">
            <a:extLst>
              <a:ext uri="{FF2B5EF4-FFF2-40B4-BE49-F238E27FC236}">
                <a16:creationId xmlns:a16="http://schemas.microsoft.com/office/drawing/2014/main" id="{1E4D513E-0CA3-4715-BAA2-7E0E4FBDB083}"/>
              </a:ext>
            </a:extLst>
          </p:cNvPr>
          <p:cNvPicPr>
            <a:picLocks noChangeAspect="1"/>
          </p:cNvPicPr>
          <p:nvPr/>
        </p:nvPicPr>
        <p:blipFill>
          <a:blip r:embed="rId4"/>
          <a:stretch>
            <a:fillRect/>
          </a:stretch>
        </p:blipFill>
        <p:spPr>
          <a:xfrm>
            <a:off x="585444" y="7832167"/>
            <a:ext cx="5972730" cy="134049"/>
          </a:xfrm>
          <a:prstGeom prst="rect">
            <a:avLst/>
          </a:prstGeom>
        </p:spPr>
      </p:pic>
      <p:sp>
        <p:nvSpPr>
          <p:cNvPr id="29" name="TextBox 28">
            <a:extLst>
              <a:ext uri="{FF2B5EF4-FFF2-40B4-BE49-F238E27FC236}">
                <a16:creationId xmlns:a16="http://schemas.microsoft.com/office/drawing/2014/main" id="{4A399C13-094E-4C7B-AE23-8455050B063A}"/>
              </a:ext>
            </a:extLst>
          </p:cNvPr>
          <p:cNvSpPr txBox="1"/>
          <p:nvPr/>
        </p:nvSpPr>
        <p:spPr>
          <a:xfrm>
            <a:off x="1321874" y="10020764"/>
            <a:ext cx="4615841" cy="430887"/>
          </a:xfrm>
          <a:prstGeom prst="rect">
            <a:avLst/>
          </a:prstGeom>
          <a:noFill/>
          <a:ln>
            <a:solidFill>
              <a:srgbClr val="C82004"/>
            </a:solidFill>
            <a:prstDash val="sysDash"/>
          </a:ln>
        </p:spPr>
        <p:txBody>
          <a:bodyPr wrap="square" rtlCol="0">
            <a:spAutoFit/>
          </a:bodyPr>
          <a:lstStyle/>
          <a:p>
            <a:pPr algn="ctr"/>
            <a:r>
              <a:rPr lang="en-GB" sz="1100" b="1" dirty="0">
                <a:solidFill>
                  <a:srgbClr val="210486"/>
                </a:solidFill>
                <a:latin typeface="Trebuchet MS" panose="020B0603020202020204" pitchFamily="34" charset="0"/>
                <a:ea typeface="Trebuchet MS" panose="020B0603020202020204" pitchFamily="34" charset="0"/>
                <a:cs typeface="Trebuchet MS" panose="020B0603020202020204" pitchFamily="34" charset="0"/>
              </a:rPr>
              <a:t>Class takeovers will be published throughout the week. Make sure you join our social to see what learning has taken place!</a:t>
            </a:r>
            <a:endParaRPr lang="en-GB" sz="1000" dirty="0">
              <a:solidFill>
                <a:srgbClr val="210486"/>
              </a:solidFill>
              <a:latin typeface="Trebuchet MS" panose="020B0603020202020204" pitchFamily="34" charset="0"/>
            </a:endParaRPr>
          </a:p>
        </p:txBody>
      </p:sp>
      <p:pic>
        <p:nvPicPr>
          <p:cNvPr id="27" name="Picture 26">
            <a:extLst>
              <a:ext uri="{FF2B5EF4-FFF2-40B4-BE49-F238E27FC236}">
                <a16:creationId xmlns:a16="http://schemas.microsoft.com/office/drawing/2014/main" id="{DD4C0734-FCAC-4DBC-B89B-7EC799E72AEA}"/>
              </a:ext>
            </a:extLst>
          </p:cNvPr>
          <p:cNvPicPr>
            <a:picLocks noChangeAspect="1"/>
          </p:cNvPicPr>
          <p:nvPr/>
        </p:nvPicPr>
        <p:blipFill>
          <a:blip r:embed="rId5"/>
          <a:stretch>
            <a:fillRect/>
          </a:stretch>
        </p:blipFill>
        <p:spPr>
          <a:xfrm>
            <a:off x="3809201" y="3151999"/>
            <a:ext cx="2814007" cy="1579374"/>
          </a:xfrm>
          <a:prstGeom prst="rect">
            <a:avLst/>
          </a:prstGeom>
        </p:spPr>
      </p:pic>
      <p:sp>
        <p:nvSpPr>
          <p:cNvPr id="23" name="TextBox 22">
            <a:extLst>
              <a:ext uri="{FF2B5EF4-FFF2-40B4-BE49-F238E27FC236}">
                <a16:creationId xmlns:a16="http://schemas.microsoft.com/office/drawing/2014/main" id="{67470104-FF84-489E-83FB-1D9EFE6AD551}"/>
              </a:ext>
            </a:extLst>
          </p:cNvPr>
          <p:cNvSpPr txBox="1"/>
          <p:nvPr/>
        </p:nvSpPr>
        <p:spPr>
          <a:xfrm>
            <a:off x="3740371" y="3324262"/>
            <a:ext cx="2902493" cy="1615827"/>
          </a:xfrm>
          <a:prstGeom prst="rect">
            <a:avLst/>
          </a:prstGeom>
          <a:noFill/>
        </p:spPr>
        <p:txBody>
          <a:bodyPr wrap="square" rtlCol="0">
            <a:spAutoFit/>
          </a:bodyPr>
          <a:lstStyle/>
          <a:p>
            <a:pPr algn="ctr"/>
            <a:r>
              <a:rPr lang="en-GB" sz="1100" dirty="0">
                <a:solidFill>
                  <a:srgbClr val="2F06C6"/>
                </a:solidFill>
                <a:latin typeface="Trebuchet MS" panose="020B0603020202020204" pitchFamily="34" charset="0"/>
              </a:rPr>
              <a:t>This week, there was a flurry of excited children from Year 4 who proudly shared their story openers with me- well done to Charlie, Fatima and </a:t>
            </a:r>
            <a:r>
              <a:rPr lang="en-GB" sz="1100" dirty="0" err="1">
                <a:solidFill>
                  <a:srgbClr val="2F06C6"/>
                </a:solidFill>
                <a:latin typeface="Trebuchet MS" panose="020B0603020202020204" pitchFamily="34" charset="0"/>
              </a:rPr>
              <a:t>Sorea</a:t>
            </a:r>
            <a:r>
              <a:rPr lang="en-GB" sz="1100" dirty="0">
                <a:solidFill>
                  <a:srgbClr val="2F06C6"/>
                </a:solidFill>
                <a:latin typeface="Trebuchet MS" panose="020B0603020202020204" pitchFamily="34" charset="0"/>
              </a:rPr>
              <a:t>! </a:t>
            </a:r>
          </a:p>
          <a:p>
            <a:pPr algn="ctr"/>
            <a:r>
              <a:rPr lang="en-GB" sz="1100" dirty="0">
                <a:solidFill>
                  <a:srgbClr val="2F06C6"/>
                </a:solidFill>
                <a:latin typeface="Trebuchet MS" panose="020B0603020202020204" pitchFamily="34" charset="0"/>
              </a:rPr>
              <a:t> I was also visited by Jos in Year 1 who had thought very carefully about his description to produce some very effective similes. </a:t>
            </a:r>
          </a:p>
          <a:p>
            <a:pPr algn="ctr"/>
            <a:r>
              <a:rPr lang="en-GB" sz="1100" dirty="0">
                <a:solidFill>
                  <a:srgbClr val="2F06C6"/>
                </a:solidFill>
                <a:latin typeface="Trebuchet MS" panose="020B0603020202020204" pitchFamily="34" charset="0"/>
              </a:rPr>
              <a:t>  </a:t>
            </a:r>
            <a:endParaRPr lang="en-GB" sz="1100" b="1" dirty="0">
              <a:solidFill>
                <a:srgbClr val="2F06C6"/>
              </a:solidFill>
              <a:latin typeface="Trebuchet MS" panose="020B0603020202020204" pitchFamily="34" charset="0"/>
            </a:endParaRPr>
          </a:p>
        </p:txBody>
      </p:sp>
      <p:pic>
        <p:nvPicPr>
          <p:cNvPr id="26" name="Picture 25" descr="Metallic Headteachers Award Sticker - School Merit Stickers">
            <a:extLst>
              <a:ext uri="{FF2B5EF4-FFF2-40B4-BE49-F238E27FC236}">
                <a16:creationId xmlns:a16="http://schemas.microsoft.com/office/drawing/2014/main" id="{7B356484-3BF8-49C6-ADBE-33F489E523A1}"/>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10000" b="90000" l="10000" r="90500">
                        <a14:foregroundMark x1="61250" y1="74625" x2="15500" y2="53125"/>
                        <a14:foregroundMark x1="15500" y1="53125" x2="24625" y2="32375"/>
                        <a14:foregroundMark x1="24625" y1="32375" x2="47750" y2="20250"/>
                        <a14:foregroundMark x1="47750" y1="20250" x2="69500" y2="26125"/>
                        <a14:foregroundMark x1="69500" y1="26125" x2="78750" y2="49125"/>
                        <a14:foregroundMark x1="78750" y1="49125" x2="66625" y2="72125"/>
                        <a14:foregroundMark x1="66625" y1="72125" x2="57250" y2="78250"/>
                        <a14:foregroundMark x1="90000" y1="55750" x2="83125" y2="34375"/>
                        <a14:foregroundMark x1="83125" y1="34375" x2="68250" y2="16500"/>
                        <a14:foregroundMark x1="68250" y1="16500" x2="44750" y2="12125"/>
                        <a14:foregroundMark x1="44750" y1="12125" x2="24750" y2="21125"/>
                        <a14:foregroundMark x1="24750" y1="21125" x2="10625" y2="38375"/>
                        <a14:foregroundMark x1="10625" y1="38375" x2="12125" y2="61750"/>
                        <a14:foregroundMark x1="12125" y1="61750" x2="27875" y2="80250"/>
                        <a14:foregroundMark x1="27875" y1="80250" x2="49250" y2="89250"/>
                        <a14:foregroundMark x1="49250" y1="89250" x2="70625" y2="82500"/>
                        <a14:foregroundMark x1="70625" y1="82500" x2="90500" y2="68875"/>
                        <a14:foregroundMark x1="90500" y1="68875" x2="87125" y2="49875"/>
                        <a14:foregroundMark x1="62375" y1="78250" x2="40750" y2="71500"/>
                        <a14:foregroundMark x1="40750" y1="71500" x2="23375" y2="58000"/>
                        <a14:foregroundMark x1="23375" y1="58000" x2="22625" y2="34500"/>
                        <a14:foregroundMark x1="22625" y1="34500" x2="40375" y2="22000"/>
                        <a14:foregroundMark x1="40375" y1="22000" x2="64250" y2="25375"/>
                        <a14:foregroundMark x1="64250" y1="25375" x2="75125" y2="49125"/>
                        <a14:foregroundMark x1="75125" y1="49125" x2="71500" y2="70625"/>
                        <a14:foregroundMark x1="71500" y1="70625" x2="47375" y2="80000"/>
                        <a14:foregroundMark x1="47375" y1="80000" x2="26750" y2="71250"/>
                        <a14:foregroundMark x1="26750" y1="71250" x2="16625" y2="49500"/>
                        <a14:foregroundMark x1="16625" y1="49500" x2="28500" y2="30375"/>
                        <a14:foregroundMark x1="28500" y1="30375" x2="34625" y2="29500"/>
                        <a14:foregroundMark x1="78375" y1="63000" x2="83125" y2="48500"/>
                      </a14:backgroundRemoval>
                    </a14:imgEffect>
                  </a14:imgLayer>
                </a14:imgProps>
              </a:ext>
              <a:ext uri="{28A0092B-C50C-407E-A947-70E740481C1C}">
                <a14:useLocalDpi xmlns:a14="http://schemas.microsoft.com/office/drawing/2010/main" val="0"/>
              </a:ext>
            </a:extLst>
          </a:blip>
          <a:srcRect/>
          <a:stretch>
            <a:fillRect/>
          </a:stretch>
        </p:blipFill>
        <p:spPr bwMode="auto">
          <a:xfrm>
            <a:off x="3726553" y="4987100"/>
            <a:ext cx="1163719" cy="116371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2B0DD28-FB0A-444F-A7AC-FD3C1DBAECD8}"/>
              </a:ext>
            </a:extLst>
          </p:cNvPr>
          <p:cNvPicPr>
            <a:picLocks noChangeAspect="1"/>
          </p:cNvPicPr>
          <p:nvPr/>
        </p:nvPicPr>
        <p:blipFill rotWithShape="1">
          <a:blip r:embed="rId8"/>
          <a:srcRect l="38908" t="6599" r="10275" b="10857"/>
          <a:stretch/>
        </p:blipFill>
        <p:spPr>
          <a:xfrm rot="17291910">
            <a:off x="5299674" y="4861983"/>
            <a:ext cx="1743551" cy="212407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5" name="Picture 4">
            <a:extLst>
              <a:ext uri="{FF2B5EF4-FFF2-40B4-BE49-F238E27FC236}">
                <a16:creationId xmlns:a16="http://schemas.microsoft.com/office/drawing/2014/main" id="{8B7D4238-F499-4724-A843-2CF0334A3B08}"/>
              </a:ext>
            </a:extLst>
          </p:cNvPr>
          <p:cNvPicPr>
            <a:picLocks noChangeAspect="1"/>
          </p:cNvPicPr>
          <p:nvPr/>
        </p:nvPicPr>
        <p:blipFill rotWithShape="1">
          <a:blip r:embed="rId9"/>
          <a:srcRect l="16904" t="5791" r="11680" b="14173"/>
          <a:stretch/>
        </p:blipFill>
        <p:spPr>
          <a:xfrm rot="15573654">
            <a:off x="674313" y="639991"/>
            <a:ext cx="2916765" cy="245156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7" name="Picture 6">
            <a:extLst>
              <a:ext uri="{FF2B5EF4-FFF2-40B4-BE49-F238E27FC236}">
                <a16:creationId xmlns:a16="http://schemas.microsoft.com/office/drawing/2014/main" id="{254E2C3B-F1D1-46D0-B712-CEE2A8FE609B}"/>
              </a:ext>
            </a:extLst>
          </p:cNvPr>
          <p:cNvPicPr>
            <a:picLocks noChangeAspect="1"/>
          </p:cNvPicPr>
          <p:nvPr/>
        </p:nvPicPr>
        <p:blipFill rotWithShape="1">
          <a:blip r:embed="rId10"/>
          <a:srcRect l="27011" t="9958" r="13489" b="10542"/>
          <a:stretch/>
        </p:blipFill>
        <p:spPr>
          <a:xfrm rot="15103477">
            <a:off x="437878" y="3790441"/>
            <a:ext cx="2486879" cy="2492095"/>
          </a:xfrm>
          <a:prstGeom prst="roundRect">
            <a:avLst>
              <a:gd name="adj" fmla="val 22970"/>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028" name="Picture 4" descr="Gold Chain Vector Images – Browse 78,899 Stock Photos, Vectors, and Video |  Adobe Stock">
            <a:extLst>
              <a:ext uri="{FF2B5EF4-FFF2-40B4-BE49-F238E27FC236}">
                <a16:creationId xmlns:a16="http://schemas.microsoft.com/office/drawing/2014/main" id="{4A475B68-5C5D-47AB-B981-074A2746D1EF}"/>
              </a:ext>
            </a:extLst>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8611" b="90000" l="9904" r="90234">
                        <a14:foregroundMark x1="90234" y1="34722" x2="88858" y2="23611"/>
                        <a14:foregroundMark x1="59010" y1="88333" x2="55158" y2="89722"/>
                        <a14:foregroundMark x1="44842" y1="89167" x2="41816" y2="88889"/>
                        <a14:foregroundMark x1="10729" y1="26944" x2="10729" y2="26944"/>
                        <a14:foregroundMark x1="11279" y1="8611" x2="11279" y2="8611"/>
                      </a14:backgroundRemoval>
                    </a14:imgEffect>
                  </a14:imgLayer>
                </a14:imgProps>
              </a:ext>
              <a:ext uri="{28A0092B-C50C-407E-A947-70E740481C1C}">
                <a14:useLocalDpi xmlns:a14="http://schemas.microsoft.com/office/drawing/2010/main" val="0"/>
              </a:ext>
            </a:extLst>
          </a:blip>
          <a:srcRect/>
          <a:stretch>
            <a:fillRect/>
          </a:stretch>
        </p:blipFill>
        <p:spPr bwMode="auto">
          <a:xfrm rot="8409772">
            <a:off x="1073840" y="6554264"/>
            <a:ext cx="1698767" cy="84120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8350A25-F1C0-40CF-96CE-57A7F7E5E054}"/>
              </a:ext>
            </a:extLst>
          </p:cNvPr>
          <p:cNvPicPr>
            <a:picLocks noChangeAspect="1"/>
          </p:cNvPicPr>
          <p:nvPr/>
        </p:nvPicPr>
        <p:blipFill rotWithShape="1">
          <a:blip r:embed="rId13"/>
          <a:srcRect l="25000" t="10928" r="6558" b="6345"/>
          <a:stretch/>
        </p:blipFill>
        <p:spPr>
          <a:xfrm rot="16200000">
            <a:off x="3915602" y="323934"/>
            <a:ext cx="2854258" cy="258751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0" name="TextBox 29">
            <a:extLst>
              <a:ext uri="{FF2B5EF4-FFF2-40B4-BE49-F238E27FC236}">
                <a16:creationId xmlns:a16="http://schemas.microsoft.com/office/drawing/2014/main" id="{8D5D2E62-6683-4412-A633-8546FB235F45}"/>
              </a:ext>
            </a:extLst>
          </p:cNvPr>
          <p:cNvSpPr txBox="1"/>
          <p:nvPr/>
        </p:nvSpPr>
        <p:spPr>
          <a:xfrm>
            <a:off x="1625274" y="6786268"/>
            <a:ext cx="4004001" cy="938719"/>
          </a:xfrm>
          <a:prstGeom prst="rect">
            <a:avLst/>
          </a:prstGeom>
          <a:noFill/>
        </p:spPr>
        <p:txBody>
          <a:bodyPr wrap="square" rtlCol="0">
            <a:spAutoFit/>
          </a:bodyPr>
          <a:lstStyle/>
          <a:p>
            <a:pPr algn="ctr"/>
            <a:r>
              <a:rPr lang="en-GB" sz="1100" dirty="0">
                <a:solidFill>
                  <a:srgbClr val="2F06C6"/>
                </a:solidFill>
                <a:latin typeface="Trebuchet MS" panose="020B0603020202020204" pitchFamily="34" charset="0"/>
              </a:rPr>
              <a:t>Congratulations to all the children who reached 100 golden tokens. As a special treat each class were treated to a film afternoon.</a:t>
            </a:r>
          </a:p>
          <a:p>
            <a:pPr algn="ctr"/>
            <a:r>
              <a:rPr lang="en-GB" sz="1100" dirty="0">
                <a:solidFill>
                  <a:srgbClr val="2F06C6"/>
                </a:solidFill>
                <a:latin typeface="Trebuchet MS" panose="020B0603020202020204" pitchFamily="34" charset="0"/>
              </a:rPr>
              <a:t>The children have shown great </a:t>
            </a:r>
            <a:r>
              <a:rPr lang="en-GB" sz="1100" dirty="0" smtClean="0">
                <a:solidFill>
                  <a:srgbClr val="2F06C6"/>
                </a:solidFill>
                <a:latin typeface="Trebuchet MS" panose="020B0603020202020204" pitchFamily="34" charset="0"/>
              </a:rPr>
              <a:t>perseverance </a:t>
            </a:r>
            <a:r>
              <a:rPr lang="en-GB" sz="1100" dirty="0">
                <a:solidFill>
                  <a:srgbClr val="2F06C6"/>
                </a:solidFill>
                <a:latin typeface="Trebuchet MS" panose="020B0603020202020204" pitchFamily="34" charset="0"/>
              </a:rPr>
              <a:t>over the last term to </a:t>
            </a:r>
            <a:r>
              <a:rPr lang="en-GB" sz="1100" dirty="0" smtClean="0">
                <a:solidFill>
                  <a:srgbClr val="2F06C6"/>
                </a:solidFill>
                <a:latin typeface="Trebuchet MS" panose="020B0603020202020204" pitchFamily="34" charset="0"/>
              </a:rPr>
              <a:t>work together to collect enough </a:t>
            </a:r>
            <a:r>
              <a:rPr lang="en-GB" sz="1100" dirty="0">
                <a:solidFill>
                  <a:srgbClr val="2F06C6"/>
                </a:solidFill>
                <a:latin typeface="Trebuchet MS" panose="020B0603020202020204" pitchFamily="34" charset="0"/>
              </a:rPr>
              <a:t>pride points. </a:t>
            </a:r>
            <a:endParaRPr lang="en-GB" sz="1100" b="1" dirty="0">
              <a:solidFill>
                <a:srgbClr val="2F06C6"/>
              </a:solidFill>
              <a:latin typeface="Trebuchet MS" panose="020B0603020202020204" pitchFamily="34" charset="0"/>
            </a:endParaRPr>
          </a:p>
        </p:txBody>
      </p:sp>
      <p:pic>
        <p:nvPicPr>
          <p:cNvPr id="20" name="Picture 19" descr="Metallic Headteachers Award Sticker - School Merit Stickers">
            <a:extLst>
              <a:ext uri="{FF2B5EF4-FFF2-40B4-BE49-F238E27FC236}">
                <a16:creationId xmlns:a16="http://schemas.microsoft.com/office/drawing/2014/main" id="{0D0AA6D4-D5E1-47D2-B45D-9A65A486F5EF}"/>
              </a:ext>
            </a:extLst>
          </p:cNvPr>
          <p:cNvPicPr>
            <a:picLocks noChangeAspect="1" noChangeArrowheads="1"/>
          </p:cNvPicPr>
          <p:nvPr/>
        </p:nvPicPr>
        <p:blipFill>
          <a:blip r:embed="rId14" cstate="print">
            <a:extLst>
              <a:ext uri="{BEBA8EAE-BF5A-486C-A8C5-ECC9F3942E4B}">
                <a14:imgProps xmlns:a14="http://schemas.microsoft.com/office/drawing/2010/main">
                  <a14:imgLayer r:embed="rId15">
                    <a14:imgEffect>
                      <a14:backgroundRemoval t="10000" b="90000" l="10000" r="90500">
                        <a14:foregroundMark x1="61250" y1="74625" x2="15500" y2="53125"/>
                        <a14:foregroundMark x1="15500" y1="53125" x2="24625" y2="32375"/>
                        <a14:foregroundMark x1="24625" y1="32375" x2="47750" y2="20250"/>
                        <a14:foregroundMark x1="47750" y1="20250" x2="69500" y2="26125"/>
                        <a14:foregroundMark x1="69500" y1="26125" x2="78750" y2="49125"/>
                        <a14:foregroundMark x1="78750" y1="49125" x2="66625" y2="72125"/>
                        <a14:foregroundMark x1="66625" y1="72125" x2="57250" y2="78250"/>
                        <a14:foregroundMark x1="90000" y1="55750" x2="83125" y2="34375"/>
                        <a14:foregroundMark x1="83125" y1="34375" x2="68250" y2="16500"/>
                        <a14:foregroundMark x1="68250" y1="16500" x2="44750" y2="12125"/>
                        <a14:foregroundMark x1="44750" y1="12125" x2="24750" y2="21125"/>
                        <a14:foregroundMark x1="24750" y1="21125" x2="10625" y2="38375"/>
                        <a14:foregroundMark x1="10625" y1="38375" x2="12125" y2="61750"/>
                        <a14:foregroundMark x1="12125" y1="61750" x2="27875" y2="80250"/>
                        <a14:foregroundMark x1="27875" y1="80250" x2="49250" y2="89250"/>
                        <a14:foregroundMark x1="49250" y1="89250" x2="70625" y2="82500"/>
                        <a14:foregroundMark x1="70625" y1="82500" x2="90500" y2="68875"/>
                        <a14:foregroundMark x1="90500" y1="68875" x2="87125" y2="49875"/>
                        <a14:foregroundMark x1="62375" y1="78250" x2="40750" y2="71500"/>
                        <a14:foregroundMark x1="40750" y1="71500" x2="23375" y2="58000"/>
                        <a14:foregroundMark x1="23375" y1="58000" x2="22625" y2="34500"/>
                        <a14:foregroundMark x1="22625" y1="34500" x2="40375" y2="22000"/>
                        <a14:foregroundMark x1="40375" y1="22000" x2="64250" y2="25375"/>
                        <a14:foregroundMark x1="64250" y1="25375" x2="75125" y2="49125"/>
                        <a14:foregroundMark x1="75125" y1="49125" x2="71500" y2="70625"/>
                        <a14:foregroundMark x1="71500" y1="70625" x2="47375" y2="80000"/>
                        <a14:foregroundMark x1="47375" y1="80000" x2="26750" y2="71250"/>
                        <a14:foregroundMark x1="26750" y1="71250" x2="16625" y2="49500"/>
                        <a14:foregroundMark x1="16625" y1="49500" x2="28500" y2="30375"/>
                        <a14:foregroundMark x1="28500" y1="30375" x2="34625" y2="29500"/>
                        <a14:foregroundMark x1="78375" y1="63000" x2="83125" y2="48500"/>
                      </a14:backgroundRemoval>
                    </a14:imgEffect>
                  </a14:imgLayer>
                </a14:imgProps>
              </a:ext>
              <a:ext uri="{28A0092B-C50C-407E-A947-70E740481C1C}">
                <a14:useLocalDpi xmlns:a14="http://schemas.microsoft.com/office/drawing/2010/main" val="0"/>
              </a:ext>
            </a:extLst>
          </a:blip>
          <a:srcRect/>
          <a:stretch>
            <a:fillRect/>
          </a:stretch>
        </p:blipFill>
        <p:spPr bwMode="auto">
          <a:xfrm>
            <a:off x="64461" y="0"/>
            <a:ext cx="1009106" cy="100910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8A968092-35F5-4BD1-BC7C-9E9B0E209C81}"/>
              </a:ext>
            </a:extLst>
          </p:cNvPr>
          <p:cNvSpPr/>
          <p:nvPr/>
        </p:nvSpPr>
        <p:spPr>
          <a:xfrm>
            <a:off x="2672581" y="6466461"/>
            <a:ext cx="2185085" cy="369332"/>
          </a:xfrm>
          <a:prstGeom prst="rect">
            <a:avLst/>
          </a:prstGeom>
        </p:spPr>
        <p:txBody>
          <a:bodyPr wrap="none">
            <a:spAutoFit/>
          </a:bodyPr>
          <a:lstStyle/>
          <a:p>
            <a:r>
              <a:rPr lang="en-GB" dirty="0">
                <a:solidFill>
                  <a:srgbClr val="2F06C6"/>
                </a:solidFill>
                <a:latin typeface="Trebuchet MS" panose="020B0603020202020204" pitchFamily="34" charset="0"/>
              </a:rPr>
              <a:t>Pride Points Awards</a:t>
            </a:r>
            <a:endParaRPr lang="en-GB" dirty="0"/>
          </a:p>
        </p:txBody>
      </p:sp>
    </p:spTree>
    <p:extLst>
      <p:ext uri="{BB962C8B-B14F-4D97-AF65-F5344CB8AC3E}">
        <p14:creationId xmlns:p14="http://schemas.microsoft.com/office/powerpoint/2010/main" val="118513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6911D2AD-C29D-474C-94CE-636E08DBBD46}"/>
              </a:ext>
            </a:extLst>
          </p:cNvPr>
          <p:cNvPicPr>
            <a:picLocks noChangeAspect="1"/>
          </p:cNvPicPr>
          <p:nvPr/>
        </p:nvPicPr>
        <p:blipFill>
          <a:blip r:embed="rId2"/>
          <a:stretch>
            <a:fillRect/>
          </a:stretch>
        </p:blipFill>
        <p:spPr>
          <a:xfrm>
            <a:off x="88740" y="30488"/>
            <a:ext cx="7341826" cy="6309725"/>
          </a:xfrm>
          <a:prstGeom prst="rect">
            <a:avLst/>
          </a:prstGeom>
        </p:spPr>
      </p:pic>
      <p:graphicFrame>
        <p:nvGraphicFramePr>
          <p:cNvPr id="7" name="Table 6">
            <a:extLst>
              <a:ext uri="{FF2B5EF4-FFF2-40B4-BE49-F238E27FC236}">
                <a16:creationId xmlns:a16="http://schemas.microsoft.com/office/drawing/2014/main" id="{0E6296D9-A4B6-4249-88A0-CA9949C408BE}"/>
              </a:ext>
            </a:extLst>
          </p:cNvPr>
          <p:cNvGraphicFramePr>
            <a:graphicFrameLocks noGrp="1"/>
          </p:cNvGraphicFramePr>
          <p:nvPr>
            <p:extLst>
              <p:ext uri="{D42A27DB-BD31-4B8C-83A1-F6EECF244321}">
                <p14:modId xmlns:p14="http://schemas.microsoft.com/office/powerpoint/2010/main" val="408868515"/>
              </p:ext>
            </p:extLst>
          </p:nvPr>
        </p:nvGraphicFramePr>
        <p:xfrm>
          <a:off x="298063" y="6523540"/>
          <a:ext cx="7026910" cy="2304000"/>
        </p:xfrm>
        <a:graphic>
          <a:graphicData uri="http://schemas.openxmlformats.org/drawingml/2006/table">
            <a:tbl>
              <a:tblPr firstRow="1" firstCol="1" bandRow="1"/>
              <a:tblGrid>
                <a:gridCol w="1963603">
                  <a:extLst>
                    <a:ext uri="{9D8B030D-6E8A-4147-A177-3AD203B41FA5}">
                      <a16:colId xmlns:a16="http://schemas.microsoft.com/office/drawing/2014/main" val="912196458"/>
                    </a:ext>
                  </a:extLst>
                </a:gridCol>
                <a:gridCol w="2906486">
                  <a:extLst>
                    <a:ext uri="{9D8B030D-6E8A-4147-A177-3AD203B41FA5}">
                      <a16:colId xmlns:a16="http://schemas.microsoft.com/office/drawing/2014/main" val="1987931498"/>
                    </a:ext>
                  </a:extLst>
                </a:gridCol>
                <a:gridCol w="2156821">
                  <a:extLst>
                    <a:ext uri="{9D8B030D-6E8A-4147-A177-3AD203B41FA5}">
                      <a16:colId xmlns:a16="http://schemas.microsoft.com/office/drawing/2014/main" val="3238273550"/>
                    </a:ext>
                  </a:extLst>
                </a:gridCol>
              </a:tblGrid>
              <a:tr h="288000">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ctr" fontAlgn="base">
                        <a:spcAft>
                          <a:spcPts val="0"/>
                        </a:spcAft>
                      </a:pPr>
                      <a:r>
                        <a:rPr lang="en-GB" sz="1600" b="1" dirty="0">
                          <a:solidFill>
                            <a:srgbClr val="FFFFFF"/>
                          </a:solidFill>
                          <a:effectLst/>
                          <a:latin typeface="Tw Cen MT" panose="020B0602020104020603" pitchFamily="34" charset="0"/>
                          <a:ea typeface="Times New Roman" panose="02020603050405020304" pitchFamily="18" charset="0"/>
                          <a:cs typeface="Arial" panose="020B0604020202020204" pitchFamily="34" charset="0"/>
                        </a:rPr>
                        <a:t>Date</a:t>
                      </a:r>
                      <a:r>
                        <a:rPr lang="en-US" sz="1600" b="1" dirty="0">
                          <a:solidFill>
                            <a:srgbClr val="FFFFFF"/>
                          </a:solidFill>
                          <a:effectLst/>
                          <a:latin typeface="Arial" panose="020B0604020202020204" pitchFamily="34" charset="0"/>
                          <a:ea typeface="Times New Roman" panose="02020603050405020304" pitchFamily="18" charset="0"/>
                          <a:cs typeface="Trebuchet MS" panose="020B0603020202020204" pitchFamily="34" charset="0"/>
                        </a:rPr>
                        <a:t>​</a:t>
                      </a:r>
                      <a:endParaRPr lang="en-GB"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ctr" fontAlgn="base">
                        <a:spcAft>
                          <a:spcPts val="0"/>
                        </a:spcAft>
                      </a:pPr>
                      <a:r>
                        <a:rPr lang="en-GB" sz="1600" b="1" dirty="0">
                          <a:solidFill>
                            <a:srgbClr val="FFFFFF"/>
                          </a:solidFill>
                          <a:effectLst/>
                          <a:latin typeface="Tw Cen MT" panose="020B0602020104020603" pitchFamily="34" charset="0"/>
                          <a:ea typeface="Times New Roman" panose="02020603050405020304" pitchFamily="18" charset="0"/>
                          <a:cs typeface="Arial" panose="020B0604020202020204" pitchFamily="34" charset="0"/>
                        </a:rPr>
                        <a:t>Event</a:t>
                      </a:r>
                      <a:r>
                        <a:rPr lang="en-US" sz="1600" b="1" dirty="0">
                          <a:solidFill>
                            <a:srgbClr val="FFFFFF"/>
                          </a:solidFill>
                          <a:effectLst/>
                          <a:latin typeface="Arial" panose="020B0604020202020204" pitchFamily="34" charset="0"/>
                          <a:ea typeface="Times New Roman" panose="02020603050405020304" pitchFamily="18" charset="0"/>
                          <a:cs typeface="Trebuchet MS" panose="020B0603020202020204" pitchFamily="34" charset="0"/>
                        </a:rPr>
                        <a:t>​</a:t>
                      </a:r>
                      <a:endParaRPr lang="en-GB"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l" fontAlgn="base">
                        <a:spcAft>
                          <a:spcPts val="0"/>
                        </a:spcAft>
                      </a:pPr>
                      <a:r>
                        <a:rPr lang="en-GB" sz="1600" b="1" dirty="0">
                          <a:solidFill>
                            <a:srgbClr val="FFFFFF"/>
                          </a:solidFill>
                          <a:effectLst/>
                          <a:latin typeface="Tw Cen MT" panose="020B0602020104020603" pitchFamily="34" charset="0"/>
                          <a:ea typeface="Times New Roman" panose="02020603050405020304" pitchFamily="18" charset="0"/>
                          <a:cs typeface="Arial" panose="020B0604020202020204" pitchFamily="34" charset="0"/>
                        </a:rPr>
                        <a:t>Year Group</a:t>
                      </a:r>
                      <a:r>
                        <a:rPr lang="en-GB" sz="1600" b="1" dirty="0">
                          <a:solidFill>
                            <a:srgbClr val="FFFFFF"/>
                          </a:solidFill>
                          <a:effectLst/>
                          <a:latin typeface="Arial" panose="020B0604020202020204" pitchFamily="34" charset="0"/>
                          <a:ea typeface="Times New Roman" panose="02020603050405020304" pitchFamily="18" charset="0"/>
                          <a:cs typeface="Trebuchet MS" panose="020B0603020202020204" pitchFamily="34" charset="0"/>
                        </a:rPr>
                        <a:t>​</a:t>
                      </a:r>
                      <a:endParaRPr lang="en-GB"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extLst>
                  <a:ext uri="{0D108BD9-81ED-4DB2-BD59-A6C34878D82A}">
                    <a16:rowId xmlns:a16="http://schemas.microsoft.com/office/drawing/2014/main" val="1908562030"/>
                  </a:ext>
                </a:extLst>
              </a:tr>
              <a:tr h="288000">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Monday 18</a:t>
                      </a:r>
                      <a:r>
                        <a:rPr lang="en-GB" sz="1100" b="1" baseline="30000" dirty="0" smtClean="0">
                          <a:effectLst/>
                          <a:latin typeface="Trebuchet MS" panose="020B0603020202020204" pitchFamily="34" charset="0"/>
                          <a:ea typeface="Trebuchet MS" panose="020B0603020202020204" pitchFamily="34" charset="0"/>
                          <a:cs typeface="Trebuchet MS" panose="020B0603020202020204" pitchFamily="34" charset="0"/>
                        </a:rPr>
                        <a:t>th</a:t>
                      </a: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 May</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PGL residential until</a:t>
                      </a:r>
                      <a:r>
                        <a:rPr lang="en-GB" sz="1100" b="1" baseline="0" dirty="0" smtClean="0">
                          <a:effectLst/>
                          <a:latin typeface="Trebuchet MS" panose="020B0603020202020204" pitchFamily="34" charset="0"/>
                          <a:ea typeface="Trebuchet MS" panose="020B0603020202020204" pitchFamily="34" charset="0"/>
                          <a:cs typeface="Trebuchet MS" panose="020B0603020202020204" pitchFamily="34" charset="0"/>
                        </a:rPr>
                        <a:t> Wednesday 20</a:t>
                      </a:r>
                      <a:r>
                        <a:rPr lang="en-GB" sz="1100" b="1" baseline="30000" dirty="0" smtClean="0">
                          <a:effectLst/>
                          <a:latin typeface="Trebuchet MS" panose="020B0603020202020204" pitchFamily="34" charset="0"/>
                          <a:ea typeface="Trebuchet MS" panose="020B0603020202020204" pitchFamily="34" charset="0"/>
                          <a:cs typeface="Trebuchet MS" panose="020B0603020202020204" pitchFamily="34" charset="0"/>
                        </a:rPr>
                        <a:t>th</a:t>
                      </a:r>
                      <a:r>
                        <a:rPr lang="en-GB" sz="1100" b="1" baseline="0" dirty="0" smtClean="0">
                          <a:effectLst/>
                          <a:latin typeface="Trebuchet MS" panose="020B0603020202020204" pitchFamily="34" charset="0"/>
                          <a:ea typeface="Trebuchet MS" panose="020B0603020202020204" pitchFamily="34" charset="0"/>
                          <a:cs typeface="Trebuchet MS" panose="020B0603020202020204" pitchFamily="34" charset="0"/>
                        </a:rPr>
                        <a:t> May</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l"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Year 6</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717037940"/>
                  </a:ext>
                </a:extLst>
              </a:tr>
              <a:tr h="288000">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Monday 18</a:t>
                      </a:r>
                      <a:r>
                        <a:rPr lang="en-GB" sz="1100" b="1" baseline="30000" dirty="0" smtClean="0">
                          <a:effectLst/>
                          <a:latin typeface="Trebuchet MS" panose="020B0603020202020204" pitchFamily="34" charset="0"/>
                          <a:ea typeface="Trebuchet MS" panose="020B0603020202020204" pitchFamily="34" charset="0"/>
                          <a:cs typeface="Trebuchet MS" panose="020B0603020202020204" pitchFamily="34" charset="0"/>
                        </a:rPr>
                        <a:t>th</a:t>
                      </a: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 May</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Non-PGL Sports Camp</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l"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Year 6</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1970580931"/>
                  </a:ext>
                </a:extLst>
              </a:tr>
              <a:tr h="288000">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Wednesday 20</a:t>
                      </a:r>
                      <a:r>
                        <a:rPr lang="en-GB" sz="1100" b="1" baseline="30000" dirty="0" smtClean="0">
                          <a:effectLst/>
                          <a:latin typeface="Trebuchet MS" panose="020B0603020202020204" pitchFamily="34" charset="0"/>
                          <a:ea typeface="Trebuchet MS" panose="020B0603020202020204" pitchFamily="34" charset="0"/>
                          <a:cs typeface="Trebuchet MS" panose="020B0603020202020204" pitchFamily="34" charset="0"/>
                        </a:rPr>
                        <a:t>th</a:t>
                      </a: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 May</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Non-PGL Trip to </a:t>
                      </a:r>
                      <a:r>
                        <a:rPr lang="en-GB" sz="1100" b="1" dirty="0" err="1" smtClean="0">
                          <a:effectLst/>
                          <a:latin typeface="Trebuchet MS" panose="020B0603020202020204" pitchFamily="34" charset="0"/>
                          <a:ea typeface="Trebuchet MS" panose="020B0603020202020204" pitchFamily="34" charset="0"/>
                          <a:cs typeface="Trebuchet MS" panose="020B0603020202020204" pitchFamily="34" charset="0"/>
                        </a:rPr>
                        <a:t>Cineworld</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l"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Year 6</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1454130241"/>
                  </a:ext>
                </a:extLst>
              </a:tr>
              <a:tr h="288000">
                <a:tc>
                  <a:txBody>
                    <a:bodyPr/>
                    <a:lstStyle/>
                    <a:p>
                      <a:pPr algn="l" fontAlgn="base">
                        <a:spcAft>
                          <a:spcPts val="0"/>
                        </a:spcAft>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Wednesday 20</a:t>
                      </a:r>
                      <a:r>
                        <a:rPr lang="en-GB" sz="1100" b="1" baseline="30000" dirty="0">
                          <a:effectLst/>
                          <a:latin typeface="Trebuchet MS" panose="020B0603020202020204" pitchFamily="34" charset="0"/>
                          <a:ea typeface="Trebuchet MS" panose="020B0603020202020204" pitchFamily="34" charset="0"/>
                          <a:cs typeface="Trebuchet MS" panose="020B0603020202020204" pitchFamily="34" charset="0"/>
                        </a:rPr>
                        <a:t>th</a:t>
                      </a: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 May</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algn="l" fontAlgn="base">
                        <a:spcAft>
                          <a:spcPts val="0"/>
                        </a:spcAft>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Nursery Stay</a:t>
                      </a:r>
                      <a:r>
                        <a:rPr lang="en-GB" sz="1100" b="1" baseline="0" dirty="0">
                          <a:effectLst/>
                          <a:latin typeface="Trebuchet MS" panose="020B0603020202020204" pitchFamily="34" charset="0"/>
                          <a:ea typeface="Trebuchet MS" panose="020B0603020202020204" pitchFamily="34" charset="0"/>
                          <a:cs typeface="Trebuchet MS" panose="020B0603020202020204" pitchFamily="34" charset="0"/>
                        </a:rPr>
                        <a:t> &amp; Play Session</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l" defTabSz="756300" rtl="0" eaLnBrk="1" fontAlgn="base" latinLnBrk="0" hangingPunct="1">
                        <a:lnSpc>
                          <a:spcPct val="100000"/>
                        </a:lnSpc>
                        <a:spcBef>
                          <a:spcPts val="0"/>
                        </a:spcBef>
                        <a:spcAft>
                          <a:spcPts val="0"/>
                        </a:spcAft>
                        <a:buClrTx/>
                        <a:buSzTx/>
                        <a:buFontTx/>
                        <a:buNone/>
                        <a:tabLst/>
                        <a:defRPr/>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Children</a:t>
                      </a:r>
                      <a:r>
                        <a:rPr lang="en-GB" sz="1100" b="1" baseline="0" dirty="0">
                          <a:effectLst/>
                          <a:latin typeface="Trebuchet MS" panose="020B0603020202020204" pitchFamily="34" charset="0"/>
                          <a:ea typeface="Trebuchet MS" panose="020B0603020202020204" pitchFamily="34" charset="0"/>
                          <a:cs typeface="Trebuchet MS" panose="020B0603020202020204" pitchFamily="34" charset="0"/>
                        </a:rPr>
                        <a:t> aged 2 - 5</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3734246610"/>
                  </a:ext>
                </a:extLst>
              </a:tr>
              <a:tr h="288000">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Thursday 21</a:t>
                      </a:r>
                      <a:r>
                        <a:rPr lang="en-GB" sz="1100" b="1" baseline="30000" dirty="0" smtClean="0">
                          <a:effectLst/>
                          <a:latin typeface="Trebuchet MS" panose="020B0603020202020204" pitchFamily="34" charset="0"/>
                          <a:ea typeface="Trebuchet MS" panose="020B0603020202020204" pitchFamily="34" charset="0"/>
                          <a:cs typeface="Trebuchet MS" panose="020B0603020202020204" pitchFamily="34" charset="0"/>
                        </a:rPr>
                        <a:t>st</a:t>
                      </a: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 May</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Reception Stay &amp; Learn</a:t>
                      </a:r>
                      <a:r>
                        <a:rPr lang="en-GB" sz="1100" b="1" baseline="0" dirty="0" smtClean="0">
                          <a:effectLst/>
                          <a:latin typeface="Trebuchet MS" panose="020B0603020202020204" pitchFamily="34" charset="0"/>
                          <a:ea typeface="Trebuchet MS" panose="020B0603020202020204" pitchFamily="34" charset="0"/>
                          <a:cs typeface="Trebuchet MS" panose="020B0603020202020204" pitchFamily="34" charset="0"/>
                        </a:rPr>
                        <a:t> Session</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l"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Reception</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588968952"/>
                  </a:ext>
                </a:extLst>
              </a:tr>
              <a:tr h="288000">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Friday 22</a:t>
                      </a:r>
                      <a:r>
                        <a:rPr lang="en-GB" sz="1100" b="1" baseline="30000" dirty="0" smtClean="0">
                          <a:effectLst/>
                          <a:latin typeface="Trebuchet MS" panose="020B0603020202020204" pitchFamily="34" charset="0"/>
                          <a:ea typeface="Trebuchet MS" panose="020B0603020202020204" pitchFamily="34" charset="0"/>
                          <a:cs typeface="Trebuchet MS" panose="020B0603020202020204" pitchFamily="34" charset="0"/>
                        </a:rPr>
                        <a:t>nd</a:t>
                      </a: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 May</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Aqua</a:t>
                      </a:r>
                      <a:r>
                        <a:rPr lang="en-GB" sz="1100" b="1" baseline="0" dirty="0" smtClean="0">
                          <a:effectLst/>
                          <a:latin typeface="Trebuchet MS" panose="020B0603020202020204" pitchFamily="34" charset="0"/>
                          <a:ea typeface="Trebuchet MS" panose="020B0603020202020204" pitchFamily="34" charset="0"/>
                          <a:cs typeface="Trebuchet MS" panose="020B0603020202020204" pitchFamily="34" charset="0"/>
                        </a:rPr>
                        <a:t> Class Assembly</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l"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Year 1 Aqua Class</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4092560611"/>
                  </a:ext>
                </a:extLst>
              </a:tr>
              <a:tr h="288000">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Friday 22</a:t>
                      </a:r>
                      <a:r>
                        <a:rPr lang="en-GB" sz="1100" b="1" baseline="30000" dirty="0" smtClean="0">
                          <a:effectLst/>
                          <a:latin typeface="Trebuchet MS" panose="020B0603020202020204" pitchFamily="34" charset="0"/>
                          <a:ea typeface="Trebuchet MS" panose="020B0603020202020204" pitchFamily="34" charset="0"/>
                          <a:cs typeface="Trebuchet MS" panose="020B0603020202020204" pitchFamily="34" charset="0"/>
                        </a:rPr>
                        <a:t>nd</a:t>
                      </a: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 May</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algn="l"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Fun-filled family afternoon</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l"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ALL from 3.30pm</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1778571068"/>
                  </a:ext>
                </a:extLst>
              </a:tr>
            </a:tbl>
          </a:graphicData>
        </a:graphic>
      </p:graphicFrame>
      <p:pic>
        <p:nvPicPr>
          <p:cNvPr id="8" name="Picture 7">
            <a:extLst>
              <a:ext uri="{FF2B5EF4-FFF2-40B4-BE49-F238E27FC236}">
                <a16:creationId xmlns:a16="http://schemas.microsoft.com/office/drawing/2014/main" id="{785132D6-CFDE-46AF-A734-875015038556}"/>
              </a:ext>
            </a:extLst>
          </p:cNvPr>
          <p:cNvPicPr>
            <a:picLocks noChangeAspect="1"/>
          </p:cNvPicPr>
          <p:nvPr/>
        </p:nvPicPr>
        <p:blipFill>
          <a:blip r:embed="rId3"/>
          <a:stretch>
            <a:fillRect/>
          </a:stretch>
        </p:blipFill>
        <p:spPr>
          <a:xfrm>
            <a:off x="6142266" y="6256175"/>
            <a:ext cx="1658256" cy="1158340"/>
          </a:xfrm>
          <a:prstGeom prst="rect">
            <a:avLst/>
          </a:prstGeom>
        </p:spPr>
      </p:pic>
      <p:sp>
        <p:nvSpPr>
          <p:cNvPr id="9" name="Rectangle 8">
            <a:extLst>
              <a:ext uri="{FF2B5EF4-FFF2-40B4-BE49-F238E27FC236}">
                <a16:creationId xmlns:a16="http://schemas.microsoft.com/office/drawing/2014/main" id="{D2A0B38A-042E-418C-ABD1-454519504BE9}"/>
              </a:ext>
            </a:extLst>
          </p:cNvPr>
          <p:cNvSpPr/>
          <p:nvPr/>
        </p:nvSpPr>
        <p:spPr>
          <a:xfrm>
            <a:off x="-449716" y="37370"/>
            <a:ext cx="3781425" cy="369332"/>
          </a:xfrm>
          <a:prstGeom prst="rect">
            <a:avLst/>
          </a:prstGeom>
        </p:spPr>
        <p:txBody>
          <a:bodyPr>
            <a:spAutoFit/>
          </a:bodyPr>
          <a:lstStyle/>
          <a:p>
            <a:pPr algn="ctr"/>
            <a:r>
              <a:rPr lang="en-GB" dirty="0">
                <a:solidFill>
                  <a:srgbClr val="2F06C6"/>
                </a:solidFill>
                <a:latin typeface="Trebuchet MS" panose="020B0603020202020204" pitchFamily="34" charset="0"/>
              </a:rPr>
              <a:t>Spotlight on Attendance</a:t>
            </a:r>
          </a:p>
        </p:txBody>
      </p:sp>
      <p:pic>
        <p:nvPicPr>
          <p:cNvPr id="10" name="Picture 9">
            <a:extLst>
              <a:ext uri="{FF2B5EF4-FFF2-40B4-BE49-F238E27FC236}">
                <a16:creationId xmlns:a16="http://schemas.microsoft.com/office/drawing/2014/main" id="{78575E27-5E22-4582-8263-812A1BF7FBD9}"/>
              </a:ext>
            </a:extLst>
          </p:cNvPr>
          <p:cNvPicPr>
            <a:picLocks noChangeAspect="1"/>
          </p:cNvPicPr>
          <p:nvPr/>
        </p:nvPicPr>
        <p:blipFill>
          <a:blip r:embed="rId4"/>
          <a:stretch>
            <a:fillRect/>
          </a:stretch>
        </p:blipFill>
        <p:spPr>
          <a:xfrm>
            <a:off x="5422832" y="913434"/>
            <a:ext cx="1631111" cy="828501"/>
          </a:xfrm>
          <a:prstGeom prst="rect">
            <a:avLst/>
          </a:prstGeom>
        </p:spPr>
      </p:pic>
      <p:sp>
        <p:nvSpPr>
          <p:cNvPr id="11" name="Rectangle 10">
            <a:extLst>
              <a:ext uri="{FF2B5EF4-FFF2-40B4-BE49-F238E27FC236}">
                <a16:creationId xmlns:a16="http://schemas.microsoft.com/office/drawing/2014/main" id="{E97C5002-8B4E-41E2-856F-0B675989D7ED}"/>
              </a:ext>
            </a:extLst>
          </p:cNvPr>
          <p:cNvSpPr/>
          <p:nvPr/>
        </p:nvSpPr>
        <p:spPr>
          <a:xfrm>
            <a:off x="132284" y="374322"/>
            <a:ext cx="7298282" cy="3139321"/>
          </a:xfrm>
          <a:prstGeom prst="rect">
            <a:avLst/>
          </a:prstGeom>
        </p:spPr>
        <p:txBody>
          <a:bodyPr wrap="square">
            <a:spAutoFit/>
          </a:bodyPr>
          <a:lstStyle/>
          <a:p>
            <a:r>
              <a:rPr lang="en-GB" sz="1100" dirty="0">
                <a:solidFill>
                  <a:srgbClr val="2F06C6"/>
                </a:solidFill>
                <a:latin typeface="Trebuchet MS" panose="020B0603020202020204" pitchFamily="34" charset="0"/>
              </a:rPr>
              <a:t>We understand that families sometimes face difficult situations. However, by law, children should attend school during term time unless there are exceptional circumstances. Only the headteacher can approve these requests. Leave taken that is not authorised will be treated as Term-Time Leave. When leave cannot be approved:</a:t>
            </a:r>
          </a:p>
          <a:p>
            <a:pPr marL="171450" indent="-171450">
              <a:buFont typeface="Arial" panose="020B0604020202020204" pitchFamily="34" charset="0"/>
              <a:buChar char="•"/>
            </a:pPr>
            <a:r>
              <a:rPr lang="en-GB" sz="1100" dirty="0">
                <a:solidFill>
                  <a:srgbClr val="2F06C6"/>
                </a:solidFill>
                <a:latin typeface="Trebuchet MS" panose="020B0603020202020204" pitchFamily="34" charset="0"/>
              </a:rPr>
              <a:t>Family holidays, even for weddings or visiting relatives.</a:t>
            </a:r>
          </a:p>
          <a:p>
            <a:pPr marL="171450" indent="-171450">
              <a:buFont typeface="Arial" panose="020B0604020202020204" pitchFamily="34" charset="0"/>
              <a:buChar char="•"/>
            </a:pPr>
            <a:r>
              <a:rPr lang="en-GB" sz="1100" dirty="0">
                <a:solidFill>
                  <a:srgbClr val="2F06C6"/>
                </a:solidFill>
                <a:latin typeface="Trebuchet MS" panose="020B0603020202020204" pitchFamily="34" charset="0"/>
              </a:rPr>
              <a:t>Trips based on cheap flights or special holiday deals.</a:t>
            </a:r>
          </a:p>
          <a:p>
            <a:pPr marL="171450" indent="-171450">
              <a:buFont typeface="Arial" panose="020B0604020202020204" pitchFamily="34" charset="0"/>
              <a:buChar char="•"/>
            </a:pPr>
            <a:r>
              <a:rPr lang="en-GB" sz="1100" dirty="0">
                <a:solidFill>
                  <a:srgbClr val="2F06C6"/>
                </a:solidFill>
                <a:latin typeface="Trebuchet MS" panose="020B0603020202020204" pitchFamily="34" charset="0"/>
              </a:rPr>
              <a:t>Medical treatment overseas - treatment can be arranged in the UK</a:t>
            </a:r>
          </a:p>
          <a:p>
            <a:endParaRPr lang="en-GB" sz="1100" dirty="0">
              <a:solidFill>
                <a:srgbClr val="2F06C6"/>
              </a:solidFill>
              <a:latin typeface="Trebuchet MS" panose="020B0603020202020204" pitchFamily="34" charset="0"/>
            </a:endParaRPr>
          </a:p>
          <a:p>
            <a:r>
              <a:rPr lang="en-GB" sz="1100" u="sng" dirty="0">
                <a:solidFill>
                  <a:srgbClr val="2F06C6"/>
                </a:solidFill>
                <a:latin typeface="Trebuchet MS" panose="020B0603020202020204" pitchFamily="34" charset="0"/>
              </a:rPr>
              <a:t>How to request leave</a:t>
            </a:r>
          </a:p>
          <a:p>
            <a:r>
              <a:rPr lang="en-GB" sz="1100" dirty="0">
                <a:solidFill>
                  <a:srgbClr val="2F06C6"/>
                </a:solidFill>
                <a:latin typeface="Trebuchet MS" panose="020B0603020202020204" pitchFamily="34" charset="0"/>
              </a:rPr>
              <a:t>Please submit your request as early as possible — ideally at least 4 weeks before the planned absence.</a:t>
            </a:r>
          </a:p>
          <a:p>
            <a:pPr marL="171450" indent="-171450">
              <a:buFont typeface="Arial" panose="020B0604020202020204" pitchFamily="34" charset="0"/>
              <a:buChar char="•"/>
            </a:pPr>
            <a:r>
              <a:rPr lang="en-GB" sz="1100" dirty="0">
                <a:solidFill>
                  <a:srgbClr val="2F06C6"/>
                </a:solidFill>
                <a:latin typeface="Trebuchet MS" panose="020B0603020202020204" pitchFamily="34" charset="0"/>
              </a:rPr>
              <a:t>Use the school’s leave request form (available from the school office).</a:t>
            </a:r>
          </a:p>
          <a:p>
            <a:pPr marL="171450" indent="-171450">
              <a:buFont typeface="Arial" panose="020B0604020202020204" pitchFamily="34" charset="0"/>
              <a:buChar char="•"/>
            </a:pPr>
            <a:r>
              <a:rPr lang="en-GB" sz="1100" dirty="0">
                <a:solidFill>
                  <a:srgbClr val="2F06C6"/>
                </a:solidFill>
                <a:latin typeface="Trebuchet MS" panose="020B0603020202020204" pitchFamily="34" charset="0"/>
              </a:rPr>
              <a:t>You will need to provide evidence to support your request.</a:t>
            </a:r>
          </a:p>
          <a:p>
            <a:pPr marL="171450" indent="-171450">
              <a:buFont typeface="Arial" panose="020B0604020202020204" pitchFamily="34" charset="0"/>
              <a:buChar char="•"/>
            </a:pPr>
            <a:r>
              <a:rPr lang="en-GB" sz="1100" dirty="0">
                <a:solidFill>
                  <a:srgbClr val="2F06C6"/>
                </a:solidFill>
                <a:latin typeface="Trebuchet MS" panose="020B0603020202020204" pitchFamily="34" charset="0"/>
              </a:rPr>
              <a:t>Every request is looked at individually to make sure we understand your situation.</a:t>
            </a:r>
          </a:p>
          <a:p>
            <a:endParaRPr lang="en-GB" sz="1100" dirty="0">
              <a:solidFill>
                <a:srgbClr val="2F06C6"/>
              </a:solidFill>
              <a:latin typeface="Trebuchet MS" panose="020B0603020202020204" pitchFamily="34" charset="0"/>
            </a:endParaRPr>
          </a:p>
          <a:p>
            <a:r>
              <a:rPr lang="en-GB" sz="1100" b="1" dirty="0">
                <a:solidFill>
                  <a:srgbClr val="2F06C6"/>
                </a:solidFill>
                <a:latin typeface="Trebuchet MS" panose="020B0603020202020204" pitchFamily="34" charset="0"/>
              </a:rPr>
              <a:t>We are fully committed to improve school attendance, every lost moment a child is not in school or is late has a direct impact on their education.</a:t>
            </a:r>
          </a:p>
          <a:p>
            <a:r>
              <a:rPr lang="en-GB" sz="1100" dirty="0">
                <a:solidFill>
                  <a:srgbClr val="2F06C6"/>
                </a:solidFill>
                <a:latin typeface="Trebuchet MS" panose="020B0603020202020204" pitchFamily="34" charset="0"/>
              </a:rPr>
              <a:t>Leave taken that is not authorised will be treated as Term-Time Leave. Term time leave will be referred to the School Attendance Support Service once your child has returned to school.</a:t>
            </a:r>
          </a:p>
          <a:p>
            <a:r>
              <a:rPr lang="en-GB" sz="1100" dirty="0">
                <a:solidFill>
                  <a:srgbClr val="2F06C6"/>
                </a:solidFill>
                <a:latin typeface="Trebuchet MS" panose="020B0603020202020204" pitchFamily="34" charset="0"/>
              </a:rPr>
              <a:t>The table below summarises attendance concerns for spring 1. </a:t>
            </a:r>
            <a:endParaRPr lang="en-GB" sz="1100" dirty="0"/>
          </a:p>
        </p:txBody>
      </p:sp>
      <p:graphicFrame>
        <p:nvGraphicFramePr>
          <p:cNvPr id="4" name="Table 3"/>
          <p:cNvGraphicFramePr>
            <a:graphicFrameLocks noGrp="1"/>
          </p:cNvGraphicFramePr>
          <p:nvPr>
            <p:extLst/>
          </p:nvPr>
        </p:nvGraphicFramePr>
        <p:xfrm>
          <a:off x="349931" y="3513643"/>
          <a:ext cx="6923174" cy="2935605"/>
        </p:xfrm>
        <a:graphic>
          <a:graphicData uri="http://schemas.openxmlformats.org/drawingml/2006/table">
            <a:tbl>
              <a:tblPr firstRow="1" firstCol="1" bandRow="1">
                <a:tableStyleId>{5C22544A-7EE6-4342-B048-85BDC9FD1C3A}</a:tableStyleId>
              </a:tblPr>
              <a:tblGrid>
                <a:gridCol w="865232">
                  <a:extLst>
                    <a:ext uri="{9D8B030D-6E8A-4147-A177-3AD203B41FA5}">
                      <a16:colId xmlns:a16="http://schemas.microsoft.com/office/drawing/2014/main" val="1251207322"/>
                    </a:ext>
                  </a:extLst>
                </a:gridCol>
                <a:gridCol w="865232">
                  <a:extLst>
                    <a:ext uri="{9D8B030D-6E8A-4147-A177-3AD203B41FA5}">
                      <a16:colId xmlns:a16="http://schemas.microsoft.com/office/drawing/2014/main" val="143616383"/>
                    </a:ext>
                  </a:extLst>
                </a:gridCol>
                <a:gridCol w="865232">
                  <a:extLst>
                    <a:ext uri="{9D8B030D-6E8A-4147-A177-3AD203B41FA5}">
                      <a16:colId xmlns:a16="http://schemas.microsoft.com/office/drawing/2014/main" val="3308414818"/>
                    </a:ext>
                  </a:extLst>
                </a:gridCol>
                <a:gridCol w="865891">
                  <a:extLst>
                    <a:ext uri="{9D8B030D-6E8A-4147-A177-3AD203B41FA5}">
                      <a16:colId xmlns:a16="http://schemas.microsoft.com/office/drawing/2014/main" val="3879141391"/>
                    </a:ext>
                  </a:extLst>
                </a:gridCol>
                <a:gridCol w="865232">
                  <a:extLst>
                    <a:ext uri="{9D8B030D-6E8A-4147-A177-3AD203B41FA5}">
                      <a16:colId xmlns:a16="http://schemas.microsoft.com/office/drawing/2014/main" val="3296872519"/>
                    </a:ext>
                  </a:extLst>
                </a:gridCol>
                <a:gridCol w="865232">
                  <a:extLst>
                    <a:ext uri="{9D8B030D-6E8A-4147-A177-3AD203B41FA5}">
                      <a16:colId xmlns:a16="http://schemas.microsoft.com/office/drawing/2014/main" val="2552895838"/>
                    </a:ext>
                  </a:extLst>
                </a:gridCol>
                <a:gridCol w="865232">
                  <a:extLst>
                    <a:ext uri="{9D8B030D-6E8A-4147-A177-3AD203B41FA5}">
                      <a16:colId xmlns:a16="http://schemas.microsoft.com/office/drawing/2014/main" val="2675133388"/>
                    </a:ext>
                  </a:extLst>
                </a:gridCol>
                <a:gridCol w="865891">
                  <a:extLst>
                    <a:ext uri="{9D8B030D-6E8A-4147-A177-3AD203B41FA5}">
                      <a16:colId xmlns:a16="http://schemas.microsoft.com/office/drawing/2014/main" val="1630485845"/>
                    </a:ext>
                  </a:extLst>
                </a:gridCol>
              </a:tblGrid>
              <a:tr h="191603">
                <a:tc gridSpan="8">
                  <a:txBody>
                    <a:bodyPr/>
                    <a:lstStyle/>
                    <a:p>
                      <a:pPr algn="ctr">
                        <a:lnSpc>
                          <a:spcPct val="107000"/>
                        </a:lnSpc>
                        <a:spcAft>
                          <a:spcPts val="0"/>
                        </a:spcAft>
                      </a:pPr>
                      <a:r>
                        <a:rPr lang="en-GB" sz="1200">
                          <a:effectLst/>
                        </a:rPr>
                        <a:t>Children Received Initial Warning Letter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70286956"/>
                  </a:ext>
                </a:extLst>
              </a:tr>
              <a:tr h="191603">
                <a:tc>
                  <a:txBody>
                    <a:bodyPr/>
                    <a:lstStyle/>
                    <a:p>
                      <a:pPr algn="ctr">
                        <a:lnSpc>
                          <a:spcPct val="107000"/>
                        </a:lnSpc>
                        <a:spcAft>
                          <a:spcPts val="0"/>
                        </a:spcAft>
                      </a:pPr>
                      <a:r>
                        <a:rPr lang="en-GB" sz="1200">
                          <a:effectLst/>
                        </a:rPr>
                        <a:t>Nursery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Reception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2804947661"/>
                  </a:ext>
                </a:extLst>
              </a:tr>
              <a:tr h="191603">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3713870209"/>
                  </a:ext>
                </a:extLst>
              </a:tr>
              <a:tr h="191603">
                <a:tc gridSpan="8">
                  <a:txBody>
                    <a:bodyPr/>
                    <a:lstStyle/>
                    <a:p>
                      <a:pPr algn="ctr">
                        <a:lnSpc>
                          <a:spcPct val="107000"/>
                        </a:lnSpc>
                        <a:spcAft>
                          <a:spcPts val="0"/>
                        </a:spcAft>
                      </a:pPr>
                      <a:r>
                        <a:rPr lang="en-GB" sz="1200">
                          <a:effectLst/>
                        </a:rPr>
                        <a:t>Children On a 4 Week Attendance Plan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89990974"/>
                  </a:ext>
                </a:extLst>
              </a:tr>
              <a:tr h="191603">
                <a:tc>
                  <a:txBody>
                    <a:bodyPr/>
                    <a:lstStyle/>
                    <a:p>
                      <a:pPr algn="ctr">
                        <a:lnSpc>
                          <a:spcPct val="107000"/>
                        </a:lnSpc>
                        <a:spcAft>
                          <a:spcPts val="0"/>
                        </a:spcAft>
                      </a:pPr>
                      <a:r>
                        <a:rPr lang="en-GB" sz="1200">
                          <a:effectLst/>
                        </a:rPr>
                        <a:t>Nursery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Reception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3391285232"/>
                  </a:ext>
                </a:extLst>
              </a:tr>
              <a:tr h="191603">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675334570"/>
                  </a:ext>
                </a:extLst>
              </a:tr>
              <a:tr h="191603">
                <a:tc gridSpan="8">
                  <a:txBody>
                    <a:bodyPr/>
                    <a:lstStyle/>
                    <a:p>
                      <a:pPr algn="ctr">
                        <a:lnSpc>
                          <a:spcPct val="107000"/>
                        </a:lnSpc>
                        <a:spcAft>
                          <a:spcPts val="0"/>
                        </a:spcAft>
                      </a:pPr>
                      <a:r>
                        <a:rPr lang="en-GB" sz="1200">
                          <a:effectLst/>
                        </a:rPr>
                        <a:t>Children referred SASS for low attendance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09670214"/>
                  </a:ext>
                </a:extLst>
              </a:tr>
              <a:tr h="191603">
                <a:tc>
                  <a:txBody>
                    <a:bodyPr/>
                    <a:lstStyle/>
                    <a:p>
                      <a:pPr algn="ctr">
                        <a:lnSpc>
                          <a:spcPct val="107000"/>
                        </a:lnSpc>
                        <a:spcAft>
                          <a:spcPts val="0"/>
                        </a:spcAft>
                      </a:pPr>
                      <a:r>
                        <a:rPr lang="en-GB" sz="1200">
                          <a:effectLst/>
                        </a:rPr>
                        <a:t>Nursery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Reception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1803959460"/>
                  </a:ext>
                </a:extLst>
              </a:tr>
              <a:tr h="191603">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2861284634"/>
                  </a:ext>
                </a:extLst>
              </a:tr>
              <a:tr h="191603">
                <a:tc gridSpan="8">
                  <a:txBody>
                    <a:bodyPr/>
                    <a:lstStyle/>
                    <a:p>
                      <a:pPr algn="ctr">
                        <a:lnSpc>
                          <a:spcPct val="107000"/>
                        </a:lnSpc>
                        <a:spcAft>
                          <a:spcPts val="0"/>
                        </a:spcAft>
                      </a:pPr>
                      <a:r>
                        <a:rPr lang="en-GB" sz="1200">
                          <a:effectLst/>
                        </a:rPr>
                        <a:t>Term Time Leave Referrals to SASS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63361086"/>
                  </a:ext>
                </a:extLst>
              </a:tr>
              <a:tr h="191603">
                <a:tc>
                  <a:txBody>
                    <a:bodyPr/>
                    <a:lstStyle/>
                    <a:p>
                      <a:pPr algn="ctr">
                        <a:lnSpc>
                          <a:spcPct val="107000"/>
                        </a:lnSpc>
                        <a:spcAft>
                          <a:spcPts val="0"/>
                        </a:spcAft>
                      </a:pPr>
                      <a:r>
                        <a:rPr lang="en-GB" sz="1200">
                          <a:effectLst/>
                        </a:rPr>
                        <a:t>Nursery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Reception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3545328616"/>
                  </a:ext>
                </a:extLst>
              </a:tr>
              <a:tr h="191603">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4197125961"/>
                  </a:ext>
                </a:extLst>
              </a:tr>
              <a:tr h="191603">
                <a:tc gridSpan="8">
                  <a:txBody>
                    <a:bodyPr/>
                    <a:lstStyle/>
                    <a:p>
                      <a:pPr algn="ctr">
                        <a:lnSpc>
                          <a:spcPct val="107000"/>
                        </a:lnSpc>
                        <a:spcAft>
                          <a:spcPts val="0"/>
                        </a:spcAft>
                      </a:pPr>
                      <a:r>
                        <a:rPr lang="en-GB" sz="1200">
                          <a:effectLst/>
                        </a:rPr>
                        <a:t>Term Time Leave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25873441"/>
                  </a:ext>
                </a:extLst>
              </a:tr>
              <a:tr h="191603">
                <a:tc>
                  <a:txBody>
                    <a:bodyPr/>
                    <a:lstStyle/>
                    <a:p>
                      <a:pPr algn="ctr">
                        <a:lnSpc>
                          <a:spcPct val="107000"/>
                        </a:lnSpc>
                        <a:spcAft>
                          <a:spcPts val="0"/>
                        </a:spcAft>
                      </a:pPr>
                      <a:r>
                        <a:rPr lang="en-GB" sz="1200">
                          <a:effectLst/>
                        </a:rPr>
                        <a:t>Nursery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Reception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Year 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1050490384"/>
                  </a:ext>
                </a:extLst>
              </a:tr>
              <a:tr h="191603">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tc>
                  <a:txBody>
                    <a:bodyPr/>
                    <a:lstStyle/>
                    <a:p>
                      <a:pPr algn="ctr">
                        <a:lnSpc>
                          <a:spcPct val="107000"/>
                        </a:lnSpc>
                        <a:spcAft>
                          <a:spcPts val="0"/>
                        </a:spcAft>
                      </a:pPr>
                      <a:r>
                        <a:rPr lang="en-GB" sz="1200" dirty="0">
                          <a:effectLst/>
                        </a:rPr>
                        <a:t>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142" marR="67142" marT="0" marB="0"/>
                </a:tc>
                <a:extLst>
                  <a:ext uri="{0D108BD9-81ED-4DB2-BD59-A6C34878D82A}">
                    <a16:rowId xmlns:a16="http://schemas.microsoft.com/office/drawing/2014/main" val="3455674598"/>
                  </a:ext>
                </a:extLst>
              </a:tr>
            </a:tbl>
          </a:graphicData>
        </a:graphic>
      </p:graphicFrame>
      <p:pic>
        <p:nvPicPr>
          <p:cNvPr id="2" name="Picture 1"/>
          <p:cNvPicPr>
            <a:picLocks noChangeAspect="1"/>
          </p:cNvPicPr>
          <p:nvPr/>
        </p:nvPicPr>
        <p:blipFill>
          <a:blip r:embed="rId5"/>
          <a:stretch>
            <a:fillRect/>
          </a:stretch>
        </p:blipFill>
        <p:spPr>
          <a:xfrm>
            <a:off x="4414838" y="8976895"/>
            <a:ext cx="2934766" cy="1609954"/>
          </a:xfrm>
          <a:prstGeom prst="rect">
            <a:avLst/>
          </a:prstGeom>
        </p:spPr>
      </p:pic>
      <p:sp>
        <p:nvSpPr>
          <p:cNvPr id="3" name="TextBox 2"/>
          <p:cNvSpPr txBox="1"/>
          <p:nvPr/>
        </p:nvSpPr>
        <p:spPr>
          <a:xfrm>
            <a:off x="1038876" y="8871122"/>
            <a:ext cx="3508307" cy="1785104"/>
          </a:xfrm>
          <a:prstGeom prst="rect">
            <a:avLst/>
          </a:prstGeom>
          <a:noFill/>
        </p:spPr>
        <p:txBody>
          <a:bodyPr wrap="square" rtlCol="0">
            <a:spAutoFit/>
          </a:bodyPr>
          <a:lstStyle/>
          <a:p>
            <a:r>
              <a:rPr lang="en-GB" sz="1100" dirty="0">
                <a:solidFill>
                  <a:srgbClr val="3006CA"/>
                </a:solidFill>
                <a:latin typeface="Trebuchet MS" panose="020B0603020202020204" pitchFamily="34" charset="0"/>
              </a:rPr>
              <a:t>Our sign of the week this week was </a:t>
            </a:r>
            <a:r>
              <a:rPr lang="en-GB" sz="1100" b="1" dirty="0">
                <a:solidFill>
                  <a:srgbClr val="3006CA"/>
                </a:solidFill>
                <a:latin typeface="Trebuchet MS" panose="020B0603020202020204" pitchFamily="34" charset="0"/>
              </a:rPr>
              <a:t>help</a:t>
            </a:r>
            <a:r>
              <a:rPr lang="en-GB" sz="1100" dirty="0">
                <a:solidFill>
                  <a:srgbClr val="3006CA"/>
                </a:solidFill>
                <a:latin typeface="Trebuchet MS" panose="020B0603020202020204" pitchFamily="34" charset="0"/>
              </a:rPr>
              <a:t>. In assembly we thought about when someone might communicate using the help sign, such as: wanting </a:t>
            </a:r>
            <a:r>
              <a:rPr lang="en-GB" sz="1100" b="1" dirty="0">
                <a:solidFill>
                  <a:srgbClr val="3006CA"/>
                </a:solidFill>
                <a:latin typeface="Trebuchet MS" panose="020B0603020202020204" pitchFamily="34" charset="0"/>
              </a:rPr>
              <a:t>help </a:t>
            </a:r>
            <a:r>
              <a:rPr lang="en-GB" sz="1100" dirty="0">
                <a:solidFill>
                  <a:srgbClr val="3006CA"/>
                </a:solidFill>
                <a:latin typeface="Trebuchet MS" panose="020B0603020202020204" pitchFamily="34" charset="0"/>
              </a:rPr>
              <a:t>to play a game, or wanting </a:t>
            </a:r>
            <a:r>
              <a:rPr lang="en-GB" sz="1100" b="1" dirty="0">
                <a:solidFill>
                  <a:srgbClr val="3006CA"/>
                </a:solidFill>
                <a:latin typeface="Trebuchet MS" panose="020B0603020202020204" pitchFamily="34" charset="0"/>
              </a:rPr>
              <a:t>help</a:t>
            </a:r>
            <a:r>
              <a:rPr lang="en-GB" sz="1100" dirty="0">
                <a:solidFill>
                  <a:srgbClr val="3006CA"/>
                </a:solidFill>
                <a:latin typeface="Trebuchet MS" panose="020B0603020202020204" pitchFamily="34" charset="0"/>
              </a:rPr>
              <a:t> to complete our work.</a:t>
            </a:r>
          </a:p>
          <a:p>
            <a:r>
              <a:rPr lang="en-GB" sz="1100" dirty="0">
                <a:solidFill>
                  <a:srgbClr val="3006CA"/>
                </a:solidFill>
                <a:latin typeface="Trebuchet MS" panose="020B0603020202020204" pitchFamily="34" charset="0"/>
              </a:rPr>
              <a:t>Our aim is to promote inclusion throughout our school by teaching a single British Language sign each week. At home, you may wish to practice our sign of the week whilst talking. Our aim is to build a bank of signs for each of our children to use. </a:t>
            </a:r>
          </a:p>
        </p:txBody>
      </p:sp>
      <p:pic>
        <p:nvPicPr>
          <p:cNvPr id="1026" name="Picture 2" descr="Find British Sign Language content – NHS digital service manual"/>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187412">
            <a:off x="64359" y="8904438"/>
            <a:ext cx="997935" cy="46408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0D4090D-885B-4E83-8886-35B46C35C36A}"/>
              </a:ext>
            </a:extLst>
          </p:cNvPr>
          <p:cNvPicPr>
            <a:picLocks noChangeAspect="1"/>
          </p:cNvPicPr>
          <p:nvPr/>
        </p:nvPicPr>
        <p:blipFill>
          <a:blip r:embed="rId7"/>
          <a:stretch>
            <a:fillRect/>
          </a:stretch>
        </p:blipFill>
        <p:spPr>
          <a:xfrm>
            <a:off x="4788559" y="9152198"/>
            <a:ext cx="1054575" cy="1222952"/>
          </a:xfrm>
          <a:prstGeom prst="rect">
            <a:avLst/>
          </a:prstGeom>
        </p:spPr>
      </p:pic>
    </p:spTree>
    <p:extLst>
      <p:ext uri="{BB962C8B-B14F-4D97-AF65-F5344CB8AC3E}">
        <p14:creationId xmlns:p14="http://schemas.microsoft.com/office/powerpoint/2010/main" val="3539976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F0C9CD6-B049-4D34-9923-071B4586B4E3}"/>
              </a:ext>
            </a:extLst>
          </p:cNvPr>
          <p:cNvPicPr>
            <a:picLocks noChangeAspect="1"/>
          </p:cNvPicPr>
          <p:nvPr/>
        </p:nvPicPr>
        <p:blipFill>
          <a:blip r:embed="rId2"/>
          <a:stretch>
            <a:fillRect/>
          </a:stretch>
        </p:blipFill>
        <p:spPr>
          <a:xfrm>
            <a:off x="197695" y="7652331"/>
            <a:ext cx="7167460" cy="2975517"/>
          </a:xfrm>
          <a:prstGeom prst="rect">
            <a:avLst/>
          </a:prstGeom>
        </p:spPr>
      </p:pic>
      <p:graphicFrame>
        <p:nvGraphicFramePr>
          <p:cNvPr id="7" name="Table 6">
            <a:extLst>
              <a:ext uri="{FF2B5EF4-FFF2-40B4-BE49-F238E27FC236}">
                <a16:creationId xmlns:a16="http://schemas.microsoft.com/office/drawing/2014/main" id="{40560C66-694E-4F7E-BD72-4E66436014E5}"/>
              </a:ext>
            </a:extLst>
          </p:cNvPr>
          <p:cNvGraphicFramePr>
            <a:graphicFrameLocks noGrp="1"/>
          </p:cNvGraphicFramePr>
          <p:nvPr>
            <p:extLst>
              <p:ext uri="{D42A27DB-BD31-4B8C-83A1-F6EECF244321}">
                <p14:modId xmlns:p14="http://schemas.microsoft.com/office/powerpoint/2010/main" val="3787288333"/>
              </p:ext>
            </p:extLst>
          </p:nvPr>
        </p:nvGraphicFramePr>
        <p:xfrm>
          <a:off x="267968" y="4110958"/>
          <a:ext cx="7026910" cy="3079680"/>
        </p:xfrm>
        <a:graphic>
          <a:graphicData uri="http://schemas.openxmlformats.org/drawingml/2006/table">
            <a:tbl>
              <a:tblPr firstRow="1" firstCol="1" bandRow="1"/>
              <a:tblGrid>
                <a:gridCol w="1368326">
                  <a:extLst>
                    <a:ext uri="{9D8B030D-6E8A-4147-A177-3AD203B41FA5}">
                      <a16:colId xmlns:a16="http://schemas.microsoft.com/office/drawing/2014/main" val="912196458"/>
                    </a:ext>
                  </a:extLst>
                </a:gridCol>
                <a:gridCol w="2791326">
                  <a:extLst>
                    <a:ext uri="{9D8B030D-6E8A-4147-A177-3AD203B41FA5}">
                      <a16:colId xmlns:a16="http://schemas.microsoft.com/office/drawing/2014/main" val="1987931498"/>
                    </a:ext>
                  </a:extLst>
                </a:gridCol>
                <a:gridCol w="2867258">
                  <a:extLst>
                    <a:ext uri="{9D8B030D-6E8A-4147-A177-3AD203B41FA5}">
                      <a16:colId xmlns:a16="http://schemas.microsoft.com/office/drawing/2014/main" val="3238273550"/>
                    </a:ext>
                  </a:extLst>
                </a:gridCol>
              </a:tblGrid>
              <a:tr h="288000">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4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Whole School</a:t>
                      </a:r>
                      <a:endParaRPr lang="en-GB" sz="14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gridSpan="2">
                  <a:txBody>
                    <a:bodyPr/>
                    <a:lstStyle/>
                    <a:p>
                      <a:pPr algn="ctr" fontAlgn="base">
                        <a:spcAft>
                          <a:spcPts val="0"/>
                        </a:spcAft>
                      </a:pPr>
                      <a:r>
                        <a:rPr lang="en-GB" sz="16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94.55%</a:t>
                      </a: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hMerge="1">
                  <a:txBody>
                    <a:bodyPr/>
                    <a:lstStyle/>
                    <a:p>
                      <a:pPr algn="ctr" fontAlgn="base">
                        <a:spcAft>
                          <a:spcPts val="0"/>
                        </a:spcAft>
                      </a:pPr>
                      <a:endParaRPr lang="en-GB" sz="16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extLst>
                  <a:ext uri="{0D108BD9-81ED-4DB2-BD59-A6C34878D82A}">
                    <a16:rowId xmlns:a16="http://schemas.microsoft.com/office/drawing/2014/main" val="4090156267"/>
                  </a:ext>
                </a:extLst>
              </a:tr>
              <a:tr h="242441">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ctr" fontAlgn="base">
                        <a:spcAft>
                          <a:spcPts val="0"/>
                        </a:spcAft>
                      </a:pPr>
                      <a:r>
                        <a:rPr lang="en-GB" sz="16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Year Group </a:t>
                      </a:r>
                      <a:r>
                        <a:rPr lang="en-US" sz="1600" b="1" dirty="0">
                          <a:solidFill>
                            <a:srgbClr val="FFFFFF"/>
                          </a:solidFill>
                          <a:effectLst/>
                          <a:latin typeface="Trebuchet MS" panose="020B0603020202020204" pitchFamily="34" charset="0"/>
                          <a:ea typeface="Times New Roman" panose="02020603050405020304" pitchFamily="18" charset="0"/>
                          <a:cs typeface="Trebuchet MS" panose="020B0603020202020204" pitchFamily="34" charset="0"/>
                        </a:rPr>
                        <a:t>​</a:t>
                      </a:r>
                      <a:endParaRPr lang="en-GB"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ctr" fontAlgn="base">
                        <a:spcAft>
                          <a:spcPts val="0"/>
                        </a:spcAft>
                      </a:pPr>
                      <a:r>
                        <a:rPr lang="en-GB" sz="16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Attendance</a:t>
                      </a:r>
                    </a:p>
                    <a:p>
                      <a:pPr algn="ctr" fontAlgn="base">
                        <a:spcAft>
                          <a:spcPts val="0"/>
                        </a:spcAft>
                      </a:pPr>
                      <a:r>
                        <a:rPr lang="en-GB" sz="16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27</a:t>
                      </a:r>
                      <a:r>
                        <a:rPr lang="en-GB" sz="1600" b="1" baseline="300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th</a:t>
                      </a:r>
                      <a:r>
                        <a:rPr lang="en-GB" sz="16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April- 1</a:t>
                      </a:r>
                      <a:r>
                        <a:rPr lang="en-GB" sz="1600" b="1" baseline="300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st</a:t>
                      </a:r>
                      <a:r>
                        <a:rPr lang="en-GB" sz="16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May </a:t>
                      </a:r>
                      <a:endParaRPr lang="en-GB"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ctr" fontAlgn="base">
                        <a:spcAft>
                          <a:spcPts val="0"/>
                        </a:spcAft>
                      </a:pPr>
                      <a:r>
                        <a:rPr lang="en-GB" sz="16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Attendance</a:t>
                      </a:r>
                    </a:p>
                    <a:p>
                      <a:pPr algn="ctr" fontAlgn="base">
                        <a:spcAft>
                          <a:spcPts val="0"/>
                        </a:spcAft>
                      </a:pPr>
                      <a:r>
                        <a:rPr lang="en-GB" sz="16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4</a:t>
                      </a:r>
                      <a:r>
                        <a:rPr lang="en-GB" sz="1600" b="1" baseline="300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th</a:t>
                      </a:r>
                      <a:r>
                        <a:rPr lang="en-GB" sz="16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May – 8</a:t>
                      </a:r>
                      <a:r>
                        <a:rPr lang="en-GB" sz="1600" b="1" baseline="300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th</a:t>
                      </a:r>
                      <a:r>
                        <a:rPr lang="en-GB" sz="1600" b="1"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May</a:t>
                      </a:r>
                      <a:endParaRPr lang="en-GB"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extLst>
                  <a:ext uri="{0D108BD9-81ED-4DB2-BD59-A6C34878D82A}">
                    <a16:rowId xmlns:a16="http://schemas.microsoft.com/office/drawing/2014/main" val="1908562030"/>
                  </a:ext>
                </a:extLst>
              </a:tr>
              <a:tr h="288000">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100" b="1" dirty="0">
                          <a:solidFill>
                            <a:schemeClr val="bg1"/>
                          </a:solidFill>
                          <a:effectLst/>
                          <a:latin typeface="Trebuchet MS" panose="020B0603020202020204" pitchFamily="34" charset="0"/>
                          <a:ea typeface="Times New Roman" panose="02020603050405020304" pitchFamily="18" charset="0"/>
                          <a:cs typeface="Times New Roman" panose="02020603050405020304" pitchFamily="18" charset="0"/>
                        </a:rPr>
                        <a:t>Nursery </a:t>
                      </a:r>
                      <a:endParaRPr lang="en-GB" sz="11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ctr" fontAlgn="base">
                        <a:spcAft>
                          <a:spcPts val="0"/>
                        </a:spcAft>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91.4%</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ctr"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89.3%</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8B7"/>
                    </a:solidFill>
                  </a:tcPr>
                </a:tc>
                <a:extLst>
                  <a:ext uri="{0D108BD9-81ED-4DB2-BD59-A6C34878D82A}">
                    <a16:rowId xmlns:a16="http://schemas.microsoft.com/office/drawing/2014/main" val="1391658550"/>
                  </a:ext>
                </a:extLst>
              </a:tr>
              <a:tr h="288000">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Reception</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ctr" fontAlgn="base">
                        <a:spcAft>
                          <a:spcPts val="0"/>
                        </a:spcAft>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94.3%</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ctr" fontAlgn="base">
                        <a:spcAft>
                          <a:spcPts val="0"/>
                        </a:spcAft>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93.5%</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726980463"/>
                  </a:ext>
                </a:extLst>
              </a:tr>
              <a:tr h="288000">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algn="l" fontAlgn="base">
                        <a:spcAft>
                          <a:spcPts val="0"/>
                        </a:spcAft>
                      </a:pPr>
                      <a:r>
                        <a:rPr lang="en-GB" sz="11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One</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93.3%</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lvl1pPr marL="0" algn="l" defTabSz="756300" rtl="0" eaLnBrk="1" latinLnBrk="0" hangingPunct="1">
                        <a:defRPr sz="1489" kern="1200">
                          <a:solidFill>
                            <a:schemeClr val="tx1"/>
                          </a:solidFill>
                          <a:latin typeface="Calibri" panose="020F0502020204030204"/>
                        </a:defRPr>
                      </a:lvl1pPr>
                      <a:lvl2pPr marL="378150" algn="l" defTabSz="756300" rtl="0" eaLnBrk="1" latinLnBrk="0" hangingPunct="1">
                        <a:defRPr sz="1489" kern="1200">
                          <a:solidFill>
                            <a:schemeClr val="tx1"/>
                          </a:solidFill>
                          <a:latin typeface="Calibri" panose="020F0502020204030204"/>
                        </a:defRPr>
                      </a:lvl2pPr>
                      <a:lvl3pPr marL="756300" algn="l" defTabSz="756300" rtl="0" eaLnBrk="1" latinLnBrk="0" hangingPunct="1">
                        <a:defRPr sz="1489" kern="1200">
                          <a:solidFill>
                            <a:schemeClr val="tx1"/>
                          </a:solidFill>
                          <a:latin typeface="Calibri" panose="020F0502020204030204"/>
                        </a:defRPr>
                      </a:lvl3pPr>
                      <a:lvl4pPr marL="1134450" algn="l" defTabSz="756300" rtl="0" eaLnBrk="1" latinLnBrk="0" hangingPunct="1">
                        <a:defRPr sz="1489" kern="1200">
                          <a:solidFill>
                            <a:schemeClr val="tx1"/>
                          </a:solidFill>
                          <a:latin typeface="Calibri" panose="020F0502020204030204"/>
                        </a:defRPr>
                      </a:lvl4pPr>
                      <a:lvl5pPr marL="1512600" algn="l" defTabSz="756300" rtl="0" eaLnBrk="1" latinLnBrk="0" hangingPunct="1">
                        <a:defRPr sz="1489" kern="1200">
                          <a:solidFill>
                            <a:schemeClr val="tx1"/>
                          </a:solidFill>
                          <a:latin typeface="Calibri" panose="020F0502020204030204"/>
                        </a:defRPr>
                      </a:lvl5pPr>
                      <a:lvl6pPr marL="1890751" algn="l" defTabSz="756300" rtl="0" eaLnBrk="1" latinLnBrk="0" hangingPunct="1">
                        <a:defRPr sz="1489" kern="1200">
                          <a:solidFill>
                            <a:schemeClr val="tx1"/>
                          </a:solidFill>
                          <a:latin typeface="Calibri" panose="020F0502020204030204"/>
                        </a:defRPr>
                      </a:lvl6pPr>
                      <a:lvl7pPr marL="2268901" algn="l" defTabSz="756300" rtl="0" eaLnBrk="1" latinLnBrk="0" hangingPunct="1">
                        <a:defRPr sz="1489" kern="1200">
                          <a:solidFill>
                            <a:schemeClr val="tx1"/>
                          </a:solidFill>
                          <a:latin typeface="Calibri" panose="020F0502020204030204"/>
                        </a:defRPr>
                      </a:lvl7pPr>
                      <a:lvl8pPr marL="2647051" algn="l" defTabSz="756300" rtl="0" eaLnBrk="1" latinLnBrk="0" hangingPunct="1">
                        <a:defRPr sz="1489" kern="1200">
                          <a:solidFill>
                            <a:schemeClr val="tx1"/>
                          </a:solidFill>
                          <a:latin typeface="Calibri" panose="020F0502020204030204"/>
                        </a:defRPr>
                      </a:lvl8pPr>
                      <a:lvl9pPr marL="3025201" algn="l" defTabSz="756300" rtl="0" eaLnBrk="1" latinLnBrk="0" hangingPunct="1">
                        <a:defRPr sz="1489" kern="1200">
                          <a:solidFill>
                            <a:schemeClr val="tx1"/>
                          </a:solidFill>
                          <a:latin typeface="Calibri" panose="020F0502020204030204"/>
                        </a:defRPr>
                      </a:lvl9p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95.3%</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1413767819"/>
                  </a:ext>
                </a:extLst>
              </a:tr>
              <a:tr h="288000">
                <a:tc>
                  <a:txBody>
                    <a:bodyPr/>
                    <a:lstStyle/>
                    <a:p>
                      <a:pPr algn="l" fontAlgn="base">
                        <a:spcAft>
                          <a:spcPts val="0"/>
                        </a:spcAft>
                      </a:pPr>
                      <a:r>
                        <a:rPr lang="en-GB" sz="11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Two</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93.1%</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91.9%</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3383190866"/>
                  </a:ext>
                </a:extLst>
              </a:tr>
              <a:tr h="288000">
                <a:tc>
                  <a:txBody>
                    <a:bodyPr/>
                    <a:lstStyle/>
                    <a:p>
                      <a:pPr algn="l" fontAlgn="base">
                        <a:spcAft>
                          <a:spcPts val="0"/>
                        </a:spcAft>
                      </a:pPr>
                      <a:r>
                        <a:rPr lang="en-GB" sz="11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Three</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97.1%</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95.9%</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1142687359"/>
                  </a:ext>
                </a:extLst>
              </a:tr>
              <a:tr h="288000">
                <a:tc>
                  <a:txBody>
                    <a:bodyPr/>
                    <a:lstStyle/>
                    <a:p>
                      <a:pPr algn="l" fontAlgn="base">
                        <a:spcAft>
                          <a:spcPts val="0"/>
                        </a:spcAft>
                      </a:pPr>
                      <a:r>
                        <a:rPr lang="en-GB" sz="11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Four</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95%</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95.7%</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1416605488"/>
                  </a:ext>
                </a:extLst>
              </a:tr>
              <a:tr h="288000">
                <a:tc>
                  <a:txBody>
                    <a:bodyPr/>
                    <a:lstStyle/>
                    <a:p>
                      <a:pPr algn="l" fontAlgn="base">
                        <a:spcAft>
                          <a:spcPts val="0"/>
                        </a:spcAft>
                      </a:pPr>
                      <a:r>
                        <a:rPr lang="en-GB" sz="11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Five</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96.9%</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97.3%</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628302312"/>
                  </a:ext>
                </a:extLst>
              </a:tr>
              <a:tr h="288000">
                <a:tc>
                  <a:txBody>
                    <a:bodyPr/>
                    <a:lstStyle/>
                    <a:p>
                      <a:pPr algn="l" fontAlgn="base">
                        <a:spcAft>
                          <a:spcPts val="0"/>
                        </a:spcAft>
                      </a:pPr>
                      <a:r>
                        <a:rPr lang="en-GB" sz="1100" b="1"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Year Six </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C0504D"/>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a:effectLst/>
                          <a:latin typeface="Trebuchet MS" panose="020B0603020202020204" pitchFamily="34" charset="0"/>
                          <a:ea typeface="Trebuchet MS" panose="020B0603020202020204" pitchFamily="34" charset="0"/>
                          <a:cs typeface="Trebuchet MS" panose="020B0603020202020204" pitchFamily="34" charset="0"/>
                        </a:rPr>
                        <a:t>95.3%</a:t>
                      </a: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tc>
                  <a:txBody>
                    <a:bodyPr/>
                    <a:lstStyle/>
                    <a:p>
                      <a:pPr marL="0" marR="0" lvl="0" indent="0" algn="ctr" defTabSz="756300" rtl="0" eaLnBrk="1" fontAlgn="base" latinLnBrk="0" hangingPunct="1">
                        <a:lnSpc>
                          <a:spcPct val="100000"/>
                        </a:lnSpc>
                        <a:spcBef>
                          <a:spcPts val="0"/>
                        </a:spcBef>
                        <a:spcAft>
                          <a:spcPts val="0"/>
                        </a:spcAft>
                        <a:buClrTx/>
                        <a:buSzTx/>
                        <a:buFontTx/>
                        <a:buNone/>
                        <a:tabLst/>
                        <a:defRPr/>
                      </a:pPr>
                      <a:r>
                        <a:rPr lang="en-GB" sz="1100" b="1" dirty="0" smtClean="0">
                          <a:effectLst/>
                          <a:latin typeface="Trebuchet MS" panose="020B0603020202020204" pitchFamily="34" charset="0"/>
                          <a:ea typeface="Trebuchet MS" panose="020B0603020202020204" pitchFamily="34" charset="0"/>
                          <a:cs typeface="Trebuchet MS" panose="020B0603020202020204" pitchFamily="34" charset="0"/>
                        </a:rPr>
                        <a:t>95.8%</a:t>
                      </a:r>
                      <a:endParaRPr lang="en-GB" sz="11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5B6B5"/>
                    </a:solidFill>
                  </a:tcPr>
                </a:tc>
                <a:extLst>
                  <a:ext uri="{0D108BD9-81ED-4DB2-BD59-A6C34878D82A}">
                    <a16:rowId xmlns:a16="http://schemas.microsoft.com/office/drawing/2014/main" val="1489735224"/>
                  </a:ext>
                </a:extLst>
              </a:tr>
            </a:tbl>
          </a:graphicData>
        </a:graphic>
      </p:graphicFrame>
      <p:pic>
        <p:nvPicPr>
          <p:cNvPr id="8" name="Picture 7">
            <a:extLst>
              <a:ext uri="{FF2B5EF4-FFF2-40B4-BE49-F238E27FC236}">
                <a16:creationId xmlns:a16="http://schemas.microsoft.com/office/drawing/2014/main" id="{193BA367-626D-403D-B15C-61FE135C877E}"/>
              </a:ext>
            </a:extLst>
          </p:cNvPr>
          <p:cNvPicPr>
            <a:picLocks noChangeAspect="1"/>
          </p:cNvPicPr>
          <p:nvPr/>
        </p:nvPicPr>
        <p:blipFill>
          <a:blip r:embed="rId3"/>
          <a:stretch>
            <a:fillRect/>
          </a:stretch>
        </p:blipFill>
        <p:spPr>
          <a:xfrm>
            <a:off x="863642" y="7308849"/>
            <a:ext cx="5505165" cy="152413"/>
          </a:xfrm>
          <a:prstGeom prst="rect">
            <a:avLst/>
          </a:prstGeom>
        </p:spPr>
      </p:pic>
      <p:pic>
        <p:nvPicPr>
          <p:cNvPr id="9" name="Picture 8">
            <a:extLst>
              <a:ext uri="{FF2B5EF4-FFF2-40B4-BE49-F238E27FC236}">
                <a16:creationId xmlns:a16="http://schemas.microsoft.com/office/drawing/2014/main" id="{8C5AA41D-8CB0-4E0B-BA4E-56F40A615BB5}"/>
              </a:ext>
            </a:extLst>
          </p:cNvPr>
          <p:cNvPicPr>
            <a:picLocks noChangeAspect="1"/>
          </p:cNvPicPr>
          <p:nvPr/>
        </p:nvPicPr>
        <p:blipFill>
          <a:blip r:embed="rId4"/>
          <a:stretch>
            <a:fillRect/>
          </a:stretch>
        </p:blipFill>
        <p:spPr>
          <a:xfrm>
            <a:off x="201355" y="10735"/>
            <a:ext cx="7163800" cy="4029637"/>
          </a:xfrm>
          <a:prstGeom prst="rect">
            <a:avLst/>
          </a:prstGeom>
        </p:spPr>
      </p:pic>
      <p:sp>
        <p:nvSpPr>
          <p:cNvPr id="10" name="TextBox 9"/>
          <p:cNvSpPr txBox="1"/>
          <p:nvPr/>
        </p:nvSpPr>
        <p:spPr>
          <a:xfrm>
            <a:off x="1437468" y="7585656"/>
            <a:ext cx="4687910" cy="523220"/>
          </a:xfrm>
          <a:prstGeom prst="rect">
            <a:avLst/>
          </a:prstGeom>
          <a:noFill/>
        </p:spPr>
        <p:txBody>
          <a:bodyPr wrap="square" rtlCol="0">
            <a:spAutoFit/>
          </a:bodyPr>
          <a:lstStyle/>
          <a:p>
            <a:pPr algn="ctr"/>
            <a:r>
              <a:rPr lang="en-GB" sz="2800" dirty="0">
                <a:solidFill>
                  <a:srgbClr val="2F06C6"/>
                </a:solidFill>
                <a:latin typeface="Trebuchet MS" panose="020B0603020202020204" pitchFamily="34" charset="0"/>
              </a:rPr>
              <a:t>Attendance and Punctuality</a:t>
            </a:r>
          </a:p>
        </p:txBody>
      </p:sp>
      <p:sp>
        <p:nvSpPr>
          <p:cNvPr id="6" name="TextBox 5"/>
          <p:cNvSpPr txBox="1"/>
          <p:nvPr/>
        </p:nvSpPr>
        <p:spPr>
          <a:xfrm>
            <a:off x="197695" y="8108876"/>
            <a:ext cx="6988716" cy="2677656"/>
          </a:xfrm>
          <a:prstGeom prst="rect">
            <a:avLst/>
          </a:prstGeom>
          <a:noFill/>
        </p:spPr>
        <p:txBody>
          <a:bodyPr wrap="square" rtlCol="0">
            <a:spAutoFit/>
          </a:bodyPr>
          <a:lstStyle/>
          <a:p>
            <a:r>
              <a:rPr lang="en-GB" sz="1200" dirty="0">
                <a:solidFill>
                  <a:srgbClr val="2F06C6"/>
                </a:solidFill>
                <a:latin typeface="Trebuchet MS" panose="020B0603020202020204" pitchFamily="34" charset="0"/>
              </a:rPr>
              <a:t>There has been a great improvement in children arriving to school on time. Teachers have been able to deliver key support groups before the start of the teaching day. We have also started to meet a number of parents over the past few weeks to discuss how punctuality can be improved. </a:t>
            </a:r>
          </a:p>
          <a:p>
            <a:r>
              <a:rPr lang="en-GB" sz="1200" dirty="0">
                <a:solidFill>
                  <a:srgbClr val="2F06C6"/>
                </a:solidFill>
                <a:latin typeface="Trebuchet MS" panose="020B0603020202020204" pitchFamily="34" charset="0"/>
              </a:rPr>
              <a:t>If a child is late on </a:t>
            </a:r>
            <a:r>
              <a:rPr lang="en-GB" sz="1200" b="1" dirty="0">
                <a:solidFill>
                  <a:srgbClr val="2F06C6"/>
                </a:solidFill>
                <a:latin typeface="Trebuchet MS" panose="020B0603020202020204" pitchFamily="34" charset="0"/>
              </a:rPr>
              <a:t>five or more occasions per half term</a:t>
            </a:r>
            <a:r>
              <a:rPr lang="en-GB" sz="1200" dirty="0">
                <a:solidFill>
                  <a:srgbClr val="2F06C6"/>
                </a:solidFill>
                <a:latin typeface="Trebuchet MS" panose="020B0603020202020204" pitchFamily="34" charset="0"/>
              </a:rPr>
              <a:t>, a warning letter will be sent to parents or carers. If punctuality does not improve, you will be invited into school for a meeting to discuss this further and a punctuality support plan will be put into place. We fully understand that there are occasions when lateness is unavoidable and this will be considered. </a:t>
            </a:r>
          </a:p>
          <a:p>
            <a:endParaRPr lang="en-GB" sz="1200" dirty="0">
              <a:solidFill>
                <a:srgbClr val="2F06C6"/>
              </a:solidFill>
              <a:latin typeface="Trebuchet MS" panose="020B0603020202020204" pitchFamily="34" charset="0"/>
            </a:endParaRPr>
          </a:p>
          <a:p>
            <a:r>
              <a:rPr lang="en-GB" sz="1200" dirty="0">
                <a:solidFill>
                  <a:srgbClr val="2F06C6"/>
                </a:solidFill>
                <a:latin typeface="Trebuchet MS" panose="020B0603020202020204" pitchFamily="34" charset="0"/>
              </a:rPr>
              <a:t>Arriving on time is </a:t>
            </a:r>
            <a:r>
              <a:rPr lang="en-GB" sz="1200" b="1" u="sng" dirty="0">
                <a:solidFill>
                  <a:srgbClr val="2F06C6"/>
                </a:solidFill>
                <a:latin typeface="Trebuchet MS" panose="020B0603020202020204" pitchFamily="34" charset="0"/>
              </a:rPr>
              <a:t>essential</a:t>
            </a:r>
            <a:r>
              <a:rPr lang="en-GB" sz="1200" dirty="0">
                <a:solidFill>
                  <a:srgbClr val="2F06C6"/>
                </a:solidFill>
                <a:latin typeface="Trebuchet MS" panose="020B0603020202020204" pitchFamily="34" charset="0"/>
              </a:rPr>
              <a:t> to ensure children can fully access their learning. Classroom doors are open from </a:t>
            </a:r>
            <a:r>
              <a:rPr lang="en-GB" sz="1200" b="1" dirty="0">
                <a:solidFill>
                  <a:srgbClr val="2F06C6"/>
                </a:solidFill>
                <a:latin typeface="Trebuchet MS" panose="020B0603020202020204" pitchFamily="34" charset="0"/>
              </a:rPr>
              <a:t>8:40am to 8:50am</a:t>
            </a:r>
            <a:r>
              <a:rPr lang="en-GB" sz="1200" dirty="0">
                <a:solidFill>
                  <a:srgbClr val="2F06C6"/>
                </a:solidFill>
                <a:latin typeface="Trebuchet MS" panose="020B0603020202020204" pitchFamily="34" charset="0"/>
              </a:rPr>
              <a:t>. </a:t>
            </a:r>
            <a:r>
              <a:rPr lang="en-GB" sz="1200" b="1" u="sng" dirty="0">
                <a:solidFill>
                  <a:srgbClr val="2F06C6"/>
                </a:solidFill>
                <a:latin typeface="Trebuchet MS" panose="020B0603020202020204" pitchFamily="34" charset="0"/>
              </a:rPr>
              <a:t>Nursery </a:t>
            </a:r>
            <a:r>
              <a:rPr lang="en-GB" sz="1200" dirty="0">
                <a:solidFill>
                  <a:srgbClr val="2F06C6"/>
                </a:solidFill>
                <a:latin typeface="Trebuchet MS" panose="020B0603020202020204" pitchFamily="34" charset="0"/>
              </a:rPr>
              <a:t>doors are open from </a:t>
            </a:r>
            <a:r>
              <a:rPr lang="en-GB" sz="1200" b="1" dirty="0">
                <a:solidFill>
                  <a:srgbClr val="2F06C6"/>
                </a:solidFill>
                <a:latin typeface="Trebuchet MS" panose="020B0603020202020204" pitchFamily="34" charset="0"/>
              </a:rPr>
              <a:t>8.30am to 8.40am.</a:t>
            </a:r>
          </a:p>
          <a:p>
            <a:endParaRPr lang="en-GB" sz="1200" b="1" dirty="0">
              <a:solidFill>
                <a:srgbClr val="2F06C6"/>
              </a:solidFill>
              <a:latin typeface="Trebuchet MS" panose="020B0603020202020204" pitchFamily="34" charset="0"/>
            </a:endParaRPr>
          </a:p>
          <a:p>
            <a:pPr algn="ctr"/>
            <a:r>
              <a:rPr lang="en-GB" sz="1200" b="1" dirty="0">
                <a:solidFill>
                  <a:srgbClr val="2F06C6"/>
                </a:solidFill>
                <a:latin typeface="Trebuchet MS" panose="020B0603020202020204" pitchFamily="34" charset="0"/>
              </a:rPr>
              <a:t>More information about attendance, including term time leave can be found on our website- </a:t>
            </a:r>
            <a:r>
              <a:rPr lang="en-GB" sz="1200" b="1" dirty="0">
                <a:solidFill>
                  <a:srgbClr val="2F06C6"/>
                </a:solidFill>
                <a:latin typeface="Trebuchet MS" panose="020B0603020202020204" pitchFamily="34" charset="0"/>
                <a:hlinkClick r:id="rId5"/>
              </a:rPr>
              <a:t>https://www.edwardpauling.hounslow.sch.uk/page/?title=Attendance&amp;pid=344</a:t>
            </a:r>
            <a:r>
              <a:rPr lang="en-GB" sz="1200" b="1" dirty="0">
                <a:solidFill>
                  <a:srgbClr val="2F06C6"/>
                </a:solidFill>
                <a:latin typeface="Trebuchet MS" panose="020B0603020202020204" pitchFamily="34" charset="0"/>
              </a:rPr>
              <a:t> </a:t>
            </a:r>
          </a:p>
          <a:p>
            <a:endParaRPr lang="en-GB" sz="1200" dirty="0">
              <a:latin typeface="Trebuchet MS" panose="020B0603020202020204" pitchFamily="34" charset="0"/>
            </a:endParaRPr>
          </a:p>
        </p:txBody>
      </p:sp>
    </p:spTree>
    <p:extLst>
      <p:ext uri="{BB962C8B-B14F-4D97-AF65-F5344CB8AC3E}">
        <p14:creationId xmlns:p14="http://schemas.microsoft.com/office/powerpoint/2010/main" val="3980582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4090" y="66675"/>
            <a:ext cx="7293112" cy="10496550"/>
          </a:xfrm>
          <a:prstGeom prst="rect">
            <a:avLst/>
          </a:prstGeom>
        </p:spPr>
      </p:pic>
    </p:spTree>
    <p:extLst>
      <p:ext uri="{BB962C8B-B14F-4D97-AF65-F5344CB8AC3E}">
        <p14:creationId xmlns:p14="http://schemas.microsoft.com/office/powerpoint/2010/main" val="3330721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EB1DAB-D816-4990-816E-347C569705FD}"/>
              </a:ext>
            </a:extLst>
          </p:cNvPr>
          <p:cNvPicPr>
            <a:picLocks noChangeAspect="1"/>
          </p:cNvPicPr>
          <p:nvPr/>
        </p:nvPicPr>
        <p:blipFill rotWithShape="1">
          <a:blip r:embed="rId2"/>
          <a:srcRect t="3661"/>
          <a:stretch/>
        </p:blipFill>
        <p:spPr>
          <a:xfrm>
            <a:off x="280835" y="111414"/>
            <a:ext cx="6551537" cy="7889586"/>
          </a:xfrm>
          <a:prstGeom prst="rect">
            <a:avLst/>
          </a:prstGeom>
        </p:spPr>
      </p:pic>
      <p:sp>
        <p:nvSpPr>
          <p:cNvPr id="6" name="Rectangle 5">
            <a:extLst>
              <a:ext uri="{FF2B5EF4-FFF2-40B4-BE49-F238E27FC236}">
                <a16:creationId xmlns:a16="http://schemas.microsoft.com/office/drawing/2014/main" id="{74E7DCFA-91D5-487A-AC58-4C902F42DFCA}"/>
              </a:ext>
            </a:extLst>
          </p:cNvPr>
          <p:cNvSpPr/>
          <p:nvPr/>
        </p:nvSpPr>
        <p:spPr>
          <a:xfrm>
            <a:off x="505656" y="7881851"/>
            <a:ext cx="6551538" cy="646331"/>
          </a:xfrm>
          <a:prstGeom prst="rect">
            <a:avLst/>
          </a:prstGeom>
        </p:spPr>
        <p:txBody>
          <a:bodyPr wrap="square">
            <a:spAutoFit/>
          </a:bodyPr>
          <a:lstStyle/>
          <a:p>
            <a:pPr algn="ctr"/>
            <a:r>
              <a:rPr lang="en-GB" b="1" dirty="0">
                <a:solidFill>
                  <a:srgbClr val="F5092B"/>
                </a:solidFill>
                <a:latin typeface="Trebuchet MS" panose="020B0603020202020204" pitchFamily="34" charset="0"/>
                <a:ea typeface="Trebuchet MS" panose="020B0603020202020204" pitchFamily="34" charset="0"/>
                <a:cs typeface="Trebuchet MS" panose="020B0603020202020204" pitchFamily="34" charset="0"/>
              </a:rPr>
              <a:t>If you would like more information about supporting the PTA, please speak to a member of the office team. </a:t>
            </a:r>
            <a:endParaRPr lang="en-GB" dirty="0">
              <a:solidFill>
                <a:srgbClr val="F5092B"/>
              </a:solidFill>
            </a:endParaRPr>
          </a:p>
        </p:txBody>
      </p:sp>
      <p:pic>
        <p:nvPicPr>
          <p:cNvPr id="30" name="Picture 29">
            <a:extLst>
              <a:ext uri="{FF2B5EF4-FFF2-40B4-BE49-F238E27FC236}">
                <a16:creationId xmlns:a16="http://schemas.microsoft.com/office/drawing/2014/main" id="{79D18D1C-342A-4D7C-82F9-68A727F276AF}"/>
              </a:ext>
            </a:extLst>
          </p:cNvPr>
          <p:cNvPicPr>
            <a:picLocks noChangeAspect="1"/>
          </p:cNvPicPr>
          <p:nvPr/>
        </p:nvPicPr>
        <p:blipFill>
          <a:blip r:embed="rId3"/>
          <a:stretch>
            <a:fillRect/>
          </a:stretch>
        </p:blipFill>
        <p:spPr>
          <a:xfrm>
            <a:off x="329527" y="8744738"/>
            <a:ext cx="6952488" cy="2511091"/>
          </a:xfrm>
          <a:prstGeom prst="rect">
            <a:avLst/>
          </a:prstGeom>
        </p:spPr>
      </p:pic>
      <p:pic>
        <p:nvPicPr>
          <p:cNvPr id="31" name="Picture 30">
            <a:extLst>
              <a:ext uri="{FF2B5EF4-FFF2-40B4-BE49-F238E27FC236}">
                <a16:creationId xmlns:a16="http://schemas.microsoft.com/office/drawing/2014/main" id="{E3816CF2-2E9B-47CE-A40C-D53DEF9E6C62}"/>
              </a:ext>
            </a:extLst>
          </p:cNvPr>
          <p:cNvPicPr>
            <a:picLocks noChangeAspect="1"/>
          </p:cNvPicPr>
          <p:nvPr/>
        </p:nvPicPr>
        <p:blipFill>
          <a:blip r:embed="rId4"/>
          <a:stretch>
            <a:fillRect/>
          </a:stretch>
        </p:blipFill>
        <p:spPr>
          <a:xfrm>
            <a:off x="795060" y="8569435"/>
            <a:ext cx="5972730" cy="134049"/>
          </a:xfrm>
          <a:prstGeom prst="rect">
            <a:avLst/>
          </a:prstGeom>
        </p:spPr>
      </p:pic>
      <p:sp>
        <p:nvSpPr>
          <p:cNvPr id="32" name="TextBox 31">
            <a:extLst>
              <a:ext uri="{FF2B5EF4-FFF2-40B4-BE49-F238E27FC236}">
                <a16:creationId xmlns:a16="http://schemas.microsoft.com/office/drawing/2014/main" id="{5BBBC6B8-E811-499A-B697-96FB85F4B832}"/>
              </a:ext>
            </a:extLst>
          </p:cNvPr>
          <p:cNvSpPr txBox="1"/>
          <p:nvPr/>
        </p:nvSpPr>
        <p:spPr>
          <a:xfrm>
            <a:off x="1975015" y="10124791"/>
            <a:ext cx="4615841" cy="430887"/>
          </a:xfrm>
          <a:prstGeom prst="rect">
            <a:avLst/>
          </a:prstGeom>
          <a:noFill/>
          <a:ln>
            <a:solidFill>
              <a:srgbClr val="C82004"/>
            </a:solidFill>
            <a:prstDash val="sysDash"/>
          </a:ln>
        </p:spPr>
        <p:txBody>
          <a:bodyPr wrap="square" rtlCol="0">
            <a:spAutoFit/>
          </a:bodyPr>
          <a:lstStyle/>
          <a:p>
            <a:pPr algn="ctr"/>
            <a:r>
              <a:rPr lang="en-GB" sz="1100" b="1" dirty="0">
                <a:solidFill>
                  <a:srgbClr val="210486"/>
                </a:solidFill>
                <a:latin typeface="Trebuchet MS" panose="020B0603020202020204" pitchFamily="34" charset="0"/>
                <a:ea typeface="Trebuchet MS" panose="020B0603020202020204" pitchFamily="34" charset="0"/>
                <a:cs typeface="Trebuchet MS" panose="020B0603020202020204" pitchFamily="34" charset="0"/>
              </a:rPr>
              <a:t>Class takeovers will be published throughout the week. Make sure you join our social to see what learning has taken place!</a:t>
            </a:r>
            <a:endParaRPr lang="en-GB" sz="1000" dirty="0">
              <a:solidFill>
                <a:srgbClr val="210486"/>
              </a:solidFill>
              <a:latin typeface="Trebuchet MS" panose="020B0603020202020204" pitchFamily="34" charset="0"/>
            </a:endParaRPr>
          </a:p>
        </p:txBody>
      </p:sp>
    </p:spTree>
    <p:extLst>
      <p:ext uri="{BB962C8B-B14F-4D97-AF65-F5344CB8AC3E}">
        <p14:creationId xmlns:p14="http://schemas.microsoft.com/office/powerpoint/2010/main" val="2843031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IM REACH COFFEE SUMMER DATES 2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637" y="61914"/>
            <a:ext cx="7480112" cy="10548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344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6057" t="1112" r="3313" b="1078"/>
          <a:stretch/>
        </p:blipFill>
        <p:spPr>
          <a:xfrm>
            <a:off x="147638" y="104774"/>
            <a:ext cx="7319962" cy="10506076"/>
          </a:xfrm>
          <a:prstGeom prst="rect">
            <a:avLst/>
          </a:prstGeom>
        </p:spPr>
      </p:pic>
    </p:spTree>
    <p:extLst>
      <p:ext uri="{BB962C8B-B14F-4D97-AF65-F5344CB8AC3E}">
        <p14:creationId xmlns:p14="http://schemas.microsoft.com/office/powerpoint/2010/main" val="2611230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2915</TotalTime>
  <Words>1611</Words>
  <Application>Microsoft Office PowerPoint</Application>
  <PresentationFormat>Custom</PresentationFormat>
  <Paragraphs>216</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Calibri Light</vt:lpstr>
      <vt:lpstr>Times New Roman</vt:lpstr>
      <vt:lpstr>Trebuchet MS</vt:lpstr>
      <vt:lpstr>Tw Cen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Edward Pauling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Gray</dc:creator>
  <cp:lastModifiedBy>Alison Gray</cp:lastModifiedBy>
  <cp:revision>159</cp:revision>
  <dcterms:created xsi:type="dcterms:W3CDTF">2025-12-09T08:52:24Z</dcterms:created>
  <dcterms:modified xsi:type="dcterms:W3CDTF">2026-05-15T14:16:39Z</dcterms:modified>
</cp:coreProperties>
</file>