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A095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36BE8CE-D24A-409D-8B71-8E82DCDFD5C5}" v="1" dt="2024-10-08T10:22:50.51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778" autoAdjust="0"/>
    <p:restoredTop sz="95220" autoAdjust="0"/>
  </p:normalViewPr>
  <p:slideViewPr>
    <p:cSldViewPr snapToGrid="0" showGuides="1">
      <p:cViewPr varScale="1">
        <p:scale>
          <a:sx n="110" d="100"/>
          <a:sy n="110" d="100"/>
        </p:scale>
        <p:origin x="588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63169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70286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43520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8550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67740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35011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24282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2839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83360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8256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91960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12779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m4a"/><Relationship Id="rId13" Type="http://schemas.openxmlformats.org/officeDocument/2006/relationships/image" Target="../media/image2.png"/><Relationship Id="rId3" Type="http://schemas.microsoft.com/office/2007/relationships/media" Target="../media/media2.m4a"/><Relationship Id="rId7" Type="http://schemas.microsoft.com/office/2007/relationships/media" Target="../media/media4.m4a"/><Relationship Id="rId12" Type="http://schemas.openxmlformats.org/officeDocument/2006/relationships/image" Target="../media/image1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audio" Target="../media/media3.m4a"/><Relationship Id="rId11" Type="http://schemas.openxmlformats.org/officeDocument/2006/relationships/slideLayout" Target="../slideLayouts/slideLayout2.xml"/><Relationship Id="rId5" Type="http://schemas.microsoft.com/office/2007/relationships/media" Target="../media/media3.m4a"/><Relationship Id="rId15" Type="http://schemas.openxmlformats.org/officeDocument/2006/relationships/image" Target="../media/image4.png"/><Relationship Id="rId10" Type="http://schemas.openxmlformats.org/officeDocument/2006/relationships/audio" Target="../media/media5.m4a"/><Relationship Id="rId4" Type="http://schemas.openxmlformats.org/officeDocument/2006/relationships/audio" Target="../media/media2.m4a"/><Relationship Id="rId9" Type="http://schemas.microsoft.com/office/2007/relationships/media" Target="../media/media5.m4a"/><Relationship Id="rId1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white rectangular object with orange border&#10;&#10;Description automatically generated">
            <a:extLst>
              <a:ext uri="{FF2B5EF4-FFF2-40B4-BE49-F238E27FC236}">
                <a16:creationId xmlns:a16="http://schemas.microsoft.com/office/drawing/2014/main" id="{8C7F5CC8-0F09-89DE-1467-E896CF56AB88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Picture 7" descr="A picture containing graphics, drawing, food&#10;&#10;Description automatically generated">
            <a:extLst>
              <a:ext uri="{FF2B5EF4-FFF2-40B4-BE49-F238E27FC236}">
                <a16:creationId xmlns:a16="http://schemas.microsoft.com/office/drawing/2014/main" id="{0AF34DEB-BBF5-8164-C1D2-5B53A12C24EB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9820" y="178904"/>
            <a:ext cx="1081686" cy="72112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CB07BD8-06AF-41EC-8168-E9249FED881B}"/>
              </a:ext>
            </a:extLst>
          </p:cNvPr>
          <p:cNvSpPr txBox="1"/>
          <p:nvPr/>
        </p:nvSpPr>
        <p:spPr>
          <a:xfrm>
            <a:off x="4132782" y="292073"/>
            <a:ext cx="4629794" cy="369332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FFC000"/>
            </a:solidFill>
          </a:ln>
        </p:spPr>
        <p:txBody>
          <a:bodyPr wrap="none" rtlCol="0">
            <a:spAutoFit/>
          </a:bodyPr>
          <a:lstStyle/>
          <a:p>
            <a:r>
              <a:rPr lang="en-GB" b="1" dirty="0">
                <a:latin typeface="Century Gothic" panose="020B0502020202020204" pitchFamily="34" charset="0"/>
              </a:rPr>
              <a:t>Knowledge organiser</a:t>
            </a:r>
            <a:r>
              <a:rPr lang="en-GB" b="1">
                <a:latin typeface="Century Gothic" panose="020B0502020202020204" pitchFamily="34" charset="0"/>
              </a:rPr>
              <a:t>: My best day ever</a:t>
            </a:r>
            <a:endParaRPr lang="en-GB" b="1" dirty="0">
              <a:latin typeface="Century Gothic" panose="020B0502020202020204" pitchFamily="34" charset="0"/>
            </a:endParaRPr>
          </a:p>
        </p:txBody>
      </p:sp>
      <p:pic>
        <p:nvPicPr>
          <p:cNvPr id="6" name="Picture 5" descr="A close-up of a logo&#10;&#10;Description automatically generated">
            <a:extLst>
              <a:ext uri="{FF2B5EF4-FFF2-40B4-BE49-F238E27FC236}">
                <a16:creationId xmlns:a16="http://schemas.microsoft.com/office/drawing/2014/main" id="{E682D711-AD83-5B43-E1F9-C30F2B4E693D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4424" y="79322"/>
            <a:ext cx="920288" cy="92028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1C967B9-7F9D-FE39-E475-A30ED5745B90}"/>
              </a:ext>
            </a:extLst>
          </p:cNvPr>
          <p:cNvSpPr txBox="1"/>
          <p:nvPr/>
        </p:nvSpPr>
        <p:spPr>
          <a:xfrm>
            <a:off x="271638" y="332234"/>
            <a:ext cx="3589507" cy="2462213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Funfair Noun Bank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 err="1">
                <a:latin typeface="Century Gothic" panose="020B0502020202020204" pitchFamily="34" charset="0"/>
              </a:rPr>
              <a:t>el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tiovivo</a:t>
            </a:r>
            <a:r>
              <a:rPr lang="en-GB" sz="1400" dirty="0">
                <a:latin typeface="Century Gothic" panose="020B0502020202020204" pitchFamily="34" charset="0"/>
              </a:rPr>
              <a:t>– the carousel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el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barco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pirata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the pirate boat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la </a:t>
            </a:r>
            <a:r>
              <a:rPr lang="en-GB" sz="1400" b="1" dirty="0" err="1">
                <a:latin typeface="Century Gothic" panose="020B0502020202020204" pitchFamily="34" charset="0"/>
              </a:rPr>
              <a:t>noria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the </a:t>
            </a:r>
            <a:r>
              <a:rPr lang="en-GB" sz="1400" dirty="0" err="1">
                <a:latin typeface="Century Gothic" panose="020B0502020202020204" pitchFamily="34" charset="0"/>
              </a:rPr>
              <a:t>ferris</a:t>
            </a:r>
            <a:r>
              <a:rPr lang="en-GB" sz="1400" dirty="0">
                <a:latin typeface="Century Gothic" panose="020B0502020202020204" pitchFamily="34" charset="0"/>
              </a:rPr>
              <a:t> wheel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la </a:t>
            </a:r>
            <a:r>
              <a:rPr lang="en-GB" sz="1400" b="1" dirty="0" err="1">
                <a:latin typeface="Century Gothic" panose="020B0502020202020204" pitchFamily="34" charset="0"/>
              </a:rPr>
              <a:t>mansión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encantada</a:t>
            </a:r>
            <a:r>
              <a:rPr lang="en-GB" sz="1400" dirty="0">
                <a:latin typeface="Century Gothic" panose="020B0502020202020204" pitchFamily="34" charset="0"/>
              </a:rPr>
              <a:t>– the haunted house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las </a:t>
            </a:r>
            <a:r>
              <a:rPr lang="en-GB" sz="1400" b="1" dirty="0" err="1">
                <a:latin typeface="Century Gothic" panose="020B0502020202020204" pitchFamily="34" charset="0"/>
              </a:rPr>
              <a:t>tazas</a:t>
            </a:r>
            <a:r>
              <a:rPr lang="en-GB" sz="1400" b="1" dirty="0">
                <a:latin typeface="Century Gothic" panose="020B0502020202020204" pitchFamily="34" charset="0"/>
              </a:rPr>
              <a:t> - </a:t>
            </a:r>
            <a:r>
              <a:rPr lang="en-GB" sz="1400" dirty="0">
                <a:latin typeface="Century Gothic" panose="020B0502020202020204" pitchFamily="34" charset="0"/>
              </a:rPr>
              <a:t>the teacups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las </a:t>
            </a:r>
            <a:r>
              <a:rPr lang="en-GB" sz="1400" b="1" dirty="0" err="1">
                <a:latin typeface="Century Gothic" panose="020B0502020202020204" pitchFamily="34" charset="0"/>
              </a:rPr>
              <a:t>cataratas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the log flume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las </a:t>
            </a:r>
            <a:r>
              <a:rPr lang="en-GB" sz="1400" b="1" dirty="0" err="1">
                <a:latin typeface="Century Gothic" panose="020B0502020202020204" pitchFamily="34" charset="0"/>
              </a:rPr>
              <a:t>sillas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voladoras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the flying chairs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la </a:t>
            </a:r>
            <a:r>
              <a:rPr lang="en-GB" sz="1400" b="1" dirty="0" err="1">
                <a:latin typeface="Century Gothic" panose="020B0502020202020204" pitchFamily="34" charset="0"/>
              </a:rPr>
              <a:t>montaña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rusa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the rollercoaster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AC03BF2-69C4-A068-ED45-E2D75D19455A}"/>
              </a:ext>
            </a:extLst>
          </p:cNvPr>
          <p:cNvSpPr txBox="1"/>
          <p:nvPr/>
        </p:nvSpPr>
        <p:spPr>
          <a:xfrm>
            <a:off x="8111288" y="1356476"/>
            <a:ext cx="3860408" cy="3539430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Daily routine Bank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Me </a:t>
            </a:r>
            <a:r>
              <a:rPr lang="en-GB" sz="1400" b="1" dirty="0" err="1">
                <a:latin typeface="Century Gothic" panose="020B0502020202020204" pitchFamily="34" charset="0"/>
              </a:rPr>
              <a:t>levanto</a:t>
            </a:r>
            <a:r>
              <a:rPr lang="en-GB" sz="1400" b="1" dirty="0">
                <a:latin typeface="Century Gothic" panose="020B0502020202020204" pitchFamily="34" charset="0"/>
              </a:rPr>
              <a:t> – </a:t>
            </a:r>
            <a:r>
              <a:rPr lang="en-GB" sz="1400" dirty="0">
                <a:latin typeface="Century Gothic" panose="020B0502020202020204" pitchFamily="34" charset="0"/>
              </a:rPr>
              <a:t>I get up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Desayuno</a:t>
            </a:r>
            <a:r>
              <a:rPr lang="en-GB" sz="1400" b="1" dirty="0">
                <a:latin typeface="Century Gothic" panose="020B0502020202020204" pitchFamily="34" charset="0"/>
              </a:rPr>
              <a:t> – </a:t>
            </a:r>
            <a:r>
              <a:rPr lang="en-GB" sz="1400" dirty="0">
                <a:latin typeface="Century Gothic" panose="020B0502020202020204" pitchFamily="34" charset="0"/>
              </a:rPr>
              <a:t>I eat breakfast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Me prepare – </a:t>
            </a:r>
            <a:r>
              <a:rPr lang="en-GB" sz="1400" dirty="0">
                <a:latin typeface="Century Gothic" panose="020B0502020202020204" pitchFamily="34" charset="0"/>
              </a:rPr>
              <a:t>I get ready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Voy a la feria </a:t>
            </a:r>
            <a:r>
              <a:rPr lang="en-GB" sz="1400" dirty="0">
                <a:latin typeface="Century Gothic" panose="020B0502020202020204" pitchFamily="34" charset="0"/>
              </a:rPr>
              <a:t>– I go to the funfair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Vuelvo</a:t>
            </a:r>
            <a:r>
              <a:rPr lang="en-GB" sz="1400" b="1" dirty="0">
                <a:latin typeface="Century Gothic" panose="020B0502020202020204" pitchFamily="34" charset="0"/>
              </a:rPr>
              <a:t> a casa – </a:t>
            </a:r>
            <a:r>
              <a:rPr lang="en-GB" sz="1400" dirty="0">
                <a:latin typeface="Century Gothic" panose="020B0502020202020204" pitchFamily="34" charset="0"/>
              </a:rPr>
              <a:t>I go back home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  <a:p>
            <a:endParaRPr lang="en-GB" sz="1400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“Me </a:t>
            </a:r>
            <a:r>
              <a:rPr lang="en-GB" sz="1400" b="1" dirty="0" err="1">
                <a:latin typeface="Century Gothic" panose="020B0502020202020204" pitchFamily="34" charset="0"/>
              </a:rPr>
              <a:t>levanto</a:t>
            </a:r>
            <a:r>
              <a:rPr lang="en-GB" sz="1400" b="1" dirty="0">
                <a:latin typeface="Century Gothic" panose="020B0502020202020204" pitchFamily="34" charset="0"/>
              </a:rPr>
              <a:t> a las </a:t>
            </a:r>
            <a:r>
              <a:rPr lang="en-GB" sz="1400" b="1" dirty="0" err="1">
                <a:latin typeface="Century Gothic" panose="020B0502020202020204" pitchFamily="34" charset="0"/>
              </a:rPr>
              <a:t>siete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en</a:t>
            </a:r>
            <a:r>
              <a:rPr lang="en-GB" sz="1400" b="1" dirty="0">
                <a:latin typeface="Century Gothic" panose="020B0502020202020204" pitchFamily="34" charset="0"/>
              </a:rPr>
              <a:t> punto y </a:t>
            </a:r>
            <a:r>
              <a:rPr lang="en-GB" sz="1400" b="1" dirty="0" err="1">
                <a:latin typeface="Century Gothic" panose="020B0502020202020204" pitchFamily="34" charset="0"/>
              </a:rPr>
              <a:t>desayuno</a:t>
            </a:r>
            <a:r>
              <a:rPr lang="en-GB" sz="1400" b="1" dirty="0">
                <a:latin typeface="Century Gothic" panose="020B0502020202020204" pitchFamily="34" charset="0"/>
              </a:rPr>
              <a:t> a las </a:t>
            </a:r>
            <a:r>
              <a:rPr lang="en-GB" sz="1400" b="1" dirty="0" err="1">
                <a:latin typeface="Century Gothic" panose="020B0502020202020204" pitchFamily="34" charset="0"/>
              </a:rPr>
              <a:t>siete</a:t>
            </a:r>
            <a:r>
              <a:rPr lang="en-GB" sz="1400" b="1" dirty="0">
                <a:latin typeface="Century Gothic" panose="020B0502020202020204" pitchFamily="34" charset="0"/>
              </a:rPr>
              <a:t> y media. Voy a la feria. Me </a:t>
            </a:r>
            <a:r>
              <a:rPr lang="en-GB" sz="1400" b="1" dirty="0" err="1">
                <a:latin typeface="Century Gothic" panose="020B0502020202020204" pitchFamily="34" charset="0"/>
              </a:rPr>
              <a:t>encanta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el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barco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pirata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porque</a:t>
            </a:r>
            <a:r>
              <a:rPr lang="en-GB" sz="1400" b="1" dirty="0">
                <a:latin typeface="Century Gothic" panose="020B0502020202020204" pitchFamily="34" charset="0"/>
              </a:rPr>
              <a:t> es </a:t>
            </a:r>
            <a:r>
              <a:rPr lang="en-GB" sz="1400" b="1" dirty="0" err="1">
                <a:latin typeface="Century Gothic" panose="020B0502020202020204" pitchFamily="34" charset="0"/>
              </a:rPr>
              <a:t>emocionante</a:t>
            </a:r>
            <a:r>
              <a:rPr lang="en-GB" sz="1400" b="1" dirty="0">
                <a:latin typeface="Century Gothic" panose="020B0502020202020204" pitchFamily="34" charset="0"/>
              </a:rPr>
              <a:t>.” </a:t>
            </a:r>
            <a:r>
              <a:rPr lang="en-GB" sz="1400" dirty="0">
                <a:latin typeface="Century Gothic" panose="020B0502020202020204" pitchFamily="34" charset="0"/>
              </a:rPr>
              <a:t>– I get up at seven o’clock and I have breakfast at half past seven. I go the funfair. I love the pirate boat because it is exciting. 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22C12AB-08CD-9EF3-EA1D-BF126E42A544}"/>
              </a:ext>
            </a:extLst>
          </p:cNvPr>
          <p:cNvSpPr txBox="1"/>
          <p:nvPr/>
        </p:nvSpPr>
        <p:spPr>
          <a:xfrm>
            <a:off x="272283" y="2812084"/>
            <a:ext cx="3570100" cy="3916457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Opinion  Bank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Me </a:t>
            </a:r>
            <a:r>
              <a:rPr lang="en-GB" sz="1400" b="1" dirty="0" err="1">
                <a:latin typeface="Century Gothic" panose="020B0502020202020204" pitchFamily="34" charset="0"/>
              </a:rPr>
              <a:t>encanta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I love 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Me </a:t>
            </a:r>
            <a:r>
              <a:rPr lang="en-GB" sz="1400" b="1" dirty="0" err="1">
                <a:latin typeface="Century Gothic" panose="020B0502020202020204" pitchFamily="34" charset="0"/>
              </a:rPr>
              <a:t>gusta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I like 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No me </a:t>
            </a:r>
            <a:r>
              <a:rPr lang="en-GB" sz="1400" b="1" dirty="0" err="1">
                <a:latin typeface="Century Gothic" panose="020B0502020202020204" pitchFamily="34" charset="0"/>
              </a:rPr>
              <a:t>gusta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I don’t like 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Odio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I hate </a:t>
            </a:r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 err="1">
                <a:latin typeface="Century Gothic" panose="020B0502020202020204" pitchFamily="34" charset="0"/>
              </a:rPr>
              <a:t>porque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because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 </a:t>
            </a:r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u="sng" dirty="0">
                <a:latin typeface="Century Gothic" panose="020B0502020202020204" pitchFamily="34" charset="0"/>
              </a:rPr>
              <a:t>Adjectives: </a:t>
            </a:r>
          </a:p>
          <a:p>
            <a:r>
              <a:rPr lang="en-GB" sz="1050" b="1" dirty="0">
                <a:solidFill>
                  <a:srgbClr val="FF0000"/>
                </a:solidFill>
                <a:latin typeface="Century Gothic" panose="020B0502020202020204" pitchFamily="34" charset="0"/>
              </a:rPr>
              <a:t>change “o” for “a” if the funfair ride is “la” or “las”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es… </a:t>
            </a:r>
            <a:r>
              <a:rPr lang="en-GB" sz="1400" dirty="0">
                <a:latin typeface="Century Gothic" panose="020B0502020202020204" pitchFamily="34" charset="0"/>
              </a:rPr>
              <a:t>- it is …</a:t>
            </a:r>
          </a:p>
          <a:p>
            <a:pPr lvl="1"/>
            <a:r>
              <a:rPr lang="en-GB" sz="1400" b="1" dirty="0">
                <a:latin typeface="Century Gothic" panose="020B0502020202020204" pitchFamily="34" charset="0"/>
              </a:rPr>
              <a:t>alto </a:t>
            </a:r>
            <a:r>
              <a:rPr lang="en-GB" sz="1400" dirty="0">
                <a:latin typeface="Century Gothic" panose="020B0502020202020204" pitchFamily="34" charset="0"/>
              </a:rPr>
              <a:t>- high</a:t>
            </a:r>
          </a:p>
          <a:p>
            <a:pPr lvl="1"/>
            <a:r>
              <a:rPr lang="en-GB" sz="1400" b="1" dirty="0">
                <a:latin typeface="Century Gothic" panose="020B0502020202020204" pitchFamily="34" charset="0"/>
              </a:rPr>
              <a:t>lento </a:t>
            </a:r>
            <a:r>
              <a:rPr lang="en-GB" sz="1400" dirty="0">
                <a:latin typeface="Century Gothic" panose="020B0502020202020204" pitchFamily="34" charset="0"/>
              </a:rPr>
              <a:t>– slow  </a:t>
            </a:r>
          </a:p>
          <a:p>
            <a:pPr lvl="1"/>
            <a:r>
              <a:rPr lang="en-GB" sz="1400" b="1" dirty="0" err="1">
                <a:latin typeface="Century Gothic" panose="020B0502020202020204" pitchFamily="34" charset="0"/>
              </a:rPr>
              <a:t>rápido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fast </a:t>
            </a:r>
          </a:p>
          <a:p>
            <a:pPr lvl="1"/>
            <a:r>
              <a:rPr lang="en-GB" sz="1400" b="1" dirty="0" err="1">
                <a:latin typeface="Century Gothic" panose="020B0502020202020204" pitchFamily="34" charset="0"/>
              </a:rPr>
              <a:t>aburrido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boring </a:t>
            </a:r>
          </a:p>
          <a:p>
            <a:pPr lvl="1"/>
            <a:r>
              <a:rPr lang="en-GB" sz="1400" b="1" dirty="0" err="1">
                <a:latin typeface="Century Gothic" panose="020B0502020202020204" pitchFamily="34" charset="0"/>
              </a:rPr>
              <a:t>divertido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fun </a:t>
            </a:r>
          </a:p>
          <a:p>
            <a:pPr lvl="1"/>
            <a:r>
              <a:rPr lang="en-GB" sz="1400" b="1" dirty="0" err="1">
                <a:latin typeface="Century Gothic" panose="020B0502020202020204" pitchFamily="34" charset="0"/>
              </a:rPr>
              <a:t>emocionante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exciting </a:t>
            </a:r>
          </a:p>
          <a:p>
            <a:pPr lvl="1"/>
            <a:r>
              <a:rPr lang="en-GB" sz="1400" b="1" dirty="0" err="1">
                <a:latin typeface="Century Gothic" panose="020B0502020202020204" pitchFamily="34" charset="0"/>
              </a:rPr>
              <a:t>terrorífico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terrifying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8A802CD-26BB-1F0F-AF96-B6CB4F9D8C9B}"/>
              </a:ext>
            </a:extLst>
          </p:cNvPr>
          <p:cNvSpPr txBox="1"/>
          <p:nvPr/>
        </p:nvSpPr>
        <p:spPr>
          <a:xfrm>
            <a:off x="8111288" y="5260333"/>
            <a:ext cx="3888953" cy="954107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Phonics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“</a:t>
            </a:r>
            <a:r>
              <a:rPr lang="en-GB" sz="1400" b="1" dirty="0" err="1">
                <a:latin typeface="Century Gothic" panose="020B0502020202020204" pitchFamily="34" charset="0"/>
              </a:rPr>
              <a:t>yu</a:t>
            </a:r>
            <a:r>
              <a:rPr lang="en-GB" sz="1400" b="1" dirty="0">
                <a:latin typeface="Century Gothic" panose="020B0502020202020204" pitchFamily="34" charset="0"/>
              </a:rPr>
              <a:t>” </a:t>
            </a:r>
            <a:r>
              <a:rPr lang="en-GB" sz="1400" dirty="0">
                <a:latin typeface="Century Gothic" panose="020B0502020202020204" pitchFamily="34" charset="0"/>
              </a:rPr>
              <a:t>(</a:t>
            </a:r>
            <a:r>
              <a:rPr lang="en-GB" sz="1400" dirty="0" err="1">
                <a:latin typeface="Century Gothic" panose="020B0502020202020204" pitchFamily="34" charset="0"/>
              </a:rPr>
              <a:t>desa</a:t>
            </a:r>
            <a:r>
              <a:rPr lang="en-GB" sz="1400" b="1" dirty="0" err="1">
                <a:latin typeface="Century Gothic" panose="020B0502020202020204" pitchFamily="34" charset="0"/>
              </a:rPr>
              <a:t>yu</a:t>
            </a:r>
            <a:r>
              <a:rPr lang="en-GB" sz="1400" dirty="0" err="1">
                <a:latin typeface="Century Gothic" panose="020B0502020202020204" pitchFamily="34" charset="0"/>
              </a:rPr>
              <a:t>no</a:t>
            </a:r>
            <a:r>
              <a:rPr lang="en-GB" sz="1400" dirty="0">
                <a:latin typeface="Century Gothic" panose="020B0502020202020204" pitchFamily="34" charset="0"/>
              </a:rPr>
              <a:t>)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“me” </a:t>
            </a:r>
            <a:r>
              <a:rPr lang="en-GB" sz="1400" dirty="0">
                <a:latin typeface="Century Gothic" panose="020B0502020202020204" pitchFamily="34" charset="0"/>
              </a:rPr>
              <a:t>(</a:t>
            </a:r>
            <a:r>
              <a:rPr lang="en-GB" sz="1400" b="1" dirty="0">
                <a:latin typeface="Century Gothic" panose="020B0502020202020204" pitchFamily="34" charset="0"/>
              </a:rPr>
              <a:t>me </a:t>
            </a:r>
            <a:r>
              <a:rPr lang="en-GB" sz="1400" dirty="0" err="1">
                <a:latin typeface="Century Gothic" panose="020B0502020202020204" pitchFamily="34" charset="0"/>
              </a:rPr>
              <a:t>levanto</a:t>
            </a:r>
            <a:r>
              <a:rPr lang="en-GB" sz="1400" dirty="0">
                <a:latin typeface="Century Gothic" panose="020B0502020202020204" pitchFamily="34" charset="0"/>
              </a:rPr>
              <a:t>, </a:t>
            </a:r>
            <a:r>
              <a:rPr lang="en-GB" sz="1400" b="1" dirty="0">
                <a:latin typeface="Century Gothic" panose="020B0502020202020204" pitchFamily="34" charset="0"/>
              </a:rPr>
              <a:t>me</a:t>
            </a:r>
            <a:r>
              <a:rPr lang="en-GB" sz="1400" dirty="0">
                <a:latin typeface="Century Gothic" panose="020B0502020202020204" pitchFamily="34" charset="0"/>
              </a:rPr>
              <a:t> </a:t>
            </a:r>
            <a:r>
              <a:rPr lang="en-GB" sz="1400" dirty="0" err="1">
                <a:latin typeface="Century Gothic" panose="020B0502020202020204" pitchFamily="34" charset="0"/>
              </a:rPr>
              <a:t>preparo</a:t>
            </a:r>
            <a:r>
              <a:rPr lang="en-GB" sz="1400" dirty="0">
                <a:latin typeface="Century Gothic" panose="020B0502020202020204" pitchFamily="34" charset="0"/>
              </a:rPr>
              <a:t>)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“y” </a:t>
            </a:r>
            <a:r>
              <a:rPr lang="en-GB" sz="1400" dirty="0">
                <a:latin typeface="Century Gothic" panose="020B0502020202020204" pitchFamily="34" charset="0"/>
              </a:rPr>
              <a:t>(</a:t>
            </a:r>
            <a:r>
              <a:rPr lang="en-GB" sz="1400" b="1" dirty="0">
                <a:latin typeface="Century Gothic" panose="020B0502020202020204" pitchFamily="34" charset="0"/>
              </a:rPr>
              <a:t>y </a:t>
            </a:r>
            <a:r>
              <a:rPr lang="en-GB" sz="1400" dirty="0">
                <a:latin typeface="Century Gothic" panose="020B0502020202020204" pitchFamily="34" charset="0"/>
              </a:rPr>
              <a:t>media) </a:t>
            </a:r>
            <a:endParaRPr lang="en-GB" sz="1400" b="1" dirty="0">
              <a:latin typeface="Century Gothic" panose="020B0502020202020204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2102002-0E38-329B-2CA1-1B5ECC140DAD}"/>
              </a:ext>
            </a:extLst>
          </p:cNvPr>
          <p:cNvSpPr txBox="1"/>
          <p:nvPr/>
        </p:nvSpPr>
        <p:spPr>
          <a:xfrm>
            <a:off x="3973856" y="4783279"/>
            <a:ext cx="4005959" cy="954107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8A095B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Fact Bank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Spain is one hour ahead of England, so when it is 8 o’clock in England it is 9 o’clock in Spain.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7D0B596-19CC-65FE-D7AD-A9D955D66C93}"/>
              </a:ext>
            </a:extLst>
          </p:cNvPr>
          <p:cNvSpPr txBox="1"/>
          <p:nvPr/>
        </p:nvSpPr>
        <p:spPr>
          <a:xfrm>
            <a:off x="3946229" y="1042369"/>
            <a:ext cx="4052166" cy="3539430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Question and Answer Time phrases Bank 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¿</a:t>
            </a:r>
            <a:r>
              <a:rPr lang="en-GB" sz="1400" b="1" dirty="0" err="1">
                <a:latin typeface="Century Gothic" panose="020B0502020202020204" pitchFamily="34" charset="0"/>
              </a:rPr>
              <a:t>Qué</a:t>
            </a:r>
            <a:r>
              <a:rPr lang="en-GB" sz="1400" b="1" dirty="0">
                <a:latin typeface="Century Gothic" panose="020B0502020202020204" pitchFamily="34" charset="0"/>
              </a:rPr>
              <a:t> hora es? – </a:t>
            </a:r>
            <a:r>
              <a:rPr lang="en-GB" sz="1400" dirty="0">
                <a:latin typeface="Century Gothic" panose="020B0502020202020204" pitchFamily="34" charset="0"/>
              </a:rPr>
              <a:t>What time is it? 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Es / Son - </a:t>
            </a:r>
            <a:r>
              <a:rPr lang="en-GB" sz="1400" dirty="0">
                <a:latin typeface="Century Gothic" panose="020B0502020202020204" pitchFamily="34" charset="0"/>
              </a:rPr>
              <a:t>it is …..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pPr lvl="2"/>
            <a:r>
              <a:rPr lang="en-GB" sz="1400" b="1" dirty="0">
                <a:latin typeface="Century Gothic" panose="020B0502020202020204" pitchFamily="34" charset="0"/>
              </a:rPr>
              <a:t>la </a:t>
            </a:r>
            <a:r>
              <a:rPr lang="en-GB" sz="1400" b="1" dirty="0" err="1">
                <a:latin typeface="Century Gothic" panose="020B0502020202020204" pitchFamily="34" charset="0"/>
              </a:rPr>
              <a:t>una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en</a:t>
            </a:r>
            <a:r>
              <a:rPr lang="en-GB" sz="1400" b="1" dirty="0">
                <a:latin typeface="Century Gothic" panose="020B0502020202020204" pitchFamily="34" charset="0"/>
              </a:rPr>
              <a:t> punto - </a:t>
            </a:r>
            <a:r>
              <a:rPr lang="en-GB" sz="1400" dirty="0">
                <a:latin typeface="Century Gothic" panose="020B0502020202020204" pitchFamily="34" charset="0"/>
              </a:rPr>
              <a:t>one o’clock</a:t>
            </a:r>
          </a:p>
          <a:p>
            <a:pPr lvl="2"/>
            <a:r>
              <a:rPr lang="en-GB" sz="1400" b="1" dirty="0">
                <a:latin typeface="Century Gothic" panose="020B0502020202020204" pitchFamily="34" charset="0"/>
              </a:rPr>
              <a:t>las dos </a:t>
            </a:r>
            <a:r>
              <a:rPr lang="en-GB" sz="1400" b="1" dirty="0" err="1">
                <a:latin typeface="Century Gothic" panose="020B0502020202020204" pitchFamily="34" charset="0"/>
              </a:rPr>
              <a:t>en</a:t>
            </a:r>
            <a:r>
              <a:rPr lang="en-GB" sz="1400" b="1" dirty="0">
                <a:latin typeface="Century Gothic" panose="020B0502020202020204" pitchFamily="34" charset="0"/>
              </a:rPr>
              <a:t> punto - </a:t>
            </a:r>
            <a:r>
              <a:rPr lang="en-GB" sz="1400" dirty="0">
                <a:latin typeface="Century Gothic" panose="020B0502020202020204" pitchFamily="34" charset="0"/>
              </a:rPr>
              <a:t>two o’clock</a:t>
            </a:r>
          </a:p>
          <a:p>
            <a:pPr lvl="2"/>
            <a:r>
              <a:rPr lang="en-GB" sz="1400" b="1" dirty="0">
                <a:latin typeface="Century Gothic" panose="020B0502020202020204" pitchFamily="34" charset="0"/>
              </a:rPr>
              <a:t>las </a:t>
            </a:r>
            <a:r>
              <a:rPr lang="en-GB" sz="1400" b="1" dirty="0" err="1">
                <a:latin typeface="Century Gothic" panose="020B0502020202020204" pitchFamily="34" charset="0"/>
              </a:rPr>
              <a:t>tres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en</a:t>
            </a:r>
            <a:r>
              <a:rPr lang="en-GB" sz="1400" b="1" dirty="0">
                <a:latin typeface="Century Gothic" panose="020B0502020202020204" pitchFamily="34" charset="0"/>
              </a:rPr>
              <a:t> punto - </a:t>
            </a:r>
            <a:r>
              <a:rPr lang="en-GB" sz="1400" dirty="0">
                <a:latin typeface="Century Gothic" panose="020B0502020202020204" pitchFamily="34" charset="0"/>
              </a:rPr>
              <a:t>three o’clock</a:t>
            </a:r>
          </a:p>
          <a:p>
            <a:pPr lvl="2"/>
            <a:r>
              <a:rPr lang="en-GB" sz="1400" b="1" dirty="0">
                <a:latin typeface="Century Gothic" panose="020B0502020202020204" pitchFamily="34" charset="0"/>
              </a:rPr>
              <a:t>las cuatro </a:t>
            </a:r>
            <a:r>
              <a:rPr lang="en-GB" sz="1400" b="1" dirty="0" err="1">
                <a:latin typeface="Century Gothic" panose="020B0502020202020204" pitchFamily="34" charset="0"/>
              </a:rPr>
              <a:t>en</a:t>
            </a:r>
            <a:r>
              <a:rPr lang="en-GB" sz="1400" b="1" dirty="0">
                <a:latin typeface="Century Gothic" panose="020B0502020202020204" pitchFamily="34" charset="0"/>
              </a:rPr>
              <a:t> punto - </a:t>
            </a:r>
            <a:r>
              <a:rPr lang="en-GB" sz="1400" dirty="0">
                <a:latin typeface="Century Gothic" panose="020B0502020202020204" pitchFamily="34" charset="0"/>
              </a:rPr>
              <a:t>four o’clock</a:t>
            </a:r>
          </a:p>
          <a:p>
            <a:pPr lvl="2"/>
            <a:r>
              <a:rPr lang="en-GB" sz="1400" b="1" dirty="0">
                <a:latin typeface="Century Gothic" panose="020B0502020202020204" pitchFamily="34" charset="0"/>
              </a:rPr>
              <a:t>las </a:t>
            </a:r>
            <a:r>
              <a:rPr lang="en-GB" sz="1400" b="1" dirty="0" err="1">
                <a:latin typeface="Century Gothic" panose="020B0502020202020204" pitchFamily="34" charset="0"/>
              </a:rPr>
              <a:t>cinco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en</a:t>
            </a:r>
            <a:r>
              <a:rPr lang="en-GB" sz="1400" b="1" dirty="0">
                <a:latin typeface="Century Gothic" panose="020B0502020202020204" pitchFamily="34" charset="0"/>
              </a:rPr>
              <a:t> punto - </a:t>
            </a:r>
            <a:r>
              <a:rPr lang="en-GB" sz="1400" dirty="0">
                <a:latin typeface="Century Gothic" panose="020B0502020202020204" pitchFamily="34" charset="0"/>
              </a:rPr>
              <a:t>five o’clock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	…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…y media </a:t>
            </a:r>
            <a:r>
              <a:rPr lang="en-GB" sz="1400" dirty="0">
                <a:latin typeface="Century Gothic" panose="020B0502020202020204" pitchFamily="34" charset="0"/>
              </a:rPr>
              <a:t>- and a half (half past)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Son las cuatro y media </a:t>
            </a:r>
            <a:r>
              <a:rPr lang="en-GB" sz="1400" dirty="0">
                <a:latin typeface="Century Gothic" panose="020B0502020202020204" pitchFamily="34" charset="0"/>
              </a:rPr>
              <a:t>translates to “It is four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and a half”, which means “half past four”.</a:t>
            </a:r>
          </a:p>
        </p:txBody>
      </p:sp>
      <p:pic>
        <p:nvPicPr>
          <p:cNvPr id="3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E60E7860-22BE-C688-7289-AD76EED3D79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>
            <a:alphaModFix amt="0"/>
          </a:blip>
          <a:stretch>
            <a:fillRect/>
          </a:stretch>
        </p:blipFill>
        <p:spPr>
          <a:xfrm>
            <a:off x="2800049" y="2394442"/>
            <a:ext cx="914122" cy="914122"/>
          </a:xfrm>
          <a:prstGeom prst="rect">
            <a:avLst/>
          </a:prstGeom>
        </p:spPr>
      </p:pic>
      <p:pic>
        <p:nvPicPr>
          <p:cNvPr id="4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1732B574-6575-8275-CFFD-F0F9186574B5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5">
            <a:alphaModFix amt="0"/>
          </a:blip>
          <a:stretch>
            <a:fillRect/>
          </a:stretch>
        </p:blipFill>
        <p:spPr>
          <a:xfrm>
            <a:off x="7144940" y="999610"/>
            <a:ext cx="900612" cy="900612"/>
          </a:xfrm>
          <a:prstGeom prst="rect">
            <a:avLst/>
          </a:prstGeom>
        </p:spPr>
      </p:pic>
      <p:pic>
        <p:nvPicPr>
          <p:cNvPr id="11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1658DE50-7BBE-6D2C-4E5A-544DEA25136F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5">
            <a:alphaModFix amt="0"/>
          </a:blip>
          <a:stretch>
            <a:fillRect/>
          </a:stretch>
        </p:blipFill>
        <p:spPr>
          <a:xfrm>
            <a:off x="11198053" y="937704"/>
            <a:ext cx="920287" cy="920287"/>
          </a:xfrm>
          <a:prstGeom prst="rect">
            <a:avLst/>
          </a:prstGeom>
        </p:spPr>
      </p:pic>
      <p:pic>
        <p:nvPicPr>
          <p:cNvPr id="12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64EA2762-3F04-346B-CE7F-65FB6E6F9925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5">
            <a:alphaModFix amt="0"/>
          </a:blip>
          <a:stretch>
            <a:fillRect/>
          </a:stretch>
        </p:blipFill>
        <p:spPr>
          <a:xfrm>
            <a:off x="11040375" y="4742167"/>
            <a:ext cx="879342" cy="879342"/>
          </a:xfrm>
          <a:prstGeom prst="rect">
            <a:avLst/>
          </a:prstGeom>
        </p:spPr>
      </p:pic>
      <p:pic>
        <p:nvPicPr>
          <p:cNvPr id="13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16E7A73D-3D3C-EBAA-0E09-AB9318B22CBF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5">
            <a:alphaModFix amt="0"/>
          </a:blip>
          <a:stretch>
            <a:fillRect/>
          </a:stretch>
        </p:blipFill>
        <p:spPr>
          <a:xfrm>
            <a:off x="3090632" y="0"/>
            <a:ext cx="826794" cy="826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5529057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>
                <p:cTn id="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80000">
                <p:cTn id="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1282</TotalTime>
  <Words>377</Words>
  <Application>Microsoft Office PowerPoint</Application>
  <PresentationFormat>Widescreen</PresentationFormat>
  <Paragraphs>61</Paragraphs>
  <Slides>1</Slides>
  <Notes>0</Notes>
  <HiddenSlides>0</HiddenSlides>
  <MMClips>5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Century Gothic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Laptop</dc:creator>
  <cp:lastModifiedBy>SF</cp:lastModifiedBy>
  <cp:revision>43</cp:revision>
  <dcterms:created xsi:type="dcterms:W3CDTF">2019-08-20T09:39:52Z</dcterms:created>
  <dcterms:modified xsi:type="dcterms:W3CDTF">2025-02-05T13:45:46Z</dcterms:modified>
</cp:coreProperties>
</file>