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  <p:sldMasterId id="2147483674" r:id="rId2"/>
  </p:sldMasterIdLst>
  <p:notesMasterIdLst>
    <p:notesMasterId r:id="rId15"/>
  </p:notesMasterIdLst>
  <p:sldIdLst>
    <p:sldId id="256" r:id="rId3"/>
    <p:sldId id="295" r:id="rId4"/>
    <p:sldId id="292" r:id="rId5"/>
    <p:sldId id="290" r:id="rId6"/>
    <p:sldId id="294" r:id="rId7"/>
    <p:sldId id="296" r:id="rId8"/>
    <p:sldId id="297" r:id="rId9"/>
    <p:sldId id="298" r:id="rId10"/>
    <p:sldId id="299" r:id="rId11"/>
    <p:sldId id="300" r:id="rId12"/>
    <p:sldId id="301" r:id="rId13"/>
    <p:sldId id="287" r:id="rId14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entury Gothic" panose="020B0502020202020204" pitchFamily="34" charset="0"/>
      <p:regular r:id="rId20"/>
      <p:bold r:id="rId21"/>
      <p:italic r:id="rId22"/>
      <p:boldItalic r:id="rId23"/>
    </p:embeddedFont>
    <p:embeddedFont>
      <p:font typeface="Comic Sans MS" panose="030F0702030302020204" pitchFamily="66" charset="0"/>
      <p:regular r:id="rId24"/>
      <p:bold r:id="rId25"/>
      <p:italic r:id="rId26"/>
      <p:boldItalic r:id="rId27"/>
    </p:embeddedFont>
    <p:embeddedFont>
      <p:font typeface="Corbel" panose="020B0503020204020204" pitchFamily="34" charset="0"/>
      <p:regular r:id="rId28"/>
      <p:bold r:id="rId29"/>
      <p:italic r:id="rId30"/>
      <p:boldItalic r:id="rId31"/>
    </p:embeddedFont>
    <p:embeddedFont>
      <p:font typeface="Trebuchet MS" panose="020B0603020202020204" pitchFamily="34" charset="0"/>
      <p:regular r:id="rId32"/>
      <p:bold r:id="rId33"/>
      <p:italic r:id="rId34"/>
      <p:boldItalic r:id="rId35"/>
    </p:embeddedFont>
    <p:embeddedFont>
      <p:font typeface="Wingdings 3" panose="05040102010807070707" pitchFamily="18" charset="2"/>
      <p:regular r:id="rId3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001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696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9" Type="http://schemas.openxmlformats.org/officeDocument/2006/relationships/theme" Target="theme/theme1.xml"/><Relationship Id="rId21" Type="http://schemas.openxmlformats.org/officeDocument/2006/relationships/font" Target="fonts/font6.fntdata"/><Relationship Id="rId34" Type="http://schemas.openxmlformats.org/officeDocument/2006/relationships/font" Target="fonts/font19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font" Target="fonts/font18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font" Target="fonts/font21.fntdata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font" Target="fonts/font20.fntdata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https://www.youtube.com/watch?v=EkjJbWBUbUs&amp;list=PLrLt4fBD0JjrHnPALYnCtZFPc1rYEWszS&amp;index=4 </a:t>
            </a: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https://www.youtube.com/watch?v=2wdYttIm5S8&amp;t=15s </a:t>
            </a:r>
          </a:p>
        </p:txBody>
      </p:sp>
    </p:spTree>
    <p:extLst>
      <p:ext uri="{BB962C8B-B14F-4D97-AF65-F5344CB8AC3E}">
        <p14:creationId xmlns:p14="http://schemas.microsoft.com/office/powerpoint/2010/main" val="20450621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557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1/25/2026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1/25/2026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1/25/2026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1/25/2026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574800"/>
            <a:ext cx="6619244" cy="2008236"/>
          </a:xfrm>
        </p:spPr>
        <p:txBody>
          <a:bodyPr anchor="b"/>
          <a:lstStyle>
            <a:lvl1pPr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866216" y="3583035"/>
            <a:ext cx="6619244" cy="646065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619239" y="1344169"/>
            <a:ext cx="742949" cy="2285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713982" y="2420874"/>
            <a:ext cx="2894846" cy="2286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sz="135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4406" y="221797"/>
            <a:ext cx="628649" cy="575765"/>
          </a:xfrm>
        </p:spPr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593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216" y="1952625"/>
            <a:ext cx="6619244" cy="25622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701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2008234"/>
            <a:ext cx="3263269" cy="1712868"/>
          </a:xfrm>
        </p:spPr>
        <p:txBody>
          <a:bodyPr anchor="ctr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71670" y="2008233"/>
            <a:ext cx="2818159" cy="1712868"/>
          </a:xfrm>
        </p:spPr>
        <p:txBody>
          <a:bodyPr anchor="ctr"/>
          <a:lstStyle>
            <a:lvl1pPr marL="0" indent="0" algn="l">
              <a:buNone/>
              <a:defRPr sz="15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890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215" y="1952625"/>
            <a:ext cx="3618869" cy="256222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6535" y="1952625"/>
            <a:ext cx="3618869" cy="2562225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0817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1952625"/>
            <a:ext cx="361886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215" y="2384822"/>
            <a:ext cx="3618869" cy="213002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56535" y="1952625"/>
            <a:ext cx="361886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6535" y="2384822"/>
            <a:ext cx="3618869" cy="2130029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157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571060" cy="530223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7810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341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971550"/>
            <a:ext cx="2094869" cy="120015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5859" y="1085850"/>
            <a:ext cx="3892550" cy="3429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215" y="2346961"/>
            <a:ext cx="2094869" cy="2171699"/>
          </a:xfrm>
        </p:spPr>
        <p:txBody>
          <a:bodyPr/>
          <a:lstStyle>
            <a:lvl1pPr marL="0" indent="0">
              <a:buNone/>
              <a:defRPr sz="105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2562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270000"/>
            <a:ext cx="2898851" cy="1301750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10903" y="857250"/>
            <a:ext cx="2420395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216" y="2743200"/>
            <a:ext cx="2894409" cy="1028700"/>
          </a:xfrm>
        </p:spPr>
        <p:txBody>
          <a:bodyPr>
            <a:normAutofit/>
          </a:bodyPr>
          <a:lstStyle>
            <a:lvl1pPr marL="0" indent="0">
              <a:buNone/>
              <a:defRPr sz="105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3864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3727445"/>
            <a:ext cx="6619244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514350"/>
            <a:ext cx="6619244" cy="257175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5" y="4152499"/>
            <a:ext cx="6619244" cy="370284"/>
          </a:xfrm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252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1598" y="797563"/>
            <a:ext cx="6623862" cy="1029740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2657475"/>
            <a:ext cx="6619244" cy="1857375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9406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661175" y="455502"/>
            <a:ext cx="601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7413344" y="1960341"/>
            <a:ext cx="4895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6408" y="736600"/>
            <a:ext cx="6340430" cy="2022474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459459" y="2759074"/>
            <a:ext cx="5798414" cy="256631"/>
          </a:xfrm>
        </p:spPr>
        <p:txBody>
          <a:bodyPr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771899"/>
            <a:ext cx="6933673" cy="748393"/>
          </a:xfrm>
        </p:spPr>
        <p:txBody>
          <a:bodyPr anchor="ctr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2369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778000"/>
            <a:ext cx="6619245" cy="136688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768725"/>
            <a:ext cx="6619244" cy="6453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2877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5" y="1952626"/>
            <a:ext cx="235640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215" y="2384823"/>
            <a:ext cx="2356409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4541" y="1952625"/>
            <a:ext cx="236025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4541" y="2384823"/>
            <a:ext cx="2360257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16101" y="1952626"/>
            <a:ext cx="235929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16247" y="2384822"/>
            <a:ext cx="2359152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302978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29301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63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5" y="3399633"/>
            <a:ext cx="228782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00915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215" y="3831830"/>
            <a:ext cx="2287829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649" y="3399634"/>
            <a:ext cx="228782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61347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7629" y="3831829"/>
            <a:ext cx="2287829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7082" y="3399634"/>
            <a:ext cx="228832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22273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87081" y="3831828"/>
            <a:ext cx="2288322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3304373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5848352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0833" y="4793879"/>
            <a:ext cx="2733212" cy="2286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8903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216" y="1952625"/>
            <a:ext cx="6619244" cy="2562225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21580" y="4793879"/>
            <a:ext cx="742949" cy="228599"/>
          </a:xfrm>
        </p:spPr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1453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38927" y="958850"/>
            <a:ext cx="1057474" cy="3561443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216" y="958850"/>
            <a:ext cx="4692019" cy="356144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9829" y="4793879"/>
            <a:ext cx="744101" cy="228599"/>
          </a:xfrm>
        </p:spPr>
        <p:txBody>
          <a:bodyPr/>
          <a:lstStyle/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776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216" y="730251"/>
            <a:ext cx="6571060" cy="5302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1952625"/>
            <a:ext cx="6571060" cy="2562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89829" y="4793879"/>
            <a:ext cx="742949" cy="2285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1" i="0">
                <a:solidFill>
                  <a:schemeClr val="accent1"/>
                </a:solidFill>
              </a:defRPr>
            </a:lvl1pPr>
          </a:lstStyle>
          <a:p>
            <a:fld id="{6F634444-AEE0-4C6E-B569-4AAF1065CCD1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0833" y="4793879"/>
            <a:ext cx="2894846" cy="228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sz="135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4406" y="221797"/>
            <a:ext cx="628649" cy="5757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0" b="0" i="0">
                <a:solidFill>
                  <a:schemeClr val="bg1"/>
                </a:solidFill>
              </a:defRPr>
            </a:lvl1pPr>
          </a:lstStyle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406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school-radio/articles/zwc8qyc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5660571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Respect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Assembly 3 26.01.26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B2CEE37-AA56-4FAD-8436-A0E84CCF55F6}"/>
              </a:ext>
            </a:extLst>
          </p:cNvPr>
          <p:cNvSpPr/>
          <p:nvPr/>
        </p:nvSpPr>
        <p:spPr>
          <a:xfrm>
            <a:off x="76200" y="423969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111111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Return sponsorship money and form to your teacher by </a:t>
            </a:r>
            <a:r>
              <a:rPr lang="en-GB" b="1" dirty="0">
                <a:solidFill>
                  <a:srgbClr val="111111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Friday 30</a:t>
            </a:r>
            <a:r>
              <a:rPr lang="en-GB" b="1" baseline="30000" dirty="0">
                <a:solidFill>
                  <a:srgbClr val="111111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</a:t>
            </a:r>
            <a:r>
              <a:rPr lang="en-GB" b="1" dirty="0">
                <a:solidFill>
                  <a:srgbClr val="111111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January</a:t>
            </a:r>
            <a:r>
              <a:rPr lang="en-GB" dirty="0">
                <a:solidFill>
                  <a:srgbClr val="111111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1DF9828-F8FB-4CE6-A42B-9E351D5F2590}"/>
              </a:ext>
            </a:extLst>
          </p:cNvPr>
          <p:cNvSpPr/>
          <p:nvPr/>
        </p:nvSpPr>
        <p:spPr>
          <a:xfrm>
            <a:off x="5556250" y="3608203"/>
            <a:ext cx="3511550" cy="1262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dirty="0">
                <a:solidFill>
                  <a:srgbClr val="FF0000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person in each class who reads the most books by </a:t>
            </a:r>
            <a:r>
              <a:rPr lang="en-GB" b="1" dirty="0">
                <a:solidFill>
                  <a:srgbClr val="FF0000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Thursday 12th February</a:t>
            </a:r>
            <a:r>
              <a:rPr lang="en-GB" dirty="0">
                <a:solidFill>
                  <a:srgbClr val="FF0000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will win a special prize!</a:t>
            </a:r>
            <a:endParaRPr lang="en-GB" sz="1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1BEAB3E-1690-46DA-B014-02CF227AD3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6451" y="2217"/>
            <a:ext cx="2930525" cy="2163007"/>
          </a:xfrm>
          <a:prstGeom prst="rect">
            <a:avLst/>
          </a:prstGeom>
        </p:spPr>
      </p:pic>
      <p:pic>
        <p:nvPicPr>
          <p:cNvPr id="5" name="Picture 4" descr="Free and customizable reading log templates">
            <a:extLst>
              <a:ext uri="{FF2B5EF4-FFF2-40B4-BE49-F238E27FC236}">
                <a16:creationId xmlns:a16="http://schemas.microsoft.com/office/drawing/2014/main" id="{F5336D57-56C0-4EF0-9827-C826AB9A6E4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601" y="795729"/>
            <a:ext cx="2908849" cy="2812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260C9DB-FAA9-4766-BD17-7581F6B4BE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620" t="20371" r="15047" b="12469"/>
          <a:stretch/>
        </p:blipFill>
        <p:spPr>
          <a:xfrm>
            <a:off x="250004" y="512221"/>
            <a:ext cx="2908848" cy="3662994"/>
          </a:xfrm>
          <a:prstGeom prst="rect">
            <a:avLst/>
          </a:prstGeom>
        </p:spPr>
      </p:pic>
      <p:pic>
        <p:nvPicPr>
          <p:cNvPr id="2050" name="Picture 2" descr="Go All In - The Year of Reading 2026 Unveils The Campaign Brand |  LoveReading4Kids">
            <a:extLst>
              <a:ext uri="{FF2B5EF4-FFF2-40B4-BE49-F238E27FC236}">
                <a16:creationId xmlns:a16="http://schemas.microsoft.com/office/drawing/2014/main" id="{3E043772-3C83-47C3-A597-D9B1BC269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053" y="2401465"/>
            <a:ext cx="1829347" cy="121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1689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06954A-C304-4748-9CD7-4B93975C0892}"/>
              </a:ext>
            </a:extLst>
          </p:cNvPr>
          <p:cNvSpPr/>
          <p:nvPr/>
        </p:nvSpPr>
        <p:spPr>
          <a:xfrm>
            <a:off x="367005" y="105362"/>
            <a:ext cx="85966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Recap:</a:t>
            </a:r>
          </a:p>
          <a:p>
            <a:r>
              <a:rPr lang="en-GB" dirty="0"/>
              <a:t>A handshake is a way of showing you intend to play fairly and value your opponents. </a:t>
            </a:r>
          </a:p>
          <a:p>
            <a:endParaRPr lang="en-GB" dirty="0"/>
          </a:p>
          <a:p>
            <a:r>
              <a:rPr lang="en-GB" dirty="0"/>
              <a:t>A handshake is a mark of respect. And mutual respect - respect between one another.</a:t>
            </a:r>
          </a:p>
        </p:txBody>
      </p:sp>
      <p:pic>
        <p:nvPicPr>
          <p:cNvPr id="5" name="Picture 6" descr="Anthony Albanese formally welcomes King Charles III to parliament - ABC  listen">
            <a:extLst>
              <a:ext uri="{FF2B5EF4-FFF2-40B4-BE49-F238E27FC236}">
                <a16:creationId xmlns:a16="http://schemas.microsoft.com/office/drawing/2014/main" id="{1FDA348E-9D12-45D2-BC46-B5EC64982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74" y="1453954"/>
            <a:ext cx="3112925" cy="31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827904-F967-472F-A6DF-FCDE5971F4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9369" y="2024739"/>
            <a:ext cx="3013399" cy="3013399"/>
          </a:xfrm>
          <a:prstGeom prst="rect">
            <a:avLst/>
          </a:prstGeom>
        </p:spPr>
      </p:pic>
      <p:pic>
        <p:nvPicPr>
          <p:cNvPr id="7" name="Picture 4" descr="107,318 Sports Team Shaking Hands Stock Photos, High-Res Pictures, and  Images - Getty Images">
            <a:extLst>
              <a:ext uri="{FF2B5EF4-FFF2-40B4-BE49-F238E27FC236}">
                <a16:creationId xmlns:a16="http://schemas.microsoft.com/office/drawing/2014/main" id="{8B50806E-2416-445C-8770-D6E2BBA8D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220" y="1486158"/>
            <a:ext cx="2286389" cy="1524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3529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teach.files.bbci.co.uk/schoolradio/assemblies/images/mutual_respect.jpg">
            <a:extLst>
              <a:ext uri="{FF2B5EF4-FFF2-40B4-BE49-F238E27FC236}">
                <a16:creationId xmlns:a16="http://schemas.microsoft.com/office/drawing/2014/main" id="{CA77F7D8-C86B-4B46-BC61-27144466E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116" y="1445650"/>
            <a:ext cx="6427767" cy="361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E221266-99E9-473C-A829-89EA100E016E}"/>
              </a:ext>
            </a:extLst>
          </p:cNvPr>
          <p:cNvSpPr/>
          <p:nvPr/>
        </p:nvSpPr>
        <p:spPr>
          <a:xfrm>
            <a:off x="121297" y="312387"/>
            <a:ext cx="95016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Mutual</a:t>
            </a:r>
            <a:r>
              <a:rPr lang="en-GB" dirty="0"/>
              <a:t> means shared between people</a:t>
            </a:r>
          </a:p>
          <a:p>
            <a:endParaRPr lang="en-GB" dirty="0"/>
          </a:p>
          <a:p>
            <a:r>
              <a:rPr lang="en-GB" b="1" dirty="0"/>
              <a:t>Respect</a:t>
            </a:r>
            <a:r>
              <a:rPr lang="en-GB" dirty="0"/>
              <a:t> means to value another (think about someone's feelings, wishes or rights) </a:t>
            </a:r>
          </a:p>
        </p:txBody>
      </p:sp>
    </p:spTree>
    <p:extLst>
      <p:ext uri="{BB962C8B-B14F-4D97-AF65-F5344CB8AC3E}">
        <p14:creationId xmlns:p14="http://schemas.microsoft.com/office/powerpoint/2010/main" val="2712191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939AD50-90BD-4965-AEB0-0029CF16BD99}"/>
              </a:ext>
            </a:extLst>
          </p:cNvPr>
          <p:cNvSpPr/>
          <p:nvPr/>
        </p:nvSpPr>
        <p:spPr>
          <a:xfrm>
            <a:off x="192080" y="500184"/>
            <a:ext cx="8866530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Trebuchet MS" panose="020B0603020202020204" pitchFamily="34" charset="0"/>
              </a:rPr>
              <a:t>Think:</a:t>
            </a:r>
          </a:p>
          <a:p>
            <a:r>
              <a:rPr lang="en-GB" sz="5400" dirty="0">
                <a:latin typeface="Trebuchet MS" panose="020B0603020202020204" pitchFamily="34" charset="0"/>
              </a:rPr>
              <a:t>1-What does </a:t>
            </a:r>
            <a:r>
              <a:rPr lang="en-GB" sz="5400" b="1" u="sng" dirty="0">
                <a:latin typeface="Trebuchet MS" panose="020B0603020202020204" pitchFamily="34" charset="0"/>
              </a:rPr>
              <a:t>Respect</a:t>
            </a:r>
            <a:r>
              <a:rPr lang="en-GB" sz="5400" dirty="0">
                <a:latin typeface="Trebuchet MS" panose="020B0603020202020204" pitchFamily="34" charset="0"/>
              </a:rPr>
              <a:t> Mean?</a:t>
            </a:r>
          </a:p>
          <a:p>
            <a:r>
              <a:rPr lang="en-GB" sz="5400" dirty="0">
                <a:latin typeface="Trebuchet MS" panose="020B0603020202020204" pitchFamily="34" charset="0"/>
              </a:rPr>
              <a:t>2-How would you </a:t>
            </a:r>
            <a:r>
              <a:rPr lang="en-GB" sz="5400" b="1" u="sng" dirty="0">
                <a:latin typeface="Trebuchet MS" panose="020B0603020202020204" pitchFamily="34" charset="0"/>
              </a:rPr>
              <a:t>show it</a:t>
            </a:r>
            <a:r>
              <a:rPr lang="en-GB" sz="5400" dirty="0">
                <a:latin typeface="Trebuchet MS" panose="020B0603020202020204" pitchFamily="34" charset="0"/>
              </a:rPr>
              <a:t>?</a:t>
            </a:r>
          </a:p>
          <a:p>
            <a:r>
              <a:rPr lang="en-GB" sz="5400" dirty="0">
                <a:solidFill>
                  <a:srgbClr val="FF0000"/>
                </a:solidFill>
                <a:latin typeface="Trebuchet MS" panose="020B0603020202020204" pitchFamily="34" charset="0"/>
              </a:rPr>
              <a:t>3-Who would you respect?</a:t>
            </a:r>
            <a:r>
              <a:rPr lang="en-GB" sz="5400" dirty="0">
                <a:latin typeface="Trebuchet MS" panose="020B060302020202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384573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CA1CD6F-13FE-49D2-B5AD-0B0480AB3F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469" t="22373" r="18556" b="11715"/>
          <a:stretch/>
        </p:blipFill>
        <p:spPr>
          <a:xfrm>
            <a:off x="808653" y="329682"/>
            <a:ext cx="7362829" cy="4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806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65E3A8-3A52-4F66-8407-E6F558E8E3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16" t="26002" r="22487" b="9539"/>
          <a:stretch/>
        </p:blipFill>
        <p:spPr>
          <a:xfrm>
            <a:off x="833535" y="286138"/>
            <a:ext cx="7211893" cy="430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59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034DBC-00F3-47EE-889E-8D09E05644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61" t="22616" r="18783" b="18367"/>
          <a:stretch/>
        </p:blipFill>
        <p:spPr>
          <a:xfrm>
            <a:off x="665584" y="422986"/>
            <a:ext cx="7722942" cy="415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8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F23B006-CAB8-4E93-9B14-9623584534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911" t="20075" r="19690" b="14739"/>
          <a:stretch/>
        </p:blipFill>
        <p:spPr>
          <a:xfrm>
            <a:off x="746449" y="214558"/>
            <a:ext cx="7452049" cy="4714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003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8EDB96E-1C22-47EB-A7DD-E63DB52D8B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998" t="21285" r="19236" b="16674"/>
          <a:stretch/>
        </p:blipFill>
        <p:spPr>
          <a:xfrm>
            <a:off x="640701" y="360784"/>
            <a:ext cx="7588098" cy="4217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9280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62B3A34-0A7D-4F94-8D2A-265E605C7E47}"/>
              </a:ext>
            </a:extLst>
          </p:cNvPr>
          <p:cNvSpPr/>
          <p:nvPr/>
        </p:nvSpPr>
        <p:spPr>
          <a:xfrm>
            <a:off x="643811" y="982541"/>
            <a:ext cx="790303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latin typeface="Trebuchet MS" panose="020B0603020202020204" pitchFamily="34" charset="0"/>
              </a:rPr>
              <a:t>Reflection:</a:t>
            </a:r>
          </a:p>
          <a:p>
            <a:endParaRPr lang="en-GB" sz="4800" dirty="0">
              <a:latin typeface="Trebuchet MS" panose="020B0603020202020204" pitchFamily="34" charset="0"/>
            </a:endParaRPr>
          </a:p>
          <a:p>
            <a:r>
              <a:rPr lang="en-GB" sz="4800" dirty="0">
                <a:latin typeface="Trebuchet MS" panose="020B0603020202020204" pitchFamily="34" charset="0"/>
              </a:rPr>
              <a:t>Who would you respect, why?  </a:t>
            </a:r>
          </a:p>
        </p:txBody>
      </p:sp>
    </p:spTree>
    <p:extLst>
      <p:ext uri="{BB962C8B-B14F-4D97-AF65-F5344CB8AC3E}">
        <p14:creationId xmlns:p14="http://schemas.microsoft.com/office/powerpoint/2010/main" val="38821721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B248D-FBDF-45B0-87F7-4883620DE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850" y="403559"/>
            <a:ext cx="8520600" cy="626100"/>
          </a:xfrm>
        </p:spPr>
        <p:txBody>
          <a:bodyPr>
            <a:normAutofit fontScale="90000"/>
          </a:bodyPr>
          <a:lstStyle/>
          <a:p>
            <a:r>
              <a:rPr lang="en-GB" sz="3600" cap="none" dirty="0"/>
              <a:t>In class follow up: - </a:t>
            </a:r>
            <a:r>
              <a:rPr lang="en-GB" b="1" dirty="0"/>
              <a:t>'Delightful the Horse’</a:t>
            </a:r>
            <a:br>
              <a:rPr lang="en-GB" b="1" dirty="0"/>
            </a:br>
            <a:r>
              <a:rPr lang="en-GB" b="1" dirty="0"/>
              <a:t> </a:t>
            </a:r>
            <a:endParaRPr lang="en-GB" sz="3600" cap="none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9D364D-304C-4691-B9E4-C5E5E824BC3A}"/>
              </a:ext>
            </a:extLst>
          </p:cNvPr>
          <p:cNvSpPr/>
          <p:nvPr/>
        </p:nvSpPr>
        <p:spPr>
          <a:xfrm>
            <a:off x="47487" y="1408828"/>
            <a:ext cx="8886963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/>
              </a:rPr>
              <a:t>Watch: </a:t>
            </a:r>
            <a:r>
              <a:rPr lang="en-GB" dirty="0">
                <a:latin typeface="Comic Sans MS"/>
                <a:hlinkClick r:id="rId3"/>
              </a:rPr>
              <a:t>https://www.bbc.co.uk/teach/school-radio/articles/zwc8qyc</a:t>
            </a:r>
            <a:r>
              <a:rPr lang="en-GB" dirty="0">
                <a:latin typeface="Comic Sans MS"/>
              </a:rPr>
              <a:t> </a:t>
            </a:r>
          </a:p>
          <a:p>
            <a:endParaRPr lang="en-GB" dirty="0">
              <a:latin typeface="Comic Sans MS"/>
            </a:endParaRPr>
          </a:p>
          <a:p>
            <a:pPr fontAlgn="base"/>
            <a:r>
              <a:rPr lang="en-GB" b="1" dirty="0"/>
              <a:t>Video questions</a:t>
            </a:r>
          </a:p>
          <a:p>
            <a:pPr fontAlgn="base"/>
            <a:r>
              <a:rPr lang="en-GB" dirty="0"/>
              <a:t>What was the relationship like between the man and Delightful? (The man loved the horse and the horse worked hard for the man)</a:t>
            </a:r>
          </a:p>
          <a:p>
            <a:pPr fontAlgn="base"/>
            <a:r>
              <a:rPr lang="en-GB" dirty="0"/>
              <a:t>Who suggested entering a competition? (Delightful)</a:t>
            </a:r>
          </a:p>
          <a:p>
            <a:pPr fontAlgn="base"/>
            <a:r>
              <a:rPr lang="en-GB" dirty="0"/>
              <a:t>Why didn’t the horse win the competition? (He didn’t compete his best because the man spoke unkindly to him)</a:t>
            </a:r>
          </a:p>
          <a:p>
            <a:pPr fontAlgn="base"/>
            <a:r>
              <a:rPr lang="en-GB" dirty="0"/>
              <a:t>How did the man feel when the horse did not win the first competition? (He felt ashamed and embarrassed)</a:t>
            </a:r>
          </a:p>
          <a:p>
            <a:pPr fontAlgn="base"/>
            <a:r>
              <a:rPr lang="en-GB" dirty="0"/>
              <a:t>How was the second competition different? (The man spoke to Delightful with respect and the horse won the competition)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24847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194</TotalTime>
  <Words>295</Words>
  <Application>Microsoft Office PowerPoint</Application>
  <PresentationFormat>On-screen Show (16:9)</PresentationFormat>
  <Paragraphs>29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Times New Roman</vt:lpstr>
      <vt:lpstr>Trebuchet MS</vt:lpstr>
      <vt:lpstr>Wingdings</vt:lpstr>
      <vt:lpstr>Wingdings 3</vt:lpstr>
      <vt:lpstr>Century Gothic</vt:lpstr>
      <vt:lpstr>Corbel</vt:lpstr>
      <vt:lpstr>Calibri</vt:lpstr>
      <vt:lpstr>Arial</vt:lpstr>
      <vt:lpstr>Comic Sans MS</vt:lpstr>
      <vt:lpstr>Banded</vt:lpstr>
      <vt:lpstr>Ion Boardroom</vt:lpstr>
      <vt:lpstr>Respect Assembly 3 26.01.26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 class follow up: - 'Delightful the Horse’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27</cp:revision>
  <cp:lastPrinted>2025-10-13T14:07:24Z</cp:lastPrinted>
  <dcterms:modified xsi:type="dcterms:W3CDTF">2026-01-25T18:10:07Z</dcterms:modified>
</cp:coreProperties>
</file>