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72" r:id="rId7"/>
    <p:sldId id="268" r:id="rId8"/>
    <p:sldId id="262" r:id="rId9"/>
    <p:sldId id="264" r:id="rId10"/>
    <p:sldId id="265" r:id="rId11"/>
    <p:sldId id="267" r:id="rId12"/>
    <p:sldId id="266" r:id="rId13"/>
    <p:sldId id="270" r:id="rId14"/>
    <p:sldId id="271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CE749-C8CA-4585-9F3A-40A6DEB5A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2852F5-01A1-46FA-A28B-7BC4EFC76B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26B84-54BD-431E-9B0C-E05F660D7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2944E-18F8-46CE-ACA7-5DB382619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B754C-4063-430E-9A33-B366FF3D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39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C9C23-A75B-406E-B09F-7CF3724FC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C6C51-ADEE-4F65-9497-03D7CE26F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D0975-72B0-470C-B5A0-801FE3727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DA227-36C3-4F2B-B7B4-ABB6738C2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F5DCD-E716-470D-B34D-56686194E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05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3E639-1EFF-4794-B29F-A28747B6B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AE6E2F-87F4-407F-A53A-D972801A4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5DA8B-0CCE-4B2E-B296-059E27FC1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6EC10-4005-4224-9170-553A389B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2A2A6-BD86-4562-AAA0-E98E145D8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3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E7258-B05D-49B1-B240-178448E7C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16E5B-FC62-474E-AB35-8FB657F93D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4C4B73-0D8A-4BA1-95A6-BDD6C06CB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11FEC-EB86-4266-9C48-DAC6A8E2E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4281B-7BB1-41BE-992C-560F64F3C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4E868-323B-4993-AFF0-7C4C863F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047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0AB67-1006-4CF0-A2BE-BA060749C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B1D88E-BDD6-4F25-98EB-A45B9F81E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4233E5-4860-4F5F-91D0-B88650C98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A27533-F8B0-4A28-BD58-F4B853C4E9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8A212A-8583-45AD-BD81-80AFF1CB72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613ED3-F855-481A-8FD3-A76309562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05071E-87B2-449A-9CD4-32F50882D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B05511-A3CC-44A9-A728-F0E899212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41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1F934-7C84-4AC8-A9A0-95A015E2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BA1FE6-5AE0-4A35-83E8-B6AB1FB4C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1CAB0-D0E7-4249-A2E0-EEBD84BBF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371C4D-03B2-44A4-8E35-B063F33D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13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B3F46F-FB3A-4DDA-8392-9EAFDCF84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E31907-823C-4C0C-94F5-47418F499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9FF0EB-2416-40B7-994E-405E89B5F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84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4957E-C4BC-48B0-A67D-5EA77B81C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2A69A-4FB6-4332-B8A8-E54A219366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BEEEAD-E8CB-427A-BBA6-F945BE0B8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857A93-025A-43DC-BA21-51A9D39F7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AD8323-CC78-4A7A-8452-668215D23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1F1C3D-A926-49C2-BF5F-48513323C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77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9D661-8956-4697-911E-0C2E64629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BEB8C4-1E94-4C70-93F7-6E6AB856B2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44EB5F-A1E3-498D-936F-9E08FA7E47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F810DB-C919-434C-A809-CE62DD799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D128C0-05F9-44F6-B96C-AC1F460B4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E92268-9576-4965-8AB9-875204B08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456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1F925-59FA-4D87-8567-0CAE70747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17CAA-FF45-482D-8884-57C74847AC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5A4B4-1913-4A65-8822-34F2CC71A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8BDC34-63FF-45D3-897B-C6716C9D6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ABC2F3-7CEB-403E-AA0D-C6C47D7D6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914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9D5274-0EF6-45A7-9C20-AF72E6EBF5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194535-153F-4A8B-BB38-2F5EE9136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7FE05-AF01-4F11-BBAA-8FE55386A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55AEE-5ACB-4516-864C-2A76532F3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31ECBE-BE67-4F24-B0F5-280C45E9F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204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9C5166-2418-481F-9049-5641049A4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2957E-9E3D-49F8-B094-BD08F0F0C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7DD25-16BF-4D6F-8AF3-6A1E5B6743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ECF09-22A8-4E5E-8419-80AC2DF61F0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D6998-6A5C-4BDD-AF7A-22E33554FA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B7B4A-6C3F-47C7-BC2A-C882DD3A36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C0DDB-58A5-4CDF-A698-DBB93F801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61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F6D1B5-639A-4738-81E2-C9D5AE921954}"/>
              </a:ext>
            </a:extLst>
          </p:cNvPr>
          <p:cNvSpPr txBox="1"/>
          <p:nvPr/>
        </p:nvSpPr>
        <p:spPr>
          <a:xfrm>
            <a:off x="1065403" y="1770076"/>
            <a:ext cx="963895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Reading with your child at Home</a:t>
            </a:r>
          </a:p>
          <a:p>
            <a:pPr algn="ctr"/>
            <a:endParaRPr lang="en-GB" sz="8000" dirty="0"/>
          </a:p>
          <a:p>
            <a:pPr algn="ctr"/>
            <a:r>
              <a:rPr lang="en-GB" sz="5400" dirty="0"/>
              <a:t>Wednesday 10</a:t>
            </a:r>
            <a:r>
              <a:rPr lang="en-GB" sz="5400" baseline="30000" dirty="0"/>
              <a:t>th</a:t>
            </a:r>
            <a:r>
              <a:rPr lang="en-GB" sz="5400" dirty="0"/>
              <a:t> June 2026</a:t>
            </a:r>
          </a:p>
        </p:txBody>
      </p:sp>
    </p:spTree>
    <p:extLst>
      <p:ext uri="{BB962C8B-B14F-4D97-AF65-F5344CB8AC3E}">
        <p14:creationId xmlns:p14="http://schemas.microsoft.com/office/powerpoint/2010/main" val="4077210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3529DE-B53B-4D64-82DD-0EFFF0061D55}"/>
              </a:ext>
            </a:extLst>
          </p:cNvPr>
          <p:cNvSpPr txBox="1"/>
          <p:nvPr/>
        </p:nvSpPr>
        <p:spPr>
          <a:xfrm>
            <a:off x="2239861" y="1887523"/>
            <a:ext cx="805343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Parent involvement </a:t>
            </a:r>
            <a:r>
              <a:rPr lang="en-GB" sz="3200" dirty="0"/>
              <a:t>in your child’s reading is reported to be </a:t>
            </a:r>
            <a:r>
              <a:rPr lang="en-GB" sz="3200" dirty="0">
                <a:solidFill>
                  <a:srgbClr val="FF0000"/>
                </a:solidFill>
              </a:rPr>
              <a:t>more powerful</a:t>
            </a:r>
            <a:r>
              <a:rPr lang="en-GB" sz="3200" dirty="0"/>
              <a:t> than any other family variable including:</a:t>
            </a:r>
          </a:p>
          <a:p>
            <a:endParaRPr lang="en-GB" sz="3200" dirty="0"/>
          </a:p>
          <a:p>
            <a:r>
              <a:rPr lang="en-GB" sz="3200" dirty="0"/>
              <a:t>Social class</a:t>
            </a:r>
          </a:p>
          <a:p>
            <a:r>
              <a:rPr lang="en-GB" sz="3200" dirty="0"/>
              <a:t>Parent education</a:t>
            </a:r>
          </a:p>
          <a:p>
            <a:r>
              <a:rPr lang="en-GB" sz="3200" dirty="0"/>
              <a:t>Family size</a:t>
            </a:r>
          </a:p>
          <a:p>
            <a:r>
              <a:rPr lang="en-GB" sz="3200" dirty="0"/>
              <a:t>Languages spoken</a:t>
            </a:r>
          </a:p>
        </p:txBody>
      </p:sp>
    </p:spTree>
    <p:extLst>
      <p:ext uri="{BB962C8B-B14F-4D97-AF65-F5344CB8AC3E}">
        <p14:creationId xmlns:p14="http://schemas.microsoft.com/office/powerpoint/2010/main" val="1525885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28BB43-5871-4357-BD22-C84D80358294}"/>
              </a:ext>
            </a:extLst>
          </p:cNvPr>
          <p:cNvSpPr txBox="1"/>
          <p:nvPr/>
        </p:nvSpPr>
        <p:spPr>
          <a:xfrm>
            <a:off x="2416029" y="2189527"/>
            <a:ext cx="80618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Research has shown that </a:t>
            </a:r>
            <a:r>
              <a:rPr lang="en-GB" sz="3200" dirty="0">
                <a:solidFill>
                  <a:srgbClr val="FF0000"/>
                </a:solidFill>
              </a:rPr>
              <a:t>talking to children about what they are reading</a:t>
            </a:r>
            <a:r>
              <a:rPr lang="en-GB" sz="3200" dirty="0"/>
              <a:t>, and having books and magazines at home </a:t>
            </a:r>
            <a:r>
              <a:rPr lang="en-GB" sz="3200" dirty="0">
                <a:solidFill>
                  <a:srgbClr val="FF0000"/>
                </a:solidFill>
              </a:rPr>
              <a:t>make a difference to children’s progress </a:t>
            </a:r>
            <a:r>
              <a:rPr lang="en-GB" sz="3200" dirty="0"/>
              <a:t>even if parents have problems with reading themselves.</a:t>
            </a:r>
          </a:p>
        </p:txBody>
      </p:sp>
    </p:spTree>
    <p:extLst>
      <p:ext uri="{BB962C8B-B14F-4D97-AF65-F5344CB8AC3E}">
        <p14:creationId xmlns:p14="http://schemas.microsoft.com/office/powerpoint/2010/main" val="1684717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71F9DB-6F81-4BEC-905A-9266B4E9A83A}"/>
              </a:ext>
            </a:extLst>
          </p:cNvPr>
          <p:cNvSpPr txBox="1"/>
          <p:nvPr/>
        </p:nvSpPr>
        <p:spPr>
          <a:xfrm>
            <a:off x="2055303" y="2810312"/>
            <a:ext cx="89846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recent study showed that </a:t>
            </a:r>
            <a:r>
              <a:rPr lang="en-GB" sz="3200" dirty="0">
                <a:solidFill>
                  <a:srgbClr val="FF0000"/>
                </a:solidFill>
              </a:rPr>
              <a:t>children who were reading to their parents hugely improved their reading skills</a:t>
            </a:r>
            <a:r>
              <a:rPr lang="en-GB" sz="3200" dirty="0"/>
              <a:t>, even if the parents could not read in English or any other language.</a:t>
            </a:r>
          </a:p>
        </p:txBody>
      </p:sp>
    </p:spTree>
    <p:extLst>
      <p:ext uri="{BB962C8B-B14F-4D97-AF65-F5344CB8AC3E}">
        <p14:creationId xmlns:p14="http://schemas.microsoft.com/office/powerpoint/2010/main" val="3950948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CCC403-7666-40F4-AC8E-6AC4B7CCD7F0}"/>
              </a:ext>
            </a:extLst>
          </p:cNvPr>
          <p:cNvSpPr txBox="1"/>
          <p:nvPr/>
        </p:nvSpPr>
        <p:spPr>
          <a:xfrm>
            <a:off x="979715" y="979714"/>
            <a:ext cx="845166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Reading with your children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/>
              <a:t>builds vocabulary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/>
              <a:t>strengthens bonds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/>
              <a:t>sparks a lifelong love of stories.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30332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DB4DE5-7E49-47FF-9807-1C011FEE0584}"/>
              </a:ext>
            </a:extLst>
          </p:cNvPr>
          <p:cNvSpPr txBox="1"/>
          <p:nvPr/>
        </p:nvSpPr>
        <p:spPr>
          <a:xfrm>
            <a:off x="1267097" y="1711234"/>
            <a:ext cx="939219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</a:rPr>
              <a:t>How </a:t>
            </a:r>
            <a:r>
              <a:rPr lang="en-GB" sz="6600" b="1" dirty="0">
                <a:solidFill>
                  <a:srgbClr val="FF0000"/>
                </a:solidFill>
              </a:rPr>
              <a:t>can you support </a:t>
            </a:r>
            <a:r>
              <a:rPr lang="en-GB" sz="6600" dirty="0">
                <a:solidFill>
                  <a:srgbClr val="FF0000"/>
                </a:solidFill>
              </a:rPr>
              <a:t>your child with their </a:t>
            </a:r>
          </a:p>
          <a:p>
            <a:pPr algn="ctr"/>
            <a:r>
              <a:rPr lang="en-GB" sz="6600" b="1" dirty="0">
                <a:solidFill>
                  <a:srgbClr val="FF0000"/>
                </a:solidFill>
              </a:rPr>
              <a:t>Reading</a:t>
            </a:r>
            <a:r>
              <a:rPr lang="en-GB" sz="6600" dirty="0">
                <a:solidFill>
                  <a:srgbClr val="FF0000"/>
                </a:solidFill>
              </a:rPr>
              <a:t> at </a:t>
            </a:r>
            <a:r>
              <a:rPr lang="en-GB" sz="6600" b="1" dirty="0">
                <a:solidFill>
                  <a:srgbClr val="FF0000"/>
                </a:solidFill>
              </a:rPr>
              <a:t>Home</a:t>
            </a:r>
            <a:r>
              <a:rPr lang="en-GB" sz="6600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24689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772218-7F98-49BB-8A60-1462BAB8C035}"/>
              </a:ext>
            </a:extLst>
          </p:cNvPr>
          <p:cNvSpPr txBox="1"/>
          <p:nvPr/>
        </p:nvSpPr>
        <p:spPr>
          <a:xfrm>
            <a:off x="1449978" y="1463040"/>
            <a:ext cx="85431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Reading</a:t>
            </a:r>
            <a:r>
              <a:rPr lang="en-GB" sz="3200" dirty="0"/>
              <a:t> is made up of </a:t>
            </a:r>
            <a:r>
              <a:rPr lang="en-GB" sz="3200" b="1" dirty="0">
                <a:solidFill>
                  <a:srgbClr val="FF0000"/>
                </a:solidFill>
              </a:rPr>
              <a:t>two equally important elements</a:t>
            </a:r>
            <a:r>
              <a:rPr lang="en-GB" sz="3200" dirty="0">
                <a:solidFill>
                  <a:srgbClr val="FF0000"/>
                </a:solidFill>
              </a:rPr>
              <a:t>:</a:t>
            </a:r>
          </a:p>
          <a:p>
            <a:endParaRPr lang="en-GB" sz="3200" dirty="0"/>
          </a:p>
          <a:p>
            <a:pPr marL="342900" indent="-342900">
              <a:buAutoNum type="arabicPeriod"/>
            </a:pPr>
            <a:r>
              <a:rPr lang="en-GB" sz="3200" dirty="0"/>
              <a:t>Word </a:t>
            </a:r>
            <a:r>
              <a:rPr lang="en-GB" sz="3200" dirty="0">
                <a:solidFill>
                  <a:srgbClr val="FF0000"/>
                </a:solidFill>
              </a:rPr>
              <a:t>Reading</a:t>
            </a:r>
          </a:p>
          <a:p>
            <a:pPr marL="342900" indent="-342900">
              <a:buAutoNum type="arabicPeriod"/>
            </a:pPr>
            <a:r>
              <a:rPr lang="en-GB" sz="3200" dirty="0"/>
              <a:t>Language </a:t>
            </a:r>
            <a:r>
              <a:rPr lang="en-GB" sz="3200" dirty="0">
                <a:solidFill>
                  <a:srgbClr val="FF0000"/>
                </a:solidFill>
              </a:rPr>
              <a:t>Comprehension</a:t>
            </a:r>
          </a:p>
          <a:p>
            <a:pPr marL="342900" indent="-342900">
              <a:buAutoNum type="arabicPeriod"/>
            </a:pPr>
            <a:endParaRPr lang="en-GB" sz="3200" dirty="0"/>
          </a:p>
          <a:p>
            <a:r>
              <a:rPr lang="en-GB" sz="3200" dirty="0"/>
              <a:t>Children need </a:t>
            </a:r>
            <a:r>
              <a:rPr lang="en-GB" sz="3200" b="1" u="sng" dirty="0">
                <a:solidFill>
                  <a:srgbClr val="FF0000"/>
                </a:solidFill>
              </a:rPr>
              <a:t>both</a:t>
            </a:r>
            <a:r>
              <a:rPr lang="en-GB" sz="3200" dirty="0">
                <a:solidFill>
                  <a:srgbClr val="FF0000"/>
                </a:solidFill>
              </a:rPr>
              <a:t> </a:t>
            </a:r>
            <a:r>
              <a:rPr lang="en-GB" sz="3200" dirty="0"/>
              <a:t>to become successful readers</a:t>
            </a:r>
          </a:p>
        </p:txBody>
      </p:sp>
    </p:spTree>
    <p:extLst>
      <p:ext uri="{BB962C8B-B14F-4D97-AF65-F5344CB8AC3E}">
        <p14:creationId xmlns:p14="http://schemas.microsoft.com/office/powerpoint/2010/main" val="1925190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E63E65-E336-473E-B59F-F7C9E63CCFD3}"/>
              </a:ext>
            </a:extLst>
          </p:cNvPr>
          <p:cNvSpPr txBox="1"/>
          <p:nvPr/>
        </p:nvSpPr>
        <p:spPr>
          <a:xfrm>
            <a:off x="3313651" y="2130804"/>
            <a:ext cx="4538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524691" y="806143"/>
            <a:ext cx="11142618" cy="3962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 Reading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Activate prior knowledge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by asking a question: (choose one)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happened last time we were reading this?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know about the topic?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happened in the last chapter?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have you learned about……. At school?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remember when we watched….. and found out about…?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682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8C9046-B71E-4882-87F2-EFB350492010}"/>
              </a:ext>
            </a:extLst>
          </p:cNvPr>
          <p:cNvSpPr/>
          <p:nvPr/>
        </p:nvSpPr>
        <p:spPr>
          <a:xfrm>
            <a:off x="888274" y="509451"/>
            <a:ext cx="10006149" cy="6070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 Reading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 your child to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 fluency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by: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 with</a:t>
            </a:r>
            <a:r>
              <a:rPr lang="en-GB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expression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say it like you mean it.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example: read this sentence aloud but with emphasis on different words: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‘ I didn’t say she walked home.’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Making the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punctuation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audible – let me hear the full stop.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example: use the commas to pause for effect: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‘I looked, I turned, and I ran.’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788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3EACFF-9E51-449D-8196-C4B5DD024933}"/>
              </a:ext>
            </a:extLst>
          </p:cNvPr>
          <p:cNvSpPr/>
          <p:nvPr/>
        </p:nvSpPr>
        <p:spPr>
          <a:xfrm>
            <a:off x="1515292" y="431075"/>
            <a:ext cx="8556171" cy="5543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Reading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Summarise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predictions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by asking a question: (choose one)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main thing that happened or changed?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want/expect to happen next?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anything that we are waiting to find out?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 there anything that particularly surprised or interested you?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262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7D7AD7-3C6B-4AEB-B244-721F33A8BD0E}"/>
              </a:ext>
            </a:extLst>
          </p:cNvPr>
          <p:cNvSpPr/>
          <p:nvPr/>
        </p:nvSpPr>
        <p:spPr>
          <a:xfrm>
            <a:off x="470264" y="431074"/>
            <a:ext cx="10985862" cy="7590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 tips for Reading at Home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a Routine: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choose 10 – 15 minutes at a predictable time, such as right after dinner or just before bed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it interactive: 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 stories to life using funny voices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ask open-ended questions like, “What do you think will happen?”</a:t>
            </a:r>
          </a:p>
          <a:p>
            <a:pPr marL="457200" lvl="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 their Lead: </a:t>
            </a:r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them re-read the same favourite book repeatedly, or explore other reading formats like comics, recipes or picture books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635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BF5555-5A5F-440C-A522-C3E79CB0E26F}"/>
              </a:ext>
            </a:extLst>
          </p:cNvPr>
          <p:cNvSpPr/>
          <p:nvPr/>
        </p:nvSpPr>
        <p:spPr>
          <a:xfrm>
            <a:off x="757645" y="653143"/>
            <a:ext cx="9953897" cy="4683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a Role Model: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your children see you reading for pleasure so they understand it’s a valuable and enjoyable activity.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your child’s first and most important reading role model.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they see you enjoying a book, or even a recipe, they learn that reading is valuable and fun. By sharing your joy with them, you will inspire a love of reading that will stay with them as they grow.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668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891A85-5FAB-4A2A-9384-525946BCAB1F}"/>
              </a:ext>
            </a:extLst>
          </p:cNvPr>
          <p:cNvSpPr/>
          <p:nvPr/>
        </p:nvSpPr>
        <p:spPr>
          <a:xfrm>
            <a:off x="522514" y="391887"/>
            <a:ext cx="10110652" cy="5953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 in Daily Life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 can happen all through everyday life, not just at story time.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learn from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signs in the street / in a theme park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labels on food / on cereal boxes / in supermarkets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menus in cafes / restaurants / takeaways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words on T.V. / computers / games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Noticing and talking about these words helps them to understand that reading is useful everywhere, and a natural part of daily life –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doesn’t have to be limited to books!</a:t>
            </a:r>
            <a:endParaRPr lang="en-GB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377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661401-B88C-4C0D-885A-9766CCE20A3E}"/>
              </a:ext>
            </a:extLst>
          </p:cNvPr>
          <p:cNvSpPr/>
          <p:nvPr/>
        </p:nvSpPr>
        <p:spPr>
          <a:xfrm>
            <a:off x="1295400" y="1240972"/>
            <a:ext cx="9601200" cy="3860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 the local library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Visiting the local library is a great way to explore a wider range of books together at no cost.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can choose stories that spark their interests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many libraries also offer fun activities like story time or other reading-relates activities. It’s often a relaxed, welcoming space that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helps children to see reading as an adventure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539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292C7F-1BED-4E83-A941-358D63D25A6F}"/>
              </a:ext>
            </a:extLst>
          </p:cNvPr>
          <p:cNvSpPr/>
          <p:nvPr/>
        </p:nvSpPr>
        <p:spPr>
          <a:xfrm>
            <a:off x="953589" y="901337"/>
            <a:ext cx="981020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Reading makes us happier!</a:t>
            </a:r>
          </a:p>
          <a:p>
            <a:endParaRPr lang="en-GB" sz="5400" dirty="0"/>
          </a:p>
          <a:p>
            <a:r>
              <a:rPr lang="en-GB" sz="5400" dirty="0"/>
              <a:t>Many studies have shown that people who read regularly, report feeling happier in general than those who don’t!</a:t>
            </a:r>
          </a:p>
        </p:txBody>
      </p:sp>
    </p:spTree>
    <p:extLst>
      <p:ext uri="{BB962C8B-B14F-4D97-AF65-F5344CB8AC3E}">
        <p14:creationId xmlns:p14="http://schemas.microsoft.com/office/powerpoint/2010/main" val="3963974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688</Words>
  <Application>Microsoft Office PowerPoint</Application>
  <PresentationFormat>Widescreen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with your child at Home</dc:title>
  <dc:creator>Jane Youness</dc:creator>
  <cp:lastModifiedBy>Jane Youness</cp:lastModifiedBy>
  <cp:revision>13</cp:revision>
  <dcterms:created xsi:type="dcterms:W3CDTF">2026-06-08T12:38:32Z</dcterms:created>
  <dcterms:modified xsi:type="dcterms:W3CDTF">2026-06-09T16:09:02Z</dcterms:modified>
</cp:coreProperties>
</file>