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DE7C321B-8188-4D0B-BCF3-C6DA1D3EF62F}"/>
    <pc:docChg chg="custSel modSld">
      <pc:chgData name="Emilie Woodroffe" userId="b157383c7860d663" providerId="LiveId" clId="{DE7C321B-8188-4D0B-BCF3-C6DA1D3EF62F}" dt="2024-12-05T10:55:41.998" v="13"/>
      <pc:docMkLst>
        <pc:docMk/>
      </pc:docMkLst>
      <pc:sldChg chg="delSp modSp mod">
        <pc:chgData name="Emilie Woodroffe" userId="b157383c7860d663" providerId="LiveId" clId="{DE7C321B-8188-4D0B-BCF3-C6DA1D3EF62F}" dt="2024-12-05T10:55:41.998" v="13"/>
        <pc:sldMkLst>
          <pc:docMk/>
          <pc:sldMk cId="2685529057" sldId="264"/>
        </pc:sldMkLst>
        <pc:spChg chg="mod">
          <ac:chgData name="Emilie Woodroffe" userId="b157383c7860d663" providerId="LiveId" clId="{DE7C321B-8188-4D0B-BCF3-C6DA1D3EF62F}" dt="2024-12-05T10:55:23.319" v="11" actId="20577"/>
          <ac:spMkLst>
            <pc:docMk/>
            <pc:sldMk cId="2685529057" sldId="264"/>
            <ac:spMk id="7" creationId="{E3B976DF-A6FA-7578-B5A3-2C9775224448}"/>
          </ac:spMkLst>
        </pc:spChg>
        <pc:spChg chg="mod">
          <ac:chgData name="Emilie Woodroffe" userId="b157383c7860d663" providerId="LiveId" clId="{DE7C321B-8188-4D0B-BCF3-C6DA1D3EF62F}" dt="2024-12-05T10:55:41.998" v="13"/>
          <ac:spMkLst>
            <pc:docMk/>
            <pc:sldMk cId="2685529057" sldId="264"/>
            <ac:spMk id="11" creationId="{82FB6155-EF73-4E76-B4CA-717526727E8F}"/>
          </ac:spMkLst>
        </pc:spChg>
        <pc:spChg chg="del">
          <ac:chgData name="Emilie Woodroffe" userId="b157383c7860d663" providerId="LiveId" clId="{DE7C321B-8188-4D0B-BCF3-C6DA1D3EF62F}" dt="2024-12-05T10:55:28.362" v="12" actId="478"/>
          <ac:spMkLst>
            <pc:docMk/>
            <pc:sldMk cId="2685529057" sldId="264"/>
            <ac:spMk id="15" creationId="{901F66DA-7D2F-E2E3-C460-238C47A881D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.png"/><Relationship Id="rId5" Type="http://schemas.microsoft.com/office/2007/relationships/media" Target="../media/media3.m4a"/><Relationship Id="rId10" Type="http://schemas.openxmlformats.org/officeDocument/2006/relationships/image" Target="../media/image1.png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CFD591D9-4FBD-723B-2D14-DB3DC13758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extBox 22">
            <a:extLst>
              <a:ext uri="{FF2B5EF4-FFF2-40B4-BE49-F238E27FC236}">
                <a16:creationId xmlns:a16="http://schemas.microsoft.com/office/drawing/2014/main" id="{5D00BFFF-424E-217B-D08C-1F2B77262A79}"/>
              </a:ext>
            </a:extLst>
          </p:cNvPr>
          <p:cNvSpPr txBox="1"/>
          <p:nvPr/>
        </p:nvSpPr>
        <p:spPr>
          <a:xfrm>
            <a:off x="8820916" y="1237234"/>
            <a:ext cx="3037925" cy="418576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Facts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US" sz="1400" dirty="0">
                <a:latin typeface="Century Gothic" panose="020B0502020202020204" pitchFamily="34" charset="0"/>
              </a:rPr>
              <a:t>Tapas are often paired with a drink, In some regions, especially in the south, the tapa comes free with your drink.</a:t>
            </a:r>
          </a:p>
          <a:p>
            <a:r>
              <a:rPr lang="en-US" sz="1400" dirty="0">
                <a:latin typeface="Century Gothic" panose="020B0502020202020204" pitchFamily="34" charset="0"/>
              </a:rPr>
              <a:t>A true tapas experience often involves moving from one bar to the next, trying a specialty at each place.</a:t>
            </a:r>
          </a:p>
          <a:p>
            <a:endParaRPr lang="en-US" sz="1400" dirty="0">
              <a:latin typeface="Century Gothic" panose="020B0502020202020204" pitchFamily="34" charset="0"/>
            </a:endParaRPr>
          </a:p>
          <a:p>
            <a:r>
              <a:rPr lang="en-US" sz="1400" dirty="0">
                <a:latin typeface="Century Gothic" panose="020B0502020202020204" pitchFamily="34" charset="0"/>
              </a:rPr>
              <a:t>In some tapas bars, you can order different sizes:</a:t>
            </a:r>
          </a:p>
          <a:p>
            <a:r>
              <a:rPr lang="en-US" sz="1400" b="1" dirty="0">
                <a:latin typeface="Century Gothic" panose="020B0502020202020204" pitchFamily="34" charset="0"/>
              </a:rPr>
              <a:t>Tapa</a:t>
            </a:r>
            <a:r>
              <a:rPr lang="en-US" sz="1400" dirty="0">
                <a:latin typeface="Century Gothic" panose="020B0502020202020204" pitchFamily="34" charset="0"/>
              </a:rPr>
              <a:t>: A small portion, often served with drinks.</a:t>
            </a:r>
          </a:p>
          <a:p>
            <a:r>
              <a:rPr lang="en-US" sz="1400" b="1" dirty="0">
                <a:latin typeface="Century Gothic" panose="020B0502020202020204" pitchFamily="34" charset="0"/>
              </a:rPr>
              <a:t>Media ración</a:t>
            </a:r>
            <a:r>
              <a:rPr lang="en-US" sz="1400" dirty="0">
                <a:latin typeface="Century Gothic" panose="020B0502020202020204" pitchFamily="34" charset="0"/>
              </a:rPr>
              <a:t>: A half portion, good for sharing.</a:t>
            </a:r>
          </a:p>
          <a:p>
            <a:r>
              <a:rPr lang="en-US" sz="1400" b="1" i="1" dirty="0">
                <a:latin typeface="Century Gothic" panose="020B0502020202020204" pitchFamily="34" charset="0"/>
              </a:rPr>
              <a:t>Ración</a:t>
            </a:r>
            <a:r>
              <a:rPr lang="en-US" sz="1400" dirty="0">
                <a:latin typeface="Century Gothic" panose="020B0502020202020204" pitchFamily="34" charset="0"/>
              </a:rPr>
              <a:t>: A full portion, great for a group</a:t>
            </a:r>
          </a:p>
        </p:txBody>
      </p:sp>
      <p:pic>
        <p:nvPicPr>
          <p:cNvPr id="13" name="Picture 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63C6679D-13AB-871A-5926-7AF75500BF7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991" y="357637"/>
            <a:ext cx="1081686" cy="7211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301470" y="660546"/>
            <a:ext cx="4157840" cy="483209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Food and drink nouns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TAPAS (singular)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) chorizo </a:t>
            </a:r>
            <a:r>
              <a:rPr lang="en-GB" sz="1400" dirty="0">
                <a:latin typeface="Century Gothic" panose="020B0502020202020204" pitchFamily="34" charset="0"/>
              </a:rPr>
              <a:t>– (the) pork sausage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) queso </a:t>
            </a:r>
            <a:r>
              <a:rPr lang="en-GB" sz="1400" dirty="0">
                <a:latin typeface="Century Gothic" panose="020B0502020202020204" pitchFamily="34" charset="0"/>
              </a:rPr>
              <a:t>– (the) cheese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(la) tortilla</a:t>
            </a:r>
            <a:r>
              <a:rPr lang="en-GB" sz="1400" dirty="0">
                <a:latin typeface="Century Gothic" panose="020B0502020202020204" pitchFamily="34" charset="0"/>
              </a:rPr>
              <a:t> – (the) Spanish omelette</a:t>
            </a:r>
            <a:endParaRPr lang="en-GB" sz="1400" b="1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TAPAS (plural)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(las) </a:t>
            </a:r>
            <a:r>
              <a:rPr lang="en-GB" sz="1400" b="1" dirty="0" err="1">
                <a:latin typeface="Century Gothic" panose="020B0502020202020204" pitchFamily="34" charset="0"/>
              </a:rPr>
              <a:t>albóndigas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(the) meatballs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(las) patatas bravas</a:t>
            </a:r>
            <a:r>
              <a:rPr lang="en-GB" sz="1400" dirty="0">
                <a:latin typeface="Century Gothic" panose="020B0502020202020204" pitchFamily="34" charset="0"/>
              </a:rPr>
              <a:t> – (the) bravas potatoes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(las) gambas</a:t>
            </a:r>
            <a:r>
              <a:rPr lang="en-GB" sz="1400" dirty="0">
                <a:latin typeface="Century Gothic" panose="020B0502020202020204" pitchFamily="34" charset="0"/>
              </a:rPr>
              <a:t> – (the) prawns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(las) croquetas</a:t>
            </a:r>
            <a:r>
              <a:rPr lang="en-GB" sz="1400" dirty="0">
                <a:latin typeface="Century Gothic" panose="020B0502020202020204" pitchFamily="34" charset="0"/>
              </a:rPr>
              <a:t> – (the) croquettes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) </a:t>
            </a:r>
            <a:r>
              <a:rPr lang="en-GB" sz="1400" b="1" dirty="0" err="1">
                <a:latin typeface="Century Gothic" panose="020B0502020202020204" pitchFamily="34" charset="0"/>
              </a:rPr>
              <a:t>calamares</a:t>
            </a:r>
            <a:r>
              <a:rPr lang="en-GB" sz="1400" dirty="0">
                <a:latin typeface="Century Gothic" panose="020B0502020202020204" pitchFamily="34" charset="0"/>
              </a:rPr>
              <a:t> – (the) squid rings</a:t>
            </a:r>
            <a:endParaRPr lang="en-GB" sz="1400" b="1" dirty="0">
              <a:latin typeface="Century Gothic" panose="020B0502020202020204" pitchFamily="34" charset="0"/>
            </a:endParaRP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DRINKS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Coca-cola</a:t>
            </a:r>
            <a:r>
              <a:rPr lang="en-GB" sz="1400" dirty="0">
                <a:latin typeface="Century Gothic" panose="020B0502020202020204" pitchFamily="34" charset="0"/>
              </a:rPr>
              <a:t> – Coke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Fanta de </a:t>
            </a:r>
            <a:r>
              <a:rPr lang="en-GB" sz="1400" b="1" dirty="0" err="1">
                <a:latin typeface="Century Gothic" panose="020B0502020202020204" pitchFamily="34" charset="0"/>
              </a:rPr>
              <a:t>naranja</a:t>
            </a:r>
            <a:r>
              <a:rPr lang="en-GB" sz="1400" dirty="0">
                <a:latin typeface="Century Gothic" panose="020B0502020202020204" pitchFamily="34" charset="0"/>
              </a:rPr>
              <a:t> – orange </a:t>
            </a:r>
            <a:r>
              <a:rPr lang="en-GB" sz="1400" dirty="0" err="1">
                <a:latin typeface="Century Gothic" panose="020B0502020202020204" pitchFamily="34" charset="0"/>
              </a:rPr>
              <a:t>fanta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Fanta de </a:t>
            </a:r>
            <a:r>
              <a:rPr lang="en-GB" sz="1400" b="1" dirty="0" err="1">
                <a:latin typeface="Century Gothic" panose="020B0502020202020204" pitchFamily="34" charset="0"/>
              </a:rPr>
              <a:t>limón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lemon </a:t>
            </a:r>
            <a:r>
              <a:rPr lang="en-GB" sz="1400" dirty="0" err="1">
                <a:latin typeface="Century Gothic" panose="020B0502020202020204" pitchFamily="34" charset="0"/>
              </a:rPr>
              <a:t>fanta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Zumo</a:t>
            </a:r>
            <a:r>
              <a:rPr lang="en-GB" sz="1400" dirty="0">
                <a:latin typeface="Century Gothic" panose="020B0502020202020204" pitchFamily="34" charset="0"/>
              </a:rPr>
              <a:t> – juice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Mosto</a:t>
            </a:r>
            <a:r>
              <a:rPr lang="en-GB" sz="1400" dirty="0">
                <a:latin typeface="Century Gothic" panose="020B0502020202020204" pitchFamily="34" charset="0"/>
              </a:rPr>
              <a:t> – grape juice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B976DF-A6FA-7578-B5A3-2C9775224448}"/>
              </a:ext>
            </a:extLst>
          </p:cNvPr>
          <p:cNvSpPr txBox="1"/>
          <p:nvPr/>
        </p:nvSpPr>
        <p:spPr>
          <a:xfrm>
            <a:off x="4008729" y="195321"/>
            <a:ext cx="4174541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Tapas culture</a:t>
            </a:r>
          </a:p>
        </p:txBody>
      </p:sp>
      <p:pic>
        <p:nvPicPr>
          <p:cNvPr id="19" name="Picture 18" descr="A close-up of a logo&#10;&#10;Description automatically generated">
            <a:extLst>
              <a:ext uri="{FF2B5EF4-FFF2-40B4-BE49-F238E27FC236}">
                <a16:creationId xmlns:a16="http://schemas.microsoft.com/office/drawing/2014/main" id="{D16D782F-0A17-9E26-74A7-89D99782536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850" y="202190"/>
            <a:ext cx="920288" cy="92028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439B1F6-2D3A-3437-0513-9CE062D5977F}"/>
              </a:ext>
            </a:extLst>
          </p:cNvPr>
          <p:cNvSpPr txBox="1"/>
          <p:nvPr/>
        </p:nvSpPr>
        <p:spPr>
          <a:xfrm>
            <a:off x="4599150" y="5487313"/>
            <a:ext cx="3511418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“om/on”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prén</a:t>
            </a:r>
            <a:r>
              <a:rPr lang="en-GB" sz="1400" b="1" dirty="0" err="1">
                <a:latin typeface="Century Gothic" panose="020B0502020202020204" pitchFamily="34" charset="0"/>
              </a:rPr>
              <a:t>om</a:t>
            </a:r>
            <a:r>
              <a:rPr lang="en-GB" sz="1400" dirty="0">
                <a:latin typeface="Century Gothic" panose="020B0502020202020204" pitchFamily="34" charset="0"/>
              </a:rPr>
              <a:t>, n</a:t>
            </a:r>
            <a:r>
              <a:rPr lang="en-GB" sz="1400" b="1" dirty="0">
                <a:latin typeface="Century Gothic" panose="020B0502020202020204" pitchFamily="34" charset="0"/>
              </a:rPr>
              <a:t>om</a:t>
            </a:r>
            <a:r>
              <a:rPr lang="en-GB" sz="1400" dirty="0">
                <a:latin typeface="Century Gothic" panose="020B0502020202020204" pitchFamily="34" charset="0"/>
              </a:rPr>
              <a:t>, Plut</a:t>
            </a:r>
            <a:r>
              <a:rPr lang="en-GB" sz="1400" b="1" dirty="0">
                <a:latin typeface="Century Gothic" panose="020B0502020202020204" pitchFamily="34" charset="0"/>
              </a:rPr>
              <a:t>on</a:t>
            </a:r>
            <a:r>
              <a:rPr lang="en-GB" sz="1400" dirty="0">
                <a:latin typeface="Century Gothic" panose="020B0502020202020204" pitchFamily="34" charset="0"/>
              </a:rPr>
              <a:t>)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“é”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pr</a:t>
            </a:r>
            <a:r>
              <a:rPr lang="en-GB" sz="1400" b="1" dirty="0" err="1">
                <a:latin typeface="Century Gothic" panose="020B0502020202020204" pitchFamily="34" charset="0"/>
              </a:rPr>
              <a:t>é</a:t>
            </a:r>
            <a:r>
              <a:rPr lang="en-GB" sz="1400" dirty="0" err="1">
                <a:latin typeface="Century Gothic" panose="020B0502020202020204" pitchFamily="34" charset="0"/>
              </a:rPr>
              <a:t>nom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V</a:t>
            </a:r>
            <a:r>
              <a:rPr lang="en-GB" sz="1400" b="1" dirty="0" err="1">
                <a:latin typeface="Century Gothic" panose="020B0502020202020204" pitchFamily="34" charset="0"/>
              </a:rPr>
              <a:t>é</a:t>
            </a:r>
            <a:r>
              <a:rPr lang="en-GB" sz="1400" dirty="0" err="1">
                <a:latin typeface="Century Gothic" panose="020B0502020202020204" pitchFamily="34" charset="0"/>
              </a:rPr>
              <a:t>nus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b="1" dirty="0">
                <a:latin typeface="Century Gothic" panose="020B0502020202020204" pitchFamily="34" charset="0"/>
              </a:rPr>
              <a:t>é</a:t>
            </a:r>
            <a:r>
              <a:rPr lang="en-GB" sz="1400" dirty="0">
                <a:latin typeface="Century Gothic" panose="020B0502020202020204" pitchFamily="34" charset="0"/>
              </a:rPr>
              <a:t>toiles)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“u”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dirty="0" err="1">
                <a:latin typeface="Century Gothic" panose="020B0502020202020204" pitchFamily="34" charset="0"/>
              </a:rPr>
              <a:t>t</a:t>
            </a:r>
            <a:r>
              <a:rPr lang="en-GB" sz="1400" b="1" dirty="0" err="1">
                <a:latin typeface="Century Gothic" panose="020B0502020202020204" pitchFamily="34" charset="0"/>
              </a:rPr>
              <a:t>u</a:t>
            </a:r>
            <a:r>
              <a:rPr lang="en-GB" sz="1400" dirty="0">
                <a:latin typeface="Century Gothic" panose="020B0502020202020204" pitchFamily="34" charset="0"/>
              </a:rPr>
              <a:t>, J</a:t>
            </a:r>
            <a:r>
              <a:rPr lang="en-GB" sz="1400" b="1" dirty="0">
                <a:latin typeface="Century Gothic" panose="020B0502020202020204" pitchFamily="34" charset="0"/>
              </a:rPr>
              <a:t>u</a:t>
            </a:r>
            <a:r>
              <a:rPr lang="en-GB" sz="1400" dirty="0">
                <a:latin typeface="Century Gothic" panose="020B0502020202020204" pitchFamily="34" charset="0"/>
              </a:rPr>
              <a:t>piter, </a:t>
            </a:r>
            <a:r>
              <a:rPr lang="en-GB" sz="1400" b="1" dirty="0">
                <a:latin typeface="Century Gothic" panose="020B0502020202020204" pitchFamily="34" charset="0"/>
              </a:rPr>
              <a:t>U</a:t>
            </a:r>
            <a:r>
              <a:rPr lang="en-GB" sz="1400" dirty="0">
                <a:latin typeface="Century Gothic" panose="020B0502020202020204" pitchFamily="34" charset="0"/>
              </a:rPr>
              <a:t>ran</a:t>
            </a:r>
            <a:r>
              <a:rPr lang="en-GB" sz="1400" b="1" dirty="0">
                <a:latin typeface="Century Gothic" panose="020B0502020202020204" pitchFamily="34" charset="0"/>
              </a:rPr>
              <a:t>u</a:t>
            </a:r>
            <a:r>
              <a:rPr lang="en-GB" sz="1400" dirty="0">
                <a:latin typeface="Century Gothic" panose="020B0502020202020204" pitchFamily="34" charset="0"/>
              </a:rPr>
              <a:t>s, L</a:t>
            </a:r>
            <a:r>
              <a:rPr lang="en-GB" sz="1400" b="1" dirty="0">
                <a:latin typeface="Century Gothic" panose="020B0502020202020204" pitchFamily="34" charset="0"/>
              </a:rPr>
              <a:t>u</a:t>
            </a:r>
            <a:r>
              <a:rPr lang="en-GB" sz="1400" dirty="0">
                <a:latin typeface="Century Gothic" panose="020B0502020202020204" pitchFamily="34" charset="0"/>
              </a:rPr>
              <a:t>ne)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FCE11D-D99B-C8ED-F61B-CB931F49AA58}"/>
              </a:ext>
            </a:extLst>
          </p:cNvPr>
          <p:cNvSpPr txBox="1"/>
          <p:nvPr/>
        </p:nvSpPr>
        <p:spPr>
          <a:xfrm>
            <a:off x="4536150" y="660546"/>
            <a:ext cx="4157839" cy="181588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Verb phrases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encanta</a:t>
            </a:r>
            <a:r>
              <a:rPr lang="en-GB" sz="1400" dirty="0">
                <a:latin typeface="Century Gothic" panose="020B0502020202020204" pitchFamily="34" charset="0"/>
              </a:rPr>
              <a:t> – I love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gusta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like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No me </a:t>
            </a:r>
            <a:r>
              <a:rPr lang="en-GB" sz="1400" b="1" dirty="0" err="1">
                <a:latin typeface="Century Gothic" panose="020B0502020202020204" pitchFamily="34" charset="0"/>
              </a:rPr>
              <a:t>gusta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 don’t like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Odio </a:t>
            </a:r>
            <a:r>
              <a:rPr lang="en-GB" sz="1400" dirty="0">
                <a:latin typeface="Century Gothic" panose="020B0502020202020204" pitchFamily="34" charset="0"/>
              </a:rPr>
              <a:t>– I hate</a:t>
            </a:r>
          </a:p>
          <a:p>
            <a:r>
              <a:rPr lang="en-GB" sz="1200" i="1" dirty="0">
                <a:latin typeface="Century Gothic" panose="020B0502020202020204" pitchFamily="34" charset="0"/>
              </a:rPr>
              <a:t>Use the article “the” before the tapa to express your likes and dislikes</a:t>
            </a:r>
          </a:p>
        </p:txBody>
      </p:sp>
      <p:sp>
        <p:nvSpPr>
          <p:cNvPr id="14" name="TextBox 4">
            <a:extLst>
              <a:ext uri="{FF2B5EF4-FFF2-40B4-BE49-F238E27FC236}">
                <a16:creationId xmlns:a16="http://schemas.microsoft.com/office/drawing/2014/main" id="{D554AED2-888A-7DAF-C7D6-327DA00C7C12}"/>
              </a:ext>
            </a:extLst>
          </p:cNvPr>
          <p:cNvSpPr txBox="1"/>
          <p:nvPr/>
        </p:nvSpPr>
        <p:spPr>
          <a:xfrm>
            <a:off x="4536151" y="2572321"/>
            <a:ext cx="4157840" cy="397031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Café role play phrases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Hola </a:t>
            </a:r>
            <a:r>
              <a:rPr lang="en-GB" sz="1400" dirty="0">
                <a:latin typeface="Century Gothic" panose="020B0502020202020204" pitchFamily="34" charset="0"/>
              </a:rPr>
              <a:t>- hi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Buenos días</a:t>
            </a:r>
            <a:r>
              <a:rPr lang="en-GB" sz="1400" dirty="0">
                <a:latin typeface="Century Gothic" panose="020B0502020202020204" pitchFamily="34" charset="0"/>
              </a:rPr>
              <a:t> – good morning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Buenas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tardes</a:t>
            </a:r>
            <a:r>
              <a:rPr lang="en-GB" sz="1400" dirty="0">
                <a:latin typeface="Century Gothic" panose="020B0502020202020204" pitchFamily="34" charset="0"/>
              </a:rPr>
              <a:t> – good afternoon/evening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¿Que </a:t>
            </a:r>
            <a:r>
              <a:rPr lang="en-GB" sz="1400" b="1" dirty="0" err="1">
                <a:latin typeface="Century Gothic" panose="020B0502020202020204" pitchFamily="34" charset="0"/>
              </a:rPr>
              <a:t>querías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 what would you like?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Quería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tapa de… </a:t>
            </a:r>
            <a:r>
              <a:rPr lang="en-GB" sz="1400" dirty="0">
                <a:latin typeface="Century Gothic" panose="020B0502020202020204" pitchFamily="34" charset="0"/>
              </a:rPr>
              <a:t>- I’d like a tapa of…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Quería</a:t>
            </a:r>
            <a:r>
              <a:rPr lang="en-GB" sz="1400" b="1" dirty="0">
                <a:latin typeface="Century Gothic" panose="020B0502020202020204" pitchFamily="34" charset="0"/>
              </a:rPr>
              <a:t> dos tapas de… </a:t>
            </a:r>
            <a:r>
              <a:rPr lang="en-GB" sz="1400" dirty="0">
                <a:latin typeface="Century Gothic" panose="020B0502020202020204" pitchFamily="34" charset="0"/>
              </a:rPr>
              <a:t>- I’d like two tapas of…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Por </a:t>
            </a:r>
            <a:r>
              <a:rPr lang="en-GB" sz="1400" b="1" dirty="0" err="1">
                <a:latin typeface="Century Gothic" panose="020B0502020202020204" pitchFamily="34" charset="0"/>
              </a:rPr>
              <a:t>favor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please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¿Y </a:t>
            </a:r>
            <a:r>
              <a:rPr lang="en-GB" sz="1400" b="1" dirty="0" err="1">
                <a:latin typeface="Century Gothic" panose="020B0502020202020204" pitchFamily="34" charset="0"/>
              </a:rPr>
              <a:t>tú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 and you?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Cuánto</a:t>
            </a:r>
            <a:r>
              <a:rPr lang="en-GB" sz="1400" b="1" dirty="0">
                <a:latin typeface="Century Gothic" panose="020B0502020202020204" pitchFamily="34" charset="0"/>
              </a:rPr>
              <a:t> es?</a:t>
            </a:r>
            <a:r>
              <a:rPr lang="en-GB" sz="1400" dirty="0">
                <a:latin typeface="Century Gothic" panose="020B0502020202020204" pitchFamily="34" charset="0"/>
              </a:rPr>
              <a:t> – how much is it?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Son … euros con … </a:t>
            </a:r>
            <a:r>
              <a:rPr lang="en-GB" sz="1400" b="1" dirty="0" err="1">
                <a:latin typeface="Century Gothic" panose="020B0502020202020204" pitchFamily="34" charset="0"/>
              </a:rPr>
              <a:t>céntimos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it’s…euros and…cents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¡Claro! </a:t>
            </a:r>
            <a:r>
              <a:rPr lang="en-GB" sz="1400" dirty="0">
                <a:latin typeface="Century Gothic" panose="020B0502020202020204" pitchFamily="34" charset="0"/>
              </a:rPr>
              <a:t>– of course!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Muchas</a:t>
            </a:r>
            <a:r>
              <a:rPr lang="en-GB" sz="1400" b="1" dirty="0">
                <a:latin typeface="Century Gothic" panose="020B0502020202020204" pitchFamily="34" charset="0"/>
              </a:rPr>
              <a:t> gracias </a:t>
            </a:r>
            <a:r>
              <a:rPr lang="en-GB" sz="1400" dirty="0">
                <a:latin typeface="Century Gothic" panose="020B0502020202020204" pitchFamily="34" charset="0"/>
              </a:rPr>
              <a:t>– thank you very much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De nada </a:t>
            </a:r>
            <a:r>
              <a:rPr lang="en-GB" sz="1400" dirty="0">
                <a:latin typeface="Century Gothic" panose="020B0502020202020204" pitchFamily="34" charset="0"/>
              </a:rPr>
              <a:t>– you are welcome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Adiós</a:t>
            </a:r>
            <a:r>
              <a:rPr lang="en-GB" sz="1400" dirty="0">
                <a:latin typeface="Century Gothic" panose="020B0502020202020204" pitchFamily="34" charset="0"/>
              </a:rPr>
              <a:t> – good bye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Hasta pronto</a:t>
            </a:r>
            <a:r>
              <a:rPr lang="en-GB" sz="1400" dirty="0">
                <a:latin typeface="Century Gothic" panose="020B0502020202020204" pitchFamily="34" charset="0"/>
              </a:rPr>
              <a:t> – see you soon</a:t>
            </a:r>
          </a:p>
        </p:txBody>
      </p:sp>
      <p:sp>
        <p:nvSpPr>
          <p:cNvPr id="16" name="TextBox 23">
            <a:extLst>
              <a:ext uri="{FF2B5EF4-FFF2-40B4-BE49-F238E27FC236}">
                <a16:creationId xmlns:a16="http://schemas.microsoft.com/office/drawing/2014/main" id="{0D3723E6-914B-A03E-7296-B0CB10AEEFEF}"/>
              </a:ext>
            </a:extLst>
          </p:cNvPr>
          <p:cNvSpPr txBox="1"/>
          <p:nvPr/>
        </p:nvSpPr>
        <p:spPr>
          <a:xfrm>
            <a:off x="8820915" y="5586947"/>
            <a:ext cx="3037925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que (queso, croquetas, </a:t>
            </a:r>
            <a:r>
              <a:rPr lang="en-GB" sz="1400" b="1" dirty="0" err="1">
                <a:latin typeface="Century Gothic" panose="020B0502020202020204" pitchFamily="34" charset="0"/>
              </a:rPr>
              <a:t>querías</a:t>
            </a:r>
            <a:r>
              <a:rPr lang="en-GB" sz="1400" b="1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lla</a:t>
            </a:r>
            <a:r>
              <a:rPr lang="en-GB" sz="1400" b="1" dirty="0">
                <a:latin typeface="Century Gothic" panose="020B0502020202020204" pitchFamily="34" charset="0"/>
              </a:rPr>
              <a:t> (tortilla)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zo (chorizo)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C2667E31-C2AE-37BF-6E6A-3530660A8B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3065992" y="165620"/>
            <a:ext cx="1199742" cy="1199742"/>
          </a:xfrm>
          <a:prstGeom prst="rect">
            <a:avLst/>
          </a:prstGeom>
        </p:spPr>
      </p:pic>
      <p:pic>
        <p:nvPicPr>
          <p:cNvPr id="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D660822-349A-D3EF-00BA-D7B52E3246C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7246300" y="69549"/>
            <a:ext cx="1304199" cy="1304199"/>
          </a:xfrm>
          <a:prstGeom prst="rect">
            <a:avLst/>
          </a:prstGeom>
        </p:spPr>
      </p:pic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790CE6E-4CB4-A3F8-7A29-CCDE379D40E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7316883" y="1920221"/>
            <a:ext cx="1304199" cy="1304199"/>
          </a:xfrm>
          <a:prstGeom prst="rect">
            <a:avLst/>
          </a:prstGeom>
        </p:spPr>
      </p:pic>
      <p:pic>
        <p:nvPicPr>
          <p:cNvPr id="8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61D590D-0DFC-FC9F-E9E8-201805565366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>
            <a:alphaModFix amt="0"/>
          </a:blip>
          <a:stretch>
            <a:fillRect/>
          </a:stretch>
        </p:blipFill>
        <p:spPr>
          <a:xfrm>
            <a:off x="10903138" y="4692233"/>
            <a:ext cx="1155536" cy="115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2052</TotalTime>
  <Words>411</Words>
  <Application>Microsoft Office PowerPoint</Application>
  <PresentationFormat>Widescreen</PresentationFormat>
  <Paragraphs>64</Paragraphs>
  <Slides>1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58</cp:revision>
  <cp:lastPrinted>2019-12-01T14:04:10Z</cp:lastPrinted>
  <dcterms:created xsi:type="dcterms:W3CDTF">2019-08-20T09:39:52Z</dcterms:created>
  <dcterms:modified xsi:type="dcterms:W3CDTF">2025-02-05T13:46:19Z</dcterms:modified>
</cp:coreProperties>
</file>