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  <p:sldMasterId id="2147483674" r:id="rId2"/>
    <p:sldMasterId id="2147483692" r:id="rId3"/>
  </p:sldMasterIdLst>
  <p:notesMasterIdLst>
    <p:notesMasterId r:id="rId16"/>
  </p:notesMasterIdLst>
  <p:sldIdLst>
    <p:sldId id="256" r:id="rId4"/>
    <p:sldId id="295" r:id="rId5"/>
    <p:sldId id="304" r:id="rId6"/>
    <p:sldId id="279" r:id="rId7"/>
    <p:sldId id="280" r:id="rId8"/>
    <p:sldId id="305" r:id="rId9"/>
    <p:sldId id="287" r:id="rId10"/>
    <p:sldId id="306" r:id="rId11"/>
    <p:sldId id="307" r:id="rId12"/>
    <p:sldId id="308" r:id="rId13"/>
    <p:sldId id="258" r:id="rId14"/>
    <p:sldId id="257" r:id="rId15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Century Gothic" panose="020B0502020202020204" pitchFamily="34" charset="0"/>
      <p:regular r:id="rId23"/>
      <p:bold r:id="rId24"/>
      <p:italic r:id="rId25"/>
      <p:boldItalic r:id="rId26"/>
    </p:embeddedFont>
    <p:embeddedFont>
      <p:font typeface="Corbel" panose="020B0503020204020204" pitchFamily="34" charset="0"/>
      <p:regular r:id="rId27"/>
      <p:bold r:id="rId28"/>
      <p:italic r:id="rId29"/>
      <p:boldItalic r:id="rId30"/>
    </p:embeddedFont>
    <p:embeddedFont>
      <p:font typeface="Trebuchet MS" panose="020B0603020202020204" pitchFamily="34" charset="0"/>
      <p:regular r:id="rId31"/>
      <p:bold r:id="rId32"/>
      <p:italic r:id="rId33"/>
      <p:boldItalic r:id="rId34"/>
    </p:embeddedFont>
    <p:embeddedFont>
      <p:font typeface="Wingdings 3" panose="05040102010807070707" pitchFamily="18" charset="2"/>
      <p:regular r:id="rId3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768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9" Type="http://schemas.openxmlformats.org/officeDocument/2006/relationships/tableStyles" Target="tableStyles.xml"/><Relationship Id="rId21" Type="http://schemas.openxmlformats.org/officeDocument/2006/relationships/font" Target="fonts/font5.fntdata"/><Relationship Id="rId34" Type="http://schemas.openxmlformats.org/officeDocument/2006/relationships/font" Target="fonts/font18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font" Target="fonts/font17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8.fntdata"/><Relationship Id="rId32" Type="http://schemas.openxmlformats.org/officeDocument/2006/relationships/font" Target="fonts/font16.fntdata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font" Target="fonts/font19.fntdata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57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2/22/2026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574800"/>
            <a:ext cx="6619244" cy="2008236"/>
          </a:xfrm>
        </p:spPr>
        <p:txBody>
          <a:bodyPr anchor="b"/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619239" y="1344169"/>
            <a:ext cx="742949" cy="2285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713982" y="2420874"/>
            <a:ext cx="2894846" cy="2286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4406" y="221797"/>
            <a:ext cx="628649" cy="575765"/>
          </a:xfrm>
        </p:spPr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93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216" y="1952625"/>
            <a:ext cx="6619244" cy="2562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7013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008234"/>
            <a:ext cx="3263269" cy="1712868"/>
          </a:xfrm>
        </p:spPr>
        <p:txBody>
          <a:bodyPr anchor="ctr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71670" y="2008233"/>
            <a:ext cx="2818159" cy="1712868"/>
          </a:xfrm>
        </p:spPr>
        <p:txBody>
          <a:bodyPr anchor="ctr"/>
          <a:lstStyle>
            <a:lvl1pPr marL="0" indent="0" algn="l">
              <a:buNone/>
              <a:defRPr sz="15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89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215" y="1952625"/>
            <a:ext cx="3618869" cy="256222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535" y="1952625"/>
            <a:ext cx="3618869" cy="2562225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081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361886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215" y="2384822"/>
            <a:ext cx="3618869" cy="213002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56535" y="1952625"/>
            <a:ext cx="361886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6535" y="2384822"/>
            <a:ext cx="3618869" cy="2130029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57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571060" cy="530223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781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341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971550"/>
            <a:ext cx="2094869" cy="12001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35859" y="1085850"/>
            <a:ext cx="3892550" cy="3429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5" y="2346961"/>
            <a:ext cx="2094869" cy="2171699"/>
          </a:xfrm>
        </p:spPr>
        <p:txBody>
          <a:bodyPr/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56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270000"/>
            <a:ext cx="2898851" cy="1301750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10903" y="857250"/>
            <a:ext cx="2420395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216" y="2743200"/>
            <a:ext cx="2894409" cy="1028700"/>
          </a:xfrm>
        </p:spPr>
        <p:txBody>
          <a:bodyPr>
            <a:normAutofit/>
          </a:bodyPr>
          <a:lstStyle>
            <a:lvl1pPr marL="0" indent="0">
              <a:buNone/>
              <a:defRPr sz="105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864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727445"/>
            <a:ext cx="6619244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57175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4152499"/>
            <a:ext cx="6619244" cy="370284"/>
          </a:xfr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252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598" y="797563"/>
            <a:ext cx="6623862" cy="1029740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657475"/>
            <a:ext cx="6619244" cy="1857375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9406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661175" y="455502"/>
            <a:ext cx="6014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7413344" y="1960341"/>
            <a:ext cx="489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6408" y="736600"/>
            <a:ext cx="6340430" cy="2022474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459459" y="2759074"/>
            <a:ext cx="5798414" cy="256631"/>
          </a:xfrm>
        </p:spPr>
        <p:txBody>
          <a:bodyPr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771899"/>
            <a:ext cx="6933673" cy="748393"/>
          </a:xfrm>
        </p:spPr>
        <p:txBody>
          <a:bodyPr anchor="ctr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369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778000"/>
            <a:ext cx="6619245" cy="136688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768725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87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1952626"/>
            <a:ext cx="235640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215" y="2384823"/>
            <a:ext cx="2356409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4541" y="1952625"/>
            <a:ext cx="236025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4541" y="2384823"/>
            <a:ext cx="2360257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16101" y="1952626"/>
            <a:ext cx="235929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16247" y="2384822"/>
            <a:ext cx="2359152" cy="2135470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302978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29301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3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5" y="3399633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00915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215" y="3831830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649" y="3399634"/>
            <a:ext cx="2287829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61347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7629" y="3831829"/>
            <a:ext cx="2287829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7082" y="3399634"/>
            <a:ext cx="228832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22273" y="1952625"/>
            <a:ext cx="2018432" cy="1193633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87081" y="3831828"/>
            <a:ext cx="2288322" cy="68846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3304373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848352" y="1927225"/>
            <a:ext cx="0" cy="261937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20833" y="4793879"/>
            <a:ext cx="2733212" cy="2286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903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730251"/>
            <a:ext cx="6619244" cy="53022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1952625"/>
            <a:ext cx="6619244" cy="2562225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21580" y="4793879"/>
            <a:ext cx="742949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4533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38927" y="958850"/>
            <a:ext cx="1057474" cy="3561443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216" y="958850"/>
            <a:ext cx="4692019" cy="356144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9829" y="4793879"/>
            <a:ext cx="744101" cy="228599"/>
          </a:xfrm>
        </p:spPr>
        <p:txBody>
          <a:bodyPr/>
          <a:lstStyle/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7768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41772"/>
            <a:ext cx="77724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7137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8381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8673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5689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4409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3592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3067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8441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79528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16310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98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sz="1350"/>
            </a:p>
          </p:txBody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 sz="135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216" y="730251"/>
            <a:ext cx="6571060" cy="5302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1952625"/>
            <a:ext cx="6571060" cy="2562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89829" y="4793879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1" i="0">
                <a:solidFill>
                  <a:schemeClr val="accent1"/>
                </a:solidFill>
              </a:defRPr>
            </a:lvl1pPr>
          </a:lstStyle>
          <a:p>
            <a:fld id="{6F634444-AEE0-4C6E-B569-4AAF1065CCD1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0833" y="4793879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bg1"/>
                </a:solidFill>
              </a:defRPr>
            </a:lvl1pPr>
          </a:lstStyle>
          <a:p>
            <a:fld id="{0989B6C4-B77C-4C84-A5C3-301CFEE58B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06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273846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B4A4D-EEE9-44DC-99E0-2790C8CCDBD3}" type="datetimeFigureOut">
              <a:rPr lang="en-GB" smtClean="0"/>
              <a:t>22/02/2026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C751-B238-469C-8710-3A89013D2A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51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31.jpeg"/><Relationship Id="rId7" Type="http://schemas.openxmlformats.org/officeDocument/2006/relationships/image" Target="../media/image35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5660571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Independence 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1 23.02.26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1BEAB3E-1690-46DA-B014-02CF227AD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06" y="0"/>
            <a:ext cx="2930525" cy="2163007"/>
          </a:xfrm>
          <a:prstGeom prst="rect">
            <a:avLst/>
          </a:prstGeom>
        </p:spPr>
      </p:pic>
      <p:pic>
        <p:nvPicPr>
          <p:cNvPr id="2050" name="Picture 2" descr="Go All In - The Year of Reading 2026 Unveils The Campaign Brand |  LoveReading4Kids">
            <a:extLst>
              <a:ext uri="{FF2B5EF4-FFF2-40B4-BE49-F238E27FC236}">
                <a16:creationId xmlns:a16="http://schemas.microsoft.com/office/drawing/2014/main" id="{3E043772-3C83-47C3-A597-D9B1BC269C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909" y="0"/>
            <a:ext cx="13716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 Big Thank You Images – Browse 22,253 ...">
            <a:extLst>
              <a:ext uri="{FF2B5EF4-FFF2-40B4-BE49-F238E27FC236}">
                <a16:creationId xmlns:a16="http://schemas.microsoft.com/office/drawing/2014/main" id="{4FB19578-8DA6-47D1-B8C8-23DC56C61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746" y="639363"/>
            <a:ext cx="5267213" cy="294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B91E73B-EB65-4B4F-87AD-65AF7C9E0218}"/>
              </a:ext>
            </a:extLst>
          </p:cNvPr>
          <p:cNvSpPr/>
          <p:nvPr/>
        </p:nvSpPr>
        <p:spPr>
          <a:xfrm>
            <a:off x="2861101" y="3157072"/>
            <a:ext cx="394050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600" dirty="0"/>
              <a:t>£1,300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E248664-AD71-45AF-8065-54C20D2F9697}"/>
              </a:ext>
            </a:extLst>
          </p:cNvPr>
          <p:cNvSpPr/>
          <p:nvPr/>
        </p:nvSpPr>
        <p:spPr>
          <a:xfrm>
            <a:off x="1287286" y="4632651"/>
            <a:ext cx="65694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What else are we doing for the National Year of Reading?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689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5A1546-D5E8-4655-9705-ADC57E441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86" y="161731"/>
            <a:ext cx="2965822" cy="222436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972032-FF7C-4579-A54A-01A17B88B7E6}"/>
              </a:ext>
            </a:extLst>
          </p:cNvPr>
          <p:cNvSpPr/>
          <p:nvPr/>
        </p:nvSpPr>
        <p:spPr>
          <a:xfrm>
            <a:off x="324586" y="2386097"/>
            <a:ext cx="292099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Lunchtime reading club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835D3C3-A8C8-4A23-A800-AA54533592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199" y="688229"/>
            <a:ext cx="1920084" cy="2002668"/>
          </a:xfrm>
          <a:prstGeom prst="rect">
            <a:avLst/>
          </a:prstGeom>
        </p:spPr>
      </p:pic>
      <p:pic>
        <p:nvPicPr>
          <p:cNvPr id="2050" name="Picture 2" descr="Reading Record Book - Children - A5">
            <a:extLst>
              <a:ext uri="{FF2B5EF4-FFF2-40B4-BE49-F238E27FC236}">
                <a16:creationId xmlns:a16="http://schemas.microsoft.com/office/drawing/2014/main" id="{EB6B1B52-6FA4-4587-BAF3-FEB20DF37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825" y="161731"/>
            <a:ext cx="2685428" cy="268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eacher Telling Story Stock Illustrations – 323 Teacher Telling Story Stock  Illustrations, Vectors &amp; Clipart - Dreamstime">
            <a:extLst>
              <a:ext uri="{FF2B5EF4-FFF2-40B4-BE49-F238E27FC236}">
                <a16:creationId xmlns:a16="http://schemas.microsoft.com/office/drawing/2014/main" id="{12337A36-4B9D-456A-B51B-817323D088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985" y="2952306"/>
            <a:ext cx="2720894" cy="190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364D085-D1C1-4E0C-BE42-0EF204B91322}"/>
              </a:ext>
            </a:extLst>
          </p:cNvPr>
          <p:cNvSpPr/>
          <p:nvPr/>
        </p:nvSpPr>
        <p:spPr>
          <a:xfrm>
            <a:off x="4906341" y="4672090"/>
            <a:ext cx="2571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Teacher read </a:t>
            </a:r>
            <a:r>
              <a:rPr lang="en-GB" dirty="0" err="1"/>
              <a:t>alouds</a:t>
            </a:r>
            <a:r>
              <a:rPr lang="en-GB" dirty="0"/>
              <a:t> </a:t>
            </a:r>
          </a:p>
        </p:txBody>
      </p:sp>
      <p:pic>
        <p:nvPicPr>
          <p:cNvPr id="2054" name="Picture 6" descr="The magic of story time: Why is reading aloud to kids so important? |  EdSource">
            <a:extLst>
              <a:ext uri="{FF2B5EF4-FFF2-40B4-BE49-F238E27FC236}">
                <a16:creationId xmlns:a16="http://schemas.microsoft.com/office/drawing/2014/main" id="{E8B60E81-14B6-4DD2-A0EA-F2A03B477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11" y="2847159"/>
            <a:ext cx="2571539" cy="171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0C4774D-3978-4CB3-BF98-D850B761CFDB}"/>
              </a:ext>
            </a:extLst>
          </p:cNvPr>
          <p:cNvSpPr/>
          <p:nvPr/>
        </p:nvSpPr>
        <p:spPr>
          <a:xfrm>
            <a:off x="1203424" y="4533820"/>
            <a:ext cx="2098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Daily story telling</a:t>
            </a:r>
          </a:p>
        </p:txBody>
      </p:sp>
    </p:spTree>
    <p:extLst>
      <p:ext uri="{BB962C8B-B14F-4D97-AF65-F5344CB8AC3E}">
        <p14:creationId xmlns:p14="http://schemas.microsoft.com/office/powerpoint/2010/main" val="1417328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299158-5C2D-4944-8A72-DF9882BEA971}"/>
              </a:ext>
            </a:extLst>
          </p:cNvPr>
          <p:cNvSpPr/>
          <p:nvPr/>
        </p:nvSpPr>
        <p:spPr>
          <a:xfrm>
            <a:off x="665609" y="897684"/>
            <a:ext cx="803052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600" dirty="0"/>
              <a:t>What are our 6 school values? </a:t>
            </a:r>
          </a:p>
        </p:txBody>
      </p:sp>
    </p:spTree>
    <p:extLst>
      <p:ext uri="{BB962C8B-B14F-4D97-AF65-F5344CB8AC3E}">
        <p14:creationId xmlns:p14="http://schemas.microsoft.com/office/powerpoint/2010/main" val="16728647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A1AF1-4960-4762-88CE-B4EEF2607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Values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3D442D0-537C-441C-BD96-146F74F9B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015380"/>
              </p:ext>
            </p:extLst>
          </p:nvPr>
        </p:nvGraphicFramePr>
        <p:xfrm>
          <a:off x="136849" y="1679509"/>
          <a:ext cx="8814318" cy="2889366"/>
        </p:xfrm>
        <a:graphic>
          <a:graphicData uri="http://schemas.openxmlformats.org/drawingml/2006/table">
            <a:tbl>
              <a:tblPr/>
              <a:tblGrid>
                <a:gridCol w="2938106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2938106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44683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accent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40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pic>
        <p:nvPicPr>
          <p:cNvPr id="5" name="Picture 2" descr="People World Stock Illustrations – 302,088 People World ...">
            <a:extLst>
              <a:ext uri="{FF2B5EF4-FFF2-40B4-BE49-F238E27FC236}">
                <a16:creationId xmlns:a16="http://schemas.microsoft.com/office/drawing/2014/main" id="{94785595-08BF-4737-B243-608A510D4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738" y="0"/>
            <a:ext cx="1953562" cy="20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663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5503-FE9D-43C5-9836-B6F2DC58E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Our values help to prepare us for life and should be treasured </a:t>
            </a:r>
          </a:p>
        </p:txBody>
      </p:sp>
      <p:pic>
        <p:nvPicPr>
          <p:cNvPr id="3074" name="Picture 2" descr="What does treasure mean? | Lingoland English-English Dictionary">
            <a:extLst>
              <a:ext uri="{FF2B5EF4-FFF2-40B4-BE49-F238E27FC236}">
                <a16:creationId xmlns:a16="http://schemas.microsoft.com/office/drawing/2014/main" id="{9EA1BB8D-B389-4019-A4E1-ED22B48FE5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6" r="4092"/>
          <a:stretch/>
        </p:blipFill>
        <p:spPr bwMode="auto">
          <a:xfrm>
            <a:off x="2099389" y="1463254"/>
            <a:ext cx="4503575" cy="353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9A307A7-2782-4A8A-961B-60E6CCF6576F}"/>
              </a:ext>
            </a:extLst>
          </p:cNvPr>
          <p:cNvSpPr/>
          <p:nvPr/>
        </p:nvSpPr>
        <p:spPr>
          <a:xfrm>
            <a:off x="0" y="1541108"/>
            <a:ext cx="2214068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</a:rPr>
              <a:t>Resilient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>
                <a:solidFill>
                  <a:srgbClr val="FF0000"/>
                </a:solidFill>
              </a:rPr>
              <a:t>Empathy </a:t>
            </a:r>
          </a:p>
          <a:p>
            <a:endParaRPr lang="en-GB" sz="4000" dirty="0">
              <a:solidFill>
                <a:srgbClr val="FF0000"/>
              </a:solidFill>
            </a:endParaRPr>
          </a:p>
          <a:p>
            <a:r>
              <a:rPr lang="en-GB" sz="4000" dirty="0">
                <a:solidFill>
                  <a:srgbClr val="FF0000"/>
                </a:solidFill>
              </a:rPr>
              <a:t>Respect</a:t>
            </a:r>
            <a:endParaRPr lang="en-GB" sz="4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FA52E4-A938-4842-909B-8DCA4DCAF274}"/>
              </a:ext>
            </a:extLst>
          </p:cNvPr>
          <p:cNvSpPr/>
          <p:nvPr/>
        </p:nvSpPr>
        <p:spPr>
          <a:xfrm>
            <a:off x="6602964" y="1582051"/>
            <a:ext cx="2585964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Independence</a:t>
            </a:r>
          </a:p>
          <a:p>
            <a:endParaRPr lang="en-GB" sz="3200" dirty="0">
              <a:solidFill>
                <a:schemeClr val="accent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Courage 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Ambition  </a:t>
            </a:r>
          </a:p>
          <a:p>
            <a:r>
              <a:rPr lang="en-GB" sz="3200" dirty="0">
                <a:solidFill>
                  <a:schemeClr val="bg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64366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2B248D-FBDF-45B0-87F7-4883620DE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850" y="403559"/>
            <a:ext cx="8520600" cy="626100"/>
          </a:xfrm>
        </p:spPr>
        <p:txBody>
          <a:bodyPr>
            <a:normAutofit fontScale="90000"/>
          </a:bodyPr>
          <a:lstStyle/>
          <a:p>
            <a:r>
              <a:rPr lang="en-GB" sz="3600" cap="none" dirty="0"/>
              <a:t>Last Week class follow up- </a:t>
            </a:r>
            <a:r>
              <a:rPr lang="en-GB" dirty="0"/>
              <a:t>Role Model </a:t>
            </a:r>
            <a:br>
              <a:rPr lang="en-GB" b="1" dirty="0"/>
            </a:br>
            <a:r>
              <a:rPr lang="en-GB" b="1" dirty="0"/>
              <a:t> </a:t>
            </a:r>
            <a:endParaRPr lang="en-GB" sz="3600" cap="non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D67031-B50A-423A-BDAB-478CCEE9783F}"/>
              </a:ext>
            </a:extLst>
          </p:cNvPr>
          <p:cNvPicPr/>
          <p:nvPr/>
        </p:nvPicPr>
        <p:blipFill rotWithShape="1">
          <a:blip r:embed="rId3"/>
          <a:srcRect l="18731" t="23435" r="50468" b="10660"/>
          <a:stretch/>
        </p:blipFill>
        <p:spPr bwMode="auto">
          <a:xfrm>
            <a:off x="510230" y="1448526"/>
            <a:ext cx="2817688" cy="34282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0786E1E-4CD7-4EAA-B883-9BB5A0E8DB8F}"/>
              </a:ext>
            </a:extLst>
          </p:cNvPr>
          <p:cNvSpPr/>
          <p:nvPr/>
        </p:nvSpPr>
        <p:spPr>
          <a:xfrm>
            <a:off x="3569653" y="1448526"/>
            <a:ext cx="511079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>
                <a:latin typeface="Trebuchet MS" panose="020B0603020202020204" pitchFamily="34" charset="0"/>
              </a:rPr>
              <a:t>KS1- Think and share:</a:t>
            </a:r>
          </a:p>
          <a:p>
            <a:r>
              <a:rPr lang="en-GB" dirty="0">
                <a:latin typeface="Trebuchet MS" panose="020B0603020202020204" pitchFamily="34" charset="0"/>
              </a:rPr>
              <a:t>*What can you learn from a role model? </a:t>
            </a:r>
          </a:p>
          <a:p>
            <a:r>
              <a:rPr lang="en-GB" dirty="0">
                <a:latin typeface="Trebuchet MS" panose="020B0603020202020204" pitchFamily="34" charset="0"/>
              </a:rPr>
              <a:t>*Can you be a role model?</a:t>
            </a:r>
          </a:p>
          <a:p>
            <a:endParaRPr lang="en-GB" dirty="0">
              <a:latin typeface="Trebuchet MS" panose="020B0603020202020204" pitchFamily="34" charset="0"/>
            </a:endParaRPr>
          </a:p>
          <a:p>
            <a:r>
              <a:rPr lang="en-GB" dirty="0">
                <a:latin typeface="Trebuchet MS" panose="020B0603020202020204" pitchFamily="34" charset="0"/>
              </a:rPr>
              <a:t>KS2- Think and share: </a:t>
            </a:r>
          </a:p>
          <a:p>
            <a:r>
              <a:rPr lang="en-GB" dirty="0">
                <a:latin typeface="Trebuchet MS" panose="020B0603020202020204" pitchFamily="34" charset="0"/>
              </a:rPr>
              <a:t>*Who would you respect, why?</a:t>
            </a:r>
          </a:p>
          <a:p>
            <a:r>
              <a:rPr lang="en-GB" dirty="0">
                <a:latin typeface="Trebuchet MS" panose="020B0603020202020204" pitchFamily="34" charset="0"/>
              </a:rPr>
              <a:t>*As a role model, which school expectation is the most important?</a:t>
            </a:r>
          </a:p>
          <a:p>
            <a:r>
              <a:rPr lang="en-GB" dirty="0">
                <a:latin typeface="Trebuchet MS" panose="020B0603020202020204" pitchFamily="34" charset="0"/>
              </a:rPr>
              <a:t>*What responsibilities would be expected of a role model in our school?    </a:t>
            </a:r>
          </a:p>
        </p:txBody>
      </p:sp>
      <p:pic>
        <p:nvPicPr>
          <p:cNvPr id="6" name="Picture 4" descr="Subject Prefects | Class Teaching">
            <a:extLst>
              <a:ext uri="{FF2B5EF4-FFF2-40B4-BE49-F238E27FC236}">
                <a16:creationId xmlns:a16="http://schemas.microsoft.com/office/drawing/2014/main" id="{3077683F-875D-4EF8-8E33-062C6DD25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585" y="4249152"/>
            <a:ext cx="922370" cy="981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24847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20745-9903-4CAA-B3A2-4D5818875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How can you be a Role Model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1BE3AC-50FF-4A71-88C7-B1F86B872F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597" y="1031669"/>
            <a:ext cx="3085322" cy="2056367"/>
          </a:xfrm>
          <a:prstGeom prst="rect">
            <a:avLst/>
          </a:prstGeom>
        </p:spPr>
      </p:pic>
      <p:pic>
        <p:nvPicPr>
          <p:cNvPr id="5" name="Picture 2" descr="School Toilet Requirements | Commercial Washrooms">
            <a:extLst>
              <a:ext uri="{FF2B5EF4-FFF2-40B4-BE49-F238E27FC236}">
                <a16:creationId xmlns:a16="http://schemas.microsoft.com/office/drawing/2014/main" id="{BB2387C4-54F5-45F3-97F6-071E99D148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5"/>
          <a:stretch/>
        </p:blipFill>
        <p:spPr bwMode="auto">
          <a:xfrm>
            <a:off x="4820815" y="1017450"/>
            <a:ext cx="3558074" cy="190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05B976C-FE00-4ECB-8A24-F737D353C4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5119" y="3218625"/>
            <a:ext cx="3164244" cy="177197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17F23F6-BBD9-4CB3-974A-407706E460A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3272" r="31200"/>
          <a:stretch/>
        </p:blipFill>
        <p:spPr>
          <a:xfrm>
            <a:off x="243276" y="3200079"/>
            <a:ext cx="3567870" cy="177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30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E0BFE-FC72-493C-AF86-77D1911EC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Follow up: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B792D-9EF1-4B9E-950D-23327EB7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569242"/>
            <a:ext cx="8520600" cy="3416400"/>
          </a:xfrm>
        </p:spPr>
        <p:txBody>
          <a:bodyPr/>
          <a:lstStyle/>
          <a:p>
            <a:r>
              <a:rPr lang="en-GB" dirty="0" err="1"/>
              <a:t>Stuedent</a:t>
            </a:r>
            <a:r>
              <a:rPr lang="en-GB" dirty="0"/>
              <a:t> Council will present about British Values. </a:t>
            </a:r>
          </a:p>
          <a:p>
            <a:r>
              <a:rPr lang="en-GB" dirty="0"/>
              <a:t>Can each class create a small display to display the British values posters that student council have created </a:t>
            </a:r>
          </a:p>
          <a:p>
            <a:r>
              <a:rPr lang="en-GB" dirty="0"/>
              <a:t>For each </a:t>
            </a:r>
            <a:r>
              <a:rPr lang="en-GB" dirty="0" err="1"/>
              <a:t>british</a:t>
            </a:r>
            <a:r>
              <a:rPr lang="en-GB" dirty="0"/>
              <a:t> value to recap how in your classroom/ in our school we develop. </a:t>
            </a:r>
            <a:r>
              <a:rPr lang="en-GB" dirty="0" err="1"/>
              <a:t>Eg</a:t>
            </a:r>
            <a:r>
              <a:rPr lang="en-GB" dirty="0"/>
              <a:t> voting for class a class book.  On your mini class display please add details. </a:t>
            </a:r>
          </a:p>
          <a:p>
            <a:endParaRPr lang="en-GB" dirty="0"/>
          </a:p>
          <a:p>
            <a:r>
              <a:rPr lang="en-GB" dirty="0"/>
              <a:t>Send a photograph of your display to Mr Malin and Mrs Evans as we will be creating a page on our school website and student council will be updating the British value display in the ICT room. </a:t>
            </a:r>
          </a:p>
        </p:txBody>
      </p:sp>
    </p:spTree>
    <p:extLst>
      <p:ext uri="{BB962C8B-B14F-4D97-AF65-F5344CB8AC3E}">
        <p14:creationId xmlns:p14="http://schemas.microsoft.com/office/powerpoint/2010/main" val="2874624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0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gular Pentagon 3"/>
          <p:cNvSpPr/>
          <p:nvPr/>
        </p:nvSpPr>
        <p:spPr>
          <a:xfrm>
            <a:off x="3687734" y="1658389"/>
            <a:ext cx="1776845" cy="1739438"/>
          </a:xfrm>
          <a:prstGeom prst="pentag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6" name="Straight Connector 5"/>
          <p:cNvCxnSpPr>
            <a:stCxn id="4" idx="0"/>
          </p:cNvCxnSpPr>
          <p:nvPr/>
        </p:nvCxnSpPr>
        <p:spPr>
          <a:xfrm flipH="1" flipV="1">
            <a:off x="4576156" y="0"/>
            <a:ext cx="1" cy="165838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>
            <a:stCxn id="4" idx="5"/>
          </p:cNvCxnSpPr>
          <p:nvPr/>
        </p:nvCxnSpPr>
        <p:spPr>
          <a:xfrm flipV="1">
            <a:off x="5464576" y="1390304"/>
            <a:ext cx="2822174" cy="93249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4" idx="1"/>
          </p:cNvCxnSpPr>
          <p:nvPr/>
        </p:nvCxnSpPr>
        <p:spPr>
          <a:xfrm flipH="1" flipV="1">
            <a:off x="857250" y="1321724"/>
            <a:ext cx="2830486" cy="100107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stCxn id="4" idx="2"/>
          </p:cNvCxnSpPr>
          <p:nvPr/>
        </p:nvCxnSpPr>
        <p:spPr>
          <a:xfrm flipH="1">
            <a:off x="857251" y="3397822"/>
            <a:ext cx="3169832" cy="17456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4" idx="4"/>
          </p:cNvCxnSpPr>
          <p:nvPr/>
        </p:nvCxnSpPr>
        <p:spPr>
          <a:xfrm>
            <a:off x="5125231" y="3397822"/>
            <a:ext cx="3169832" cy="17456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3460367" y="2048423"/>
            <a:ext cx="2231578" cy="108491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33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British values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-66438" y="-53388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Rule of Law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125441" y="-18668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Democracy</a:t>
            </a:r>
          </a:p>
        </p:txBody>
      </p:sp>
      <p:sp>
        <p:nvSpPr>
          <p:cNvPr id="32" name="Rectangle 31"/>
          <p:cNvSpPr/>
          <p:nvPr/>
        </p:nvSpPr>
        <p:spPr>
          <a:xfrm rot="1223843">
            <a:off x="124131" y="1579113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Mutual Respect</a:t>
            </a:r>
          </a:p>
        </p:txBody>
      </p:sp>
      <p:sp>
        <p:nvSpPr>
          <p:cNvPr id="33" name="Rectangle 32"/>
          <p:cNvSpPr/>
          <p:nvPr/>
        </p:nvSpPr>
        <p:spPr>
          <a:xfrm rot="20487885">
            <a:off x="6276379" y="1534397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Tolerance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083056" y="4856160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Individual Liberty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109924" y="4551335"/>
            <a:ext cx="9348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2D050"/>
                </a:solidFill>
                <a:latin typeface="Century Gothic" panose="020B0502020202020204" pitchFamily="34" charset="0"/>
              </a:rPr>
              <a:t>equality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98391" y="4173872"/>
            <a:ext cx="47320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B050"/>
                </a:solidFill>
                <a:latin typeface="Century Gothic" panose="020B0502020202020204" pitchFamily="34" charset="0"/>
              </a:rPr>
              <a:t>fair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403043" y="4231439"/>
            <a:ext cx="151515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0AD47">
                    <a:lumMod val="50000"/>
                  </a:srgbClr>
                </a:solidFill>
                <a:latin typeface="Century Gothic" panose="020B0502020202020204" pitchFamily="34" charset="0"/>
              </a:rPr>
              <a:t>share opinions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780154" y="3432753"/>
            <a:ext cx="56778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030A0"/>
                </a:solidFill>
                <a:latin typeface="Century Gothic" panose="020B0502020202020204" pitchFamily="34" charset="0"/>
              </a:rPr>
              <a:t>kind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83052" y="3238632"/>
            <a:ext cx="8899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CC99FF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31273" y="3421885"/>
            <a:ext cx="56618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CC00FF"/>
                </a:solidFill>
                <a:latin typeface="Century Gothic" panose="020B0502020202020204" pitchFamily="34" charset="0"/>
              </a:rPr>
              <a:t>trust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37673" y="2110700"/>
            <a:ext cx="147348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CC0099"/>
                </a:solidFill>
                <a:latin typeface="Century Gothic" panose="020B0502020202020204" pitchFamily="34" charset="0"/>
              </a:rPr>
              <a:t>open-minded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115641" y="3593048"/>
            <a:ext cx="114005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44546A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thoughtful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782831" y="3463134"/>
            <a:ext cx="152317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0AD47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feeling valued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785721" y="2271864"/>
            <a:ext cx="25587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999FF"/>
                </a:solidFill>
                <a:latin typeface="Century Gothic" panose="020B0502020202020204" pitchFamily="34" charset="0"/>
              </a:rPr>
              <a:t>celebrate our differences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884416" y="4147247"/>
            <a:ext cx="130356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2060"/>
                </a:solidFill>
                <a:latin typeface="Century Gothic" panose="020B0502020202020204" pitchFamily="34" charset="0"/>
              </a:rPr>
              <a:t>considerate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978257" y="3828893"/>
            <a:ext cx="109036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1E9A24"/>
                </a:solidFill>
                <a:latin typeface="Century Gothic" panose="020B0502020202020204" pitchFamily="34" charset="0"/>
              </a:rPr>
              <a:t>ambitious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739812" y="2481985"/>
            <a:ext cx="65434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D3B5E9"/>
                </a:solidFill>
                <a:latin typeface="Century Gothic" panose="020B0502020202020204" pitchFamily="34" charset="0"/>
              </a:rPr>
              <a:t>learn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650175" y="3620699"/>
            <a:ext cx="58221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966FF"/>
                </a:solidFill>
                <a:latin typeface="Century Gothic" panose="020B0502020202020204" pitchFamily="34" charset="0"/>
              </a:rPr>
              <a:t>love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610451" y="2444756"/>
            <a:ext cx="74892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CC00FF"/>
                </a:solidFill>
                <a:latin typeface="Century Gothic" panose="020B0502020202020204" pitchFamily="34" charset="0"/>
              </a:rPr>
              <a:t>teach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963825" y="4160670"/>
            <a:ext cx="138691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999FF"/>
                </a:solidFill>
                <a:latin typeface="Century Gothic" panose="020B0502020202020204" pitchFamily="34" charset="0"/>
              </a:rPr>
              <a:t>acceptance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017972" y="4536764"/>
            <a:ext cx="11785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B050"/>
                </a:solidFill>
                <a:latin typeface="Century Gothic" panose="020B0502020202020204" pitchFamily="34" charset="0"/>
              </a:rPr>
              <a:t>my choice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218355" y="3664847"/>
            <a:ext cx="6447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030A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362218" y="333519"/>
            <a:ext cx="6447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C0000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584258" y="181203"/>
            <a:ext cx="178606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5050"/>
                </a:solidFill>
                <a:latin typeface="Century Gothic" panose="020B0502020202020204" pitchFamily="34" charset="0"/>
              </a:rPr>
              <a:t>do the right thing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365872" y="1588514"/>
            <a:ext cx="20665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0000"/>
                </a:solidFill>
                <a:latin typeface="Century Gothic" panose="020B0502020202020204" pitchFamily="34" charset="0"/>
              </a:rPr>
              <a:t>school expectations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64056" y="2229815"/>
            <a:ext cx="6447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B0F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938044" y="2054717"/>
            <a:ext cx="8899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4472C4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41312" y="3951217"/>
            <a:ext cx="119295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5B9BD5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kind hands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463064" y="2216815"/>
            <a:ext cx="51648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talk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228545" y="2977841"/>
            <a:ext cx="6238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70C0"/>
                </a:solidFill>
                <a:latin typeface="Century Gothic" panose="020B0502020202020204" pitchFamily="34" charset="0"/>
              </a:rPr>
              <a:t>care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5259920" y="4358396"/>
            <a:ext cx="100540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0AD47">
                    <a:lumMod val="75000"/>
                  </a:srgbClr>
                </a:solidFill>
                <a:latin typeface="Century Gothic" panose="020B0502020202020204" pitchFamily="34" charset="0"/>
              </a:rPr>
              <a:t>my rights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6570060" y="228628"/>
            <a:ext cx="76976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000"/>
                </a:solidFill>
                <a:latin typeface="Century Gothic" panose="020B0502020202020204" pitchFamily="34" charset="0"/>
              </a:rPr>
              <a:t>voting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4668445" y="1088439"/>
            <a:ext cx="84189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000"/>
                </a:solidFill>
                <a:latin typeface="Century Gothic" panose="020B0502020202020204" pitchFamily="34" charset="0"/>
              </a:rPr>
              <a:t>choice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770023" y="1597785"/>
            <a:ext cx="153439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000">
                    <a:lumMod val="75000"/>
                  </a:srgbClr>
                </a:solidFill>
                <a:latin typeface="Century Gothic" panose="020B0502020202020204" pitchFamily="34" charset="0"/>
              </a:rPr>
              <a:t>school council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640235" y="1251222"/>
            <a:ext cx="86594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0EA00"/>
                </a:solidFill>
                <a:latin typeface="Century Gothic" panose="020B0502020202020204" pitchFamily="34" charset="0"/>
              </a:rPr>
              <a:t>fairness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1658610" y="2046149"/>
            <a:ext cx="79060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33CCFF"/>
                </a:solidFill>
                <a:latin typeface="Century Gothic" panose="020B0502020202020204" pitchFamily="34" charset="0"/>
              </a:rPr>
              <a:t>friends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7112194" y="796782"/>
            <a:ext cx="108876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ED7D31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take turns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131112" y="66051"/>
            <a:ext cx="76976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C99"/>
                </a:solidFill>
                <a:latin typeface="Century Gothic" panose="020B0502020202020204" pitchFamily="34" charset="0"/>
              </a:rPr>
              <a:t>justice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482788" y="1317830"/>
            <a:ext cx="59824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ED7D31">
                    <a:lumMod val="75000"/>
                  </a:srgbClr>
                </a:solidFill>
                <a:latin typeface="Century Gothic" panose="020B0502020202020204" pitchFamily="34" charset="0"/>
              </a:rPr>
              <a:t>rules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1321205" y="674158"/>
            <a:ext cx="74571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7C80"/>
                </a:solidFill>
                <a:latin typeface="Century Gothic" panose="020B0502020202020204" pitchFamily="34" charset="0"/>
              </a:rPr>
              <a:t>safety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990941" y="20544"/>
            <a:ext cx="180850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0066"/>
                </a:solidFill>
                <a:latin typeface="Century Gothic" panose="020B0502020202020204" pitchFamily="34" charset="0"/>
              </a:rPr>
              <a:t>follow instructions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997245" y="1865110"/>
            <a:ext cx="103906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82EBF6"/>
                </a:solidFill>
                <a:latin typeface="Century Gothic" panose="020B0502020202020204" pitchFamily="34" charset="0"/>
              </a:rPr>
              <a:t>empathy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2591854" y="4405244"/>
            <a:ext cx="127631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66FF99"/>
                </a:solidFill>
                <a:latin typeface="Century Gothic" panose="020B0502020202020204" pitchFamily="34" charset="0"/>
              </a:rPr>
              <a:t>confidence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5618736" y="4160670"/>
            <a:ext cx="9973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9FF33"/>
                </a:solidFill>
                <a:latin typeface="Century Gothic" panose="020B0502020202020204" pitchFamily="34" charset="0"/>
              </a:rPr>
              <a:t>courage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1131608" y="2837634"/>
            <a:ext cx="81144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33CCFF"/>
                </a:solidFill>
                <a:latin typeface="Century Gothic" panose="020B0502020202020204" pitchFamily="34" charset="0"/>
              </a:rPr>
              <a:t>honest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155475" y="974729"/>
            <a:ext cx="1043876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000"/>
                </a:solidFill>
                <a:latin typeface="Century Gothic" panose="020B0502020202020204" pitchFamily="34" charset="0"/>
              </a:rPr>
              <a:t>my voice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849601" y="1776948"/>
            <a:ext cx="64472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E33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1028906" y="500780"/>
            <a:ext cx="104227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0066"/>
                </a:solidFill>
                <a:latin typeface="Century Gothic" panose="020B0502020202020204" pitchFamily="34" charset="0"/>
              </a:rPr>
              <a:t>be ready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1225552" y="1169558"/>
            <a:ext cx="8899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0000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827534" y="1414006"/>
            <a:ext cx="89479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000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debate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898451" y="4034721"/>
            <a:ext cx="99257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9FF33"/>
                </a:solidFill>
                <a:latin typeface="Century Gothic" panose="020B0502020202020204" pitchFamily="34" charset="0"/>
              </a:rPr>
              <a:t>freedom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036570" y="417042"/>
            <a:ext cx="95090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FC000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prefects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357485" y="3973752"/>
            <a:ext cx="103906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D990E8"/>
                </a:solidFill>
                <a:latin typeface="Century Gothic" panose="020B0502020202020204" pitchFamily="34" charset="0"/>
              </a:rPr>
              <a:t>empathy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7139104" y="592343"/>
            <a:ext cx="114646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F0EA00"/>
                </a:solidFill>
                <a:latin typeface="Century Gothic" panose="020B0502020202020204" pitchFamily="34" charset="0"/>
              </a:rPr>
              <a:t>listened to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075538" y="3605146"/>
            <a:ext cx="114646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70C0"/>
                </a:solidFill>
                <a:latin typeface="Century Gothic" panose="020B0502020202020204" pitchFamily="34" charset="0"/>
              </a:rPr>
              <a:t>listened to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1510733" y="3777520"/>
            <a:ext cx="108876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B0F0"/>
                </a:solidFill>
                <a:latin typeface="Century Gothic" panose="020B0502020202020204" pitchFamily="34" charset="0"/>
              </a:rPr>
              <a:t>take turns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927956" y="1037094"/>
            <a:ext cx="108876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ED7D31">
                    <a:lumMod val="50000"/>
                  </a:srgbClr>
                </a:solidFill>
                <a:latin typeface="Century Gothic" panose="020B0502020202020204" pitchFamily="34" charset="0"/>
              </a:rPr>
              <a:t>wellbeing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5442218" y="4843002"/>
            <a:ext cx="137890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0AD47">
                    <a:lumMod val="75000"/>
                  </a:srgbClr>
                </a:solidFill>
                <a:latin typeface="Century Gothic" panose="020B0502020202020204" pitchFamily="34" charset="0"/>
              </a:rPr>
              <a:t>appreciated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3297861" y="3657306"/>
            <a:ext cx="84991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92D050"/>
                </a:solidFill>
                <a:latin typeface="Century Gothic" panose="020B0502020202020204" pitchFamily="34" charset="0"/>
              </a:rPr>
              <a:t>special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6110078" y="4370129"/>
            <a:ext cx="96693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00B050"/>
                </a:solidFill>
                <a:latin typeface="Century Gothic" panose="020B0502020202020204" pitchFamily="34" charset="0"/>
              </a:rPr>
              <a:t>different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5295788" y="4540838"/>
            <a:ext cx="8306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8DFB9A"/>
                </a:solidFill>
                <a:latin typeface="Century Gothic" panose="020B0502020202020204" pitchFamily="34" charset="0"/>
              </a:rPr>
              <a:t>unique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939246" y="4327797"/>
            <a:ext cx="88998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61D6FF"/>
                </a:solidFill>
                <a:latin typeface="Century Gothic" panose="020B0502020202020204" pitchFamily="34" charset="0"/>
              </a:rPr>
              <a:t>support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1386400" y="2698600"/>
            <a:ext cx="59663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66FFFF"/>
                </a:solidFill>
                <a:latin typeface="Century Gothic" panose="020B0502020202020204" pitchFamily="34" charset="0"/>
              </a:rPr>
              <a:t>help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900774" y="3131755"/>
            <a:ext cx="92845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73BFED"/>
                </a:solidFill>
                <a:latin typeface="Century Gothic" panose="020B0502020202020204" pitchFamily="34" charset="0"/>
              </a:rPr>
              <a:t>comfort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604007" y="3809579"/>
            <a:ext cx="153920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500" dirty="0">
                <a:solidFill>
                  <a:srgbClr val="D3A1E7"/>
                </a:solidFill>
                <a:latin typeface="Century Gothic" panose="020B0502020202020204" pitchFamily="34" charset="0"/>
              </a:rPr>
              <a:t>understanding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23951"/>
          <a:stretch/>
        </p:blipFill>
        <p:spPr>
          <a:xfrm>
            <a:off x="5410782" y="290751"/>
            <a:ext cx="1795269" cy="1365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22557"/>
          <a:stretch/>
        </p:blipFill>
        <p:spPr>
          <a:xfrm>
            <a:off x="6045985" y="2322794"/>
            <a:ext cx="1816155" cy="140648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DFDFE"/>
              </a:clrFrom>
              <a:clrTo>
                <a:srgbClr val="FDFDFE">
                  <a:alpha val="0"/>
                </a:srgbClr>
              </a:clrTo>
            </a:clrChange>
          </a:blip>
          <a:srcRect b="24219"/>
          <a:stretch/>
        </p:blipFill>
        <p:spPr>
          <a:xfrm>
            <a:off x="1750769" y="2283323"/>
            <a:ext cx="1706313" cy="12930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DFEFE"/>
              </a:clrFrom>
              <a:clrTo>
                <a:srgbClr val="FDFEFE">
                  <a:alpha val="0"/>
                </a:srgbClr>
              </a:clrTo>
            </a:clrChange>
          </a:blip>
          <a:srcRect b="22965"/>
          <a:stretch/>
        </p:blipFill>
        <p:spPr>
          <a:xfrm>
            <a:off x="3756839" y="3619632"/>
            <a:ext cx="1637251" cy="126126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b="24009"/>
          <a:stretch/>
        </p:blipFill>
        <p:spPr>
          <a:xfrm>
            <a:off x="1956929" y="341254"/>
            <a:ext cx="1757045" cy="1335199"/>
          </a:xfrm>
          <a:prstGeom prst="rect">
            <a:avLst/>
          </a:prstGeom>
        </p:spPr>
      </p:pic>
      <p:pic>
        <p:nvPicPr>
          <p:cNvPr id="81" name="Picture 2" descr="Edward Pauling Primary School - Hom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604" y="29706"/>
            <a:ext cx="1685102" cy="421276"/>
          </a:xfrm>
          <a:prstGeom prst="rect">
            <a:avLst/>
          </a:prstGeom>
          <a:noFill/>
          <a:ln w="38100">
            <a:solidFill>
              <a:srgbClr val="5B9BD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825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0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gular Pentagon 3"/>
          <p:cNvSpPr/>
          <p:nvPr/>
        </p:nvSpPr>
        <p:spPr>
          <a:xfrm>
            <a:off x="3687734" y="1658389"/>
            <a:ext cx="1776845" cy="1739438"/>
          </a:xfrm>
          <a:prstGeom prst="pentag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460367" y="2048423"/>
            <a:ext cx="2231578" cy="108491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33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British values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-66438" y="-53388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Rule of Law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125441" y="-18668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Democracy</a:t>
            </a:r>
          </a:p>
        </p:txBody>
      </p:sp>
      <p:sp>
        <p:nvSpPr>
          <p:cNvPr id="32" name="Rectangle 31"/>
          <p:cNvSpPr/>
          <p:nvPr/>
        </p:nvSpPr>
        <p:spPr>
          <a:xfrm rot="1223843">
            <a:off x="124131" y="1579113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Mutual Respect</a:t>
            </a:r>
          </a:p>
        </p:txBody>
      </p:sp>
      <p:sp>
        <p:nvSpPr>
          <p:cNvPr id="33" name="Rectangle 32"/>
          <p:cNvSpPr/>
          <p:nvPr/>
        </p:nvSpPr>
        <p:spPr>
          <a:xfrm rot="20487885">
            <a:off x="6276379" y="1534397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Tolerance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063792" y="4843418"/>
            <a:ext cx="3024730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15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Individual Liberty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15229" y="4719999"/>
            <a:ext cx="7825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2D050"/>
                </a:solidFill>
                <a:latin typeface="Century Gothic" panose="020B0502020202020204" pitchFamily="34" charset="0"/>
              </a:rPr>
              <a:t>equality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17819" y="3969396"/>
            <a:ext cx="415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50"/>
                </a:solidFill>
                <a:latin typeface="Century Gothic" panose="020B0502020202020204" pitchFamily="34" charset="0"/>
              </a:rPr>
              <a:t>fair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292123" y="4853653"/>
            <a:ext cx="12490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>
                    <a:lumMod val="50000"/>
                  </a:srgbClr>
                </a:solidFill>
                <a:latin typeface="Century Gothic" panose="020B0502020202020204" pitchFamily="34" charset="0"/>
              </a:rPr>
              <a:t>share opinions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892683" y="4224409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30A0"/>
                </a:solidFill>
                <a:latin typeface="Century Gothic" panose="020B0502020202020204" pitchFamily="34" charset="0"/>
              </a:rPr>
              <a:t>kind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145091" y="3719965"/>
            <a:ext cx="745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99FF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527774" y="4233082"/>
            <a:ext cx="4892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00FF"/>
                </a:solidFill>
                <a:latin typeface="Century Gothic" panose="020B0502020202020204" pitchFamily="34" charset="0"/>
              </a:rPr>
              <a:t>trust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619958" y="4052950"/>
            <a:ext cx="12153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0099"/>
                </a:solidFill>
                <a:latin typeface="Century Gothic" panose="020B0502020202020204" pitchFamily="34" charset="0"/>
              </a:rPr>
              <a:t>open-minded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1921519" y="2279778"/>
            <a:ext cx="9492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44546A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thoughtful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688645" y="4453526"/>
            <a:ext cx="1253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feeling valued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323289" y="3883300"/>
            <a:ext cx="20794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99FF"/>
                </a:solidFill>
                <a:latin typeface="Century Gothic" panose="020B0502020202020204" pitchFamily="34" charset="0"/>
              </a:rPr>
              <a:t>celebrate our differences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09574" y="2272410"/>
            <a:ext cx="10791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considerate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922779" y="4460894"/>
            <a:ext cx="906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1E9A24"/>
                </a:solidFill>
                <a:latin typeface="Century Gothic" panose="020B0502020202020204" pitchFamily="34" charset="0"/>
              </a:rPr>
              <a:t>ambitious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83713" y="4233082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D3B5E9"/>
                </a:solidFill>
                <a:latin typeface="Century Gothic" panose="020B0502020202020204" pitchFamily="34" charset="0"/>
              </a:rPr>
              <a:t>learn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867470" y="4621968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66FF"/>
                </a:solidFill>
                <a:latin typeface="Century Gothic" panose="020B0502020202020204" pitchFamily="34" charset="0"/>
              </a:rPr>
              <a:t>love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698609" y="4044277"/>
            <a:ext cx="6367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00FF"/>
                </a:solidFill>
                <a:latin typeface="Century Gothic" panose="020B0502020202020204" pitchFamily="34" charset="0"/>
              </a:rPr>
              <a:t>teach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7254972" y="4412908"/>
            <a:ext cx="1144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99FF"/>
                </a:solidFill>
                <a:latin typeface="Century Gothic" panose="020B0502020202020204" pitchFamily="34" charset="0"/>
              </a:rPr>
              <a:t>acceptance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12459" y="4206963"/>
            <a:ext cx="9781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50"/>
                </a:solidFill>
                <a:latin typeface="Century Gothic" panose="020B0502020202020204" pitchFamily="34" charset="0"/>
              </a:rPr>
              <a:t>my choice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698584" y="3719965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30A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031158" y="934459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195015" y="807502"/>
            <a:ext cx="14734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5050"/>
                </a:solidFill>
                <a:latin typeface="Century Gothic" panose="020B0502020202020204" pitchFamily="34" charset="0"/>
              </a:rPr>
              <a:t>do the right thing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674972" y="557190"/>
            <a:ext cx="16866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0000"/>
                </a:solidFill>
                <a:latin typeface="Century Gothic" panose="020B0502020202020204" pitchFamily="34" charset="0"/>
              </a:rPr>
              <a:t>school expectations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2651056" y="2411689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F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3076599" y="2398210"/>
            <a:ext cx="745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4472C4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371716" y="2549262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5B9BD5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kind hands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965093" y="2681173"/>
            <a:ext cx="4507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talk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537085" y="1986566"/>
            <a:ext cx="5357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care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214858" y="4215994"/>
            <a:ext cx="8418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>
                    <a:lumMod val="75000"/>
                  </a:srgbClr>
                </a:solidFill>
                <a:latin typeface="Century Gothic" panose="020B0502020202020204" pitchFamily="34" charset="0"/>
              </a:rPr>
              <a:t>my rights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257855" y="1983598"/>
            <a:ext cx="6527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/>
                </a:solidFill>
                <a:latin typeface="Century Gothic" panose="020B0502020202020204" pitchFamily="34" charset="0"/>
              </a:rPr>
              <a:t>voting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5965866" y="1738492"/>
            <a:ext cx="7088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/>
                </a:solidFill>
                <a:latin typeface="Century Gothic" panose="020B0502020202020204" pitchFamily="34" charset="0"/>
              </a:rPr>
              <a:t>choice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4866006" y="1740463"/>
            <a:ext cx="1261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75000"/>
                  </a:srgbClr>
                </a:solidFill>
                <a:latin typeface="Century Gothic" panose="020B0502020202020204" pitchFamily="34" charset="0"/>
              </a:rPr>
              <a:t>school council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5613431" y="1857121"/>
            <a:ext cx="728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0EA00"/>
                </a:solidFill>
                <a:latin typeface="Century Gothic" panose="020B0502020202020204" pitchFamily="34" charset="0"/>
              </a:rPr>
              <a:t>fairness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2778829" y="2130271"/>
            <a:ext cx="6687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33CCFF"/>
                </a:solidFill>
                <a:latin typeface="Century Gothic" panose="020B0502020202020204" pitchFamily="34" charset="0"/>
              </a:rPr>
              <a:t>friends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187168" y="1611535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D7D31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take turns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098865" y="1853394"/>
            <a:ext cx="651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C99"/>
                </a:solidFill>
                <a:latin typeface="Century Gothic" panose="020B0502020202020204" pitchFamily="34" charset="0"/>
              </a:rPr>
              <a:t>justice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3101853" y="680544"/>
            <a:ext cx="513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D7D31">
                    <a:lumMod val="75000"/>
                  </a:srgbClr>
                </a:solidFill>
                <a:latin typeface="Century Gothic" panose="020B0502020202020204" pitchFamily="34" charset="0"/>
              </a:rPr>
              <a:t>rules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3164792" y="297034"/>
            <a:ext cx="6319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7C80"/>
                </a:solidFill>
                <a:latin typeface="Century Gothic" panose="020B0502020202020204" pitchFamily="34" charset="0"/>
              </a:rPr>
              <a:t>safety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3120835" y="443886"/>
            <a:ext cx="14814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0066"/>
                </a:solidFill>
                <a:latin typeface="Century Gothic" panose="020B0502020202020204" pitchFamily="34" charset="0"/>
              </a:rPr>
              <a:t>follow instructions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2072106" y="2120292"/>
            <a:ext cx="867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82EBF6"/>
                </a:solidFill>
                <a:latin typeface="Century Gothic" panose="020B0502020202020204" pitchFamily="34" charset="0"/>
              </a:rPr>
              <a:t>empathy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2184440" y="4322051"/>
            <a:ext cx="10567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66FF99"/>
                </a:solidFill>
                <a:latin typeface="Century Gothic" panose="020B0502020202020204" pitchFamily="34" charset="0"/>
              </a:rPr>
              <a:t>confidence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2378563" y="4843386"/>
            <a:ext cx="8338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FF33"/>
                </a:solidFill>
                <a:latin typeface="Century Gothic" panose="020B0502020202020204" pitchFamily="34" charset="0"/>
              </a:rPr>
              <a:t>courage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191395" y="2534068"/>
            <a:ext cx="6864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33CCFF"/>
                </a:solidFill>
                <a:latin typeface="Century Gothic" panose="020B0502020202020204" pitchFamily="34" charset="0"/>
              </a:rPr>
              <a:t>honest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5749715" y="1474384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/>
                </a:solidFill>
                <a:latin typeface="Century Gothic" panose="020B0502020202020204" pitchFamily="34" charset="0"/>
              </a:rPr>
              <a:t>my voice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5198055" y="1620398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E33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3474706" y="669138"/>
            <a:ext cx="8707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0066"/>
                </a:solidFill>
                <a:latin typeface="Century Gothic" panose="020B0502020202020204" pitchFamily="34" charset="0"/>
              </a:rPr>
              <a:t>be ready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3432564" y="926212"/>
            <a:ext cx="745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0000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5598656" y="1613024"/>
            <a:ext cx="7521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debate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3076599" y="4327063"/>
            <a:ext cx="8290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FF33"/>
                </a:solidFill>
                <a:latin typeface="Century Gothic" panose="020B0502020202020204" pitchFamily="34" charset="0"/>
              </a:rPr>
              <a:t>freedom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5120674" y="1467235"/>
            <a:ext cx="7938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prefects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6809037" y="3576274"/>
            <a:ext cx="867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D990E8"/>
                </a:solidFill>
                <a:latin typeface="Century Gothic" panose="020B0502020202020204" pitchFamily="34" charset="0"/>
              </a:rPr>
              <a:t>empathy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5573998" y="1344181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0EA00"/>
                </a:solidFill>
                <a:latin typeface="Century Gothic" panose="020B0502020202020204" pitchFamily="34" charset="0"/>
              </a:rPr>
              <a:t>listened to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616221" y="2836660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listened to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2205316" y="2686055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take turns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922087" y="173005"/>
            <a:ext cx="906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D7D31">
                    <a:lumMod val="50000"/>
                  </a:srgbClr>
                </a:solidFill>
                <a:latin typeface="Century Gothic" panose="020B0502020202020204" pitchFamily="34" charset="0"/>
              </a:rPr>
              <a:t>wellbeing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2431074" y="4725775"/>
            <a:ext cx="11384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>
                    <a:lumMod val="75000"/>
                  </a:srgbClr>
                </a:solidFill>
                <a:latin typeface="Century Gothic" panose="020B0502020202020204" pitchFamily="34" charset="0"/>
              </a:rPr>
              <a:t>appreciated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861715" y="4074523"/>
            <a:ext cx="7136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2D050"/>
                </a:solidFill>
                <a:latin typeface="Century Gothic" panose="020B0502020202020204" pitchFamily="34" charset="0"/>
              </a:rPr>
              <a:t>special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2918689" y="4597730"/>
            <a:ext cx="809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50"/>
                </a:solidFill>
                <a:latin typeface="Century Gothic" panose="020B0502020202020204" pitchFamily="34" charset="0"/>
              </a:rPr>
              <a:t>different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2386645" y="4591213"/>
            <a:ext cx="6992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8DFB9A"/>
                </a:solidFill>
                <a:latin typeface="Century Gothic" panose="020B0502020202020204" pitchFamily="34" charset="0"/>
              </a:rPr>
              <a:t>unique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2036574" y="2833074"/>
            <a:ext cx="745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61D6FF"/>
                </a:solidFill>
                <a:latin typeface="Century Gothic" panose="020B0502020202020204" pitchFamily="34" charset="0"/>
              </a:rPr>
              <a:t>support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198604" y="2955426"/>
            <a:ext cx="5132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66FFFF"/>
                </a:solidFill>
                <a:latin typeface="Century Gothic" panose="020B0502020202020204" pitchFamily="34" charset="0"/>
              </a:rPr>
              <a:t>help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2594439" y="2971993"/>
            <a:ext cx="7777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3BFED"/>
                </a:solidFill>
                <a:latin typeface="Century Gothic" panose="020B0502020202020204" pitchFamily="34" charset="0"/>
              </a:rPr>
              <a:t>comfort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7119136" y="3459733"/>
            <a:ext cx="12715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D3A1E7"/>
                </a:solidFill>
                <a:latin typeface="Century Gothic" panose="020B0502020202020204" pitchFamily="34" charset="0"/>
              </a:rPr>
              <a:t>understanding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6551" y="2207840"/>
            <a:ext cx="1231223" cy="1231223"/>
          </a:xfrm>
          <a:prstGeom prst="rect">
            <a:avLst/>
          </a:prstGeom>
        </p:spPr>
      </p:pic>
      <p:pic>
        <p:nvPicPr>
          <p:cNvPr id="3074" name="Picture 2" descr="animated praying hands or palms together emoji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7" r="23600"/>
          <a:stretch/>
        </p:blipFill>
        <p:spPr bwMode="auto">
          <a:xfrm>
            <a:off x="768292" y="2402080"/>
            <a:ext cx="1687529" cy="167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🏆 Trophy Emoji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45" t="25602" r="745" b="16149"/>
          <a:stretch/>
        </p:blipFill>
        <p:spPr bwMode="auto">
          <a:xfrm>
            <a:off x="3638574" y="3473602"/>
            <a:ext cx="1887499" cy="1649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he rise of emoji is causing big problems inside the US judicial system |  AppleInsider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0" r="17906"/>
          <a:stretch/>
        </p:blipFill>
        <p:spPr bwMode="auto">
          <a:xfrm>
            <a:off x="1357452" y="51469"/>
            <a:ext cx="1709774" cy="173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🙋‍♀️ Woman Raising Hand on Apple iOS 17.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333" y="117395"/>
            <a:ext cx="1283441" cy="1283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Straight Connector 80"/>
          <p:cNvCxnSpPr/>
          <p:nvPr/>
        </p:nvCxnSpPr>
        <p:spPr>
          <a:xfrm flipH="1" flipV="1">
            <a:off x="4576156" y="0"/>
            <a:ext cx="1" cy="165838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5464576" y="1390304"/>
            <a:ext cx="2822174" cy="93249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 flipV="1">
            <a:off x="857250" y="1321724"/>
            <a:ext cx="2830486" cy="100107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857251" y="3397822"/>
            <a:ext cx="3169832" cy="17456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5125231" y="3397822"/>
            <a:ext cx="3169832" cy="17456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2" descr="Edward Pauling Primary School - Hom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604" y="29706"/>
            <a:ext cx="1685102" cy="421276"/>
          </a:xfrm>
          <a:prstGeom prst="rect">
            <a:avLst/>
          </a:prstGeom>
          <a:noFill/>
          <a:ln w="38100">
            <a:solidFill>
              <a:srgbClr val="5B9BD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243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F0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gular Pentagon 3"/>
          <p:cNvSpPr/>
          <p:nvPr/>
        </p:nvSpPr>
        <p:spPr>
          <a:xfrm>
            <a:off x="3687734" y="1658389"/>
            <a:ext cx="1776845" cy="1739438"/>
          </a:xfrm>
          <a:prstGeom prst="pentagon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429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460367" y="2048423"/>
            <a:ext cx="2231578" cy="108491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sz="3300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British values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4410" y="-46883"/>
            <a:ext cx="3024730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Rule of Law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076659" y="-38426"/>
            <a:ext cx="3024730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Democracy</a:t>
            </a:r>
          </a:p>
        </p:txBody>
      </p:sp>
      <p:sp>
        <p:nvSpPr>
          <p:cNvPr id="32" name="Rectangle 31"/>
          <p:cNvSpPr/>
          <p:nvPr/>
        </p:nvSpPr>
        <p:spPr>
          <a:xfrm rot="1223843">
            <a:off x="224982" y="1600261"/>
            <a:ext cx="3024730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Mutual Respect</a:t>
            </a:r>
          </a:p>
        </p:txBody>
      </p:sp>
      <p:sp>
        <p:nvSpPr>
          <p:cNvPr id="33" name="Rectangle 32"/>
          <p:cNvSpPr/>
          <p:nvPr/>
        </p:nvSpPr>
        <p:spPr>
          <a:xfrm rot="20487885">
            <a:off x="6207738" y="1542695"/>
            <a:ext cx="3024730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Tolerance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3024127" y="4811663"/>
            <a:ext cx="3024730" cy="346249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 defTabSz="342900"/>
            <a:r>
              <a:rPr lang="en-US" b="1" dirty="0">
                <a:ln w="0">
                  <a:solidFill>
                    <a:prstClr val="black"/>
                  </a:solidFill>
                </a:ln>
                <a:solidFill>
                  <a:prstClr val="white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entury Gothic" panose="020B0502020202020204" pitchFamily="34" charset="0"/>
              </a:rPr>
              <a:t>Individual Liberty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981242" y="4273747"/>
            <a:ext cx="7825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75000"/>
                  </a:srgbClr>
                </a:solidFill>
                <a:latin typeface="Century Gothic" panose="020B0502020202020204" pitchFamily="34" charset="0"/>
              </a:rPr>
              <a:t>equality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487616" y="3846403"/>
            <a:ext cx="415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9BB1C"/>
                </a:solidFill>
                <a:latin typeface="Century Gothic" panose="020B0502020202020204" pitchFamily="34" charset="0"/>
              </a:rPr>
              <a:t>fair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04969" y="4501408"/>
            <a:ext cx="12490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ED01"/>
                </a:solidFill>
                <a:latin typeface="Century Gothic" panose="020B0502020202020204" pitchFamily="34" charset="0"/>
              </a:rPr>
              <a:t>share opinions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587952" y="2216525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30A0"/>
                </a:solidFill>
                <a:latin typeface="Century Gothic" panose="020B0502020202020204" pitchFamily="34" charset="0"/>
              </a:rPr>
              <a:t>kind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649300" y="3224959"/>
            <a:ext cx="745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99FF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688430" y="2523014"/>
            <a:ext cx="4892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00FF"/>
                </a:solidFill>
                <a:latin typeface="Century Gothic" panose="020B0502020202020204" pitchFamily="34" charset="0"/>
              </a:rPr>
              <a:t>trust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993375" y="3464569"/>
            <a:ext cx="12153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0099"/>
                </a:solidFill>
                <a:latin typeface="Century Gothic" panose="020B0502020202020204" pitchFamily="34" charset="0"/>
              </a:rPr>
              <a:t>open-minded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014414" y="2870512"/>
            <a:ext cx="1005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44546A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thoughtful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154811" y="4406423"/>
            <a:ext cx="12538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EE532"/>
                </a:solidFill>
                <a:latin typeface="Century Gothic" panose="020B0502020202020204" pitchFamily="34" charset="0"/>
              </a:rPr>
              <a:t>feeling valued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247506" y="2049104"/>
            <a:ext cx="20794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99FF"/>
                </a:solidFill>
                <a:latin typeface="Century Gothic" panose="020B0502020202020204" pitchFamily="34" charset="0"/>
              </a:rPr>
              <a:t>celebrate our differences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330567" y="3924952"/>
            <a:ext cx="11530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2060"/>
                </a:solidFill>
                <a:latin typeface="Century Gothic" panose="020B0502020202020204" pitchFamily="34" charset="0"/>
              </a:rPr>
              <a:t>considerate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97983" y="4133966"/>
            <a:ext cx="906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FF66"/>
                </a:solidFill>
                <a:latin typeface="Century Gothic" panose="020B0502020202020204" pitchFamily="34" charset="0"/>
              </a:rPr>
              <a:t>ambitious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574534" y="2742129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D3B5E9"/>
                </a:solidFill>
                <a:latin typeface="Century Gothic" panose="020B0502020202020204" pitchFamily="34" charset="0"/>
              </a:rPr>
              <a:t>learn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644075" y="2372621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966FF"/>
                </a:solidFill>
                <a:latin typeface="Century Gothic" panose="020B0502020202020204" pitchFamily="34" charset="0"/>
              </a:rPr>
              <a:t>love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069536" y="3369337"/>
            <a:ext cx="6367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C00FF"/>
                </a:solidFill>
                <a:latin typeface="Century Gothic" panose="020B0502020202020204" pitchFamily="34" charset="0"/>
              </a:rPr>
              <a:t>teach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961544" y="3823382"/>
            <a:ext cx="1144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30A0"/>
                </a:solidFill>
                <a:latin typeface="Century Gothic" panose="020B0502020202020204" pitchFamily="34" charset="0"/>
              </a:rPr>
              <a:t>acceptance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893839" y="3974960"/>
            <a:ext cx="9781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my choice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81215" y="2907069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30A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2131502" y="663447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5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282689" y="498351"/>
            <a:ext cx="14734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2D050"/>
                </a:solidFill>
                <a:latin typeface="Century Gothic" panose="020B0502020202020204" pitchFamily="34" charset="0"/>
              </a:rPr>
              <a:t>do the right thing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137388" y="1569351"/>
            <a:ext cx="16866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school expectations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829780" y="2610046"/>
            <a:ext cx="5572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F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2013542" y="3777421"/>
            <a:ext cx="7776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4472C4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951070" y="4198876"/>
            <a:ext cx="10561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5B9BD5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kind hands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278334" y="2525115"/>
            <a:ext cx="43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5B9BD5">
                    <a:lumMod val="50000"/>
                  </a:srgbClr>
                </a:solidFill>
                <a:latin typeface="Century Gothic" panose="020B0502020202020204" pitchFamily="34" charset="0"/>
              </a:rPr>
              <a:t>talk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1222645" y="2609629"/>
            <a:ext cx="5366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care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2870706" y="4233082"/>
            <a:ext cx="8418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50000"/>
                  </a:srgbClr>
                </a:solidFill>
                <a:latin typeface="Century Gothic" panose="020B0502020202020204" pitchFamily="34" charset="0"/>
              </a:rPr>
              <a:t>my rights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5030834" y="1262344"/>
            <a:ext cx="6527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6161"/>
                </a:solidFill>
                <a:latin typeface="Century Gothic" panose="020B0502020202020204" pitchFamily="34" charset="0"/>
              </a:rPr>
              <a:t>voting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4883303" y="1123845"/>
            <a:ext cx="7088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choice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5215587" y="1589461"/>
            <a:ext cx="1261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B40C10"/>
                </a:solidFill>
                <a:latin typeface="Century Gothic" panose="020B0502020202020204" pitchFamily="34" charset="0"/>
              </a:rPr>
              <a:t>school council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4952687" y="975781"/>
            <a:ext cx="7280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74809"/>
                </a:solidFill>
                <a:latin typeface="Century Gothic" panose="020B0502020202020204" pitchFamily="34" charset="0"/>
              </a:rPr>
              <a:t>fairness</a:t>
            </a:r>
          </a:p>
        </p:txBody>
      </p:sp>
      <p:sp>
        <p:nvSpPr>
          <p:cNvPr id="88" name="TextBox 87"/>
          <p:cNvSpPr txBox="1"/>
          <p:nvPr/>
        </p:nvSpPr>
        <p:spPr>
          <a:xfrm>
            <a:off x="3054376" y="2696539"/>
            <a:ext cx="6892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33CCFF"/>
                </a:solidFill>
                <a:latin typeface="Century Gothic" panose="020B0502020202020204" pitchFamily="34" charset="0"/>
              </a:rPr>
              <a:t>friends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7125721" y="400402"/>
            <a:ext cx="9092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D7D31">
                    <a:lumMod val="50000"/>
                  </a:srgbClr>
                </a:solidFill>
                <a:latin typeface="Century Gothic" panose="020B0502020202020204" pitchFamily="34" charset="0"/>
              </a:rPr>
              <a:t>take turns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5120441" y="1454222"/>
            <a:ext cx="6511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0000"/>
                </a:solidFill>
                <a:latin typeface="Century Gothic" panose="020B0502020202020204" pitchFamily="34" charset="0"/>
              </a:rPr>
              <a:t>justice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701181" y="631886"/>
            <a:ext cx="55656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350" dirty="0">
                <a:solidFill>
                  <a:srgbClr val="8DFB9A"/>
                </a:solidFill>
                <a:latin typeface="Century Gothic" panose="020B0502020202020204" pitchFamily="34" charset="0"/>
              </a:rPr>
              <a:t>rules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3681153" y="960804"/>
            <a:ext cx="6319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8DFB9A"/>
                </a:solidFill>
                <a:latin typeface="Century Gothic" panose="020B0502020202020204" pitchFamily="34" charset="0"/>
              </a:rPr>
              <a:t>safety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2850548" y="1145002"/>
            <a:ext cx="14814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92D050"/>
                </a:solidFill>
                <a:latin typeface="Century Gothic" panose="020B0502020202020204" pitchFamily="34" charset="0"/>
              </a:rPr>
              <a:t>follow instructions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877855" y="2729698"/>
            <a:ext cx="9133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82EBF6"/>
                </a:solidFill>
                <a:latin typeface="Century Gothic" panose="020B0502020202020204" pitchFamily="34" charset="0"/>
              </a:rPr>
              <a:t>empathy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314062" y="4003270"/>
            <a:ext cx="10567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75000"/>
                  </a:srgbClr>
                </a:solidFill>
                <a:latin typeface="Century Gothic" panose="020B0502020202020204" pitchFamily="34" charset="0"/>
              </a:rPr>
              <a:t>confidence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5006166" y="4117241"/>
            <a:ext cx="8338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/>
                </a:solidFill>
                <a:latin typeface="Century Gothic" panose="020B0502020202020204" pitchFamily="34" charset="0"/>
              </a:rPr>
              <a:t>courage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1096784" y="4065025"/>
            <a:ext cx="7074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33CCFF"/>
                </a:solidFill>
                <a:latin typeface="Century Gothic" panose="020B0502020202020204" pitchFamily="34" charset="0"/>
              </a:rPr>
              <a:t>honest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298719" y="973696"/>
            <a:ext cx="8691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ED7D31"/>
                </a:solidFill>
                <a:latin typeface="Century Gothic" panose="020B0502020202020204" pitchFamily="34" charset="0"/>
              </a:rPr>
              <a:t>my voice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7182646" y="1266183"/>
            <a:ext cx="5517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3300"/>
                </a:solidFill>
                <a:latin typeface="Century Gothic" panose="020B0502020202020204" pitchFamily="34" charset="0"/>
              </a:rPr>
              <a:t>listen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100172" y="377821"/>
            <a:ext cx="8707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>
                    <a:lumMod val="60000"/>
                    <a:lumOff val="40000"/>
                  </a:srgbClr>
                </a:solidFill>
                <a:latin typeface="Century Gothic" panose="020B0502020202020204" pitchFamily="34" charset="0"/>
              </a:rPr>
              <a:t>be ready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755817" y="1296574"/>
            <a:ext cx="745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0AD47"/>
                </a:solidFill>
                <a:latin typeface="Century Gothic" panose="020B0502020202020204" pitchFamily="34" charset="0"/>
              </a:rPr>
              <a:t>respect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4941866" y="1708873"/>
            <a:ext cx="7521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2525"/>
                </a:solidFill>
                <a:latin typeface="Century Gothic" panose="020B0502020202020204" pitchFamily="34" charset="0"/>
              </a:rPr>
              <a:t>debate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211999" y="3842662"/>
            <a:ext cx="8290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40000"/>
                    <a:lumOff val="60000"/>
                  </a:srgbClr>
                </a:solidFill>
                <a:latin typeface="Century Gothic" panose="020B0502020202020204" pitchFamily="34" charset="0"/>
              </a:rPr>
              <a:t>freedom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115155" y="1111745"/>
            <a:ext cx="7938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C00000"/>
                </a:solidFill>
                <a:latin typeface="Century Gothic" panose="020B0502020202020204" pitchFamily="34" charset="0"/>
              </a:rPr>
              <a:t>prefects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5423530" y="3050075"/>
            <a:ext cx="8675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D990E8"/>
                </a:solidFill>
                <a:latin typeface="Century Gothic" panose="020B0502020202020204" pitchFamily="34" charset="0"/>
              </a:rPr>
              <a:t>empathy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6731044" y="225250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0000"/>
                </a:solidFill>
                <a:latin typeface="Century Gothic" panose="020B0502020202020204" pitchFamily="34" charset="0"/>
              </a:rPr>
              <a:t>listened to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080410" y="3784880"/>
            <a:ext cx="10126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70C0"/>
                </a:solidFill>
                <a:latin typeface="Century Gothic" panose="020B0502020202020204" pitchFamily="34" charset="0"/>
              </a:rPr>
              <a:t>listened to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-1757851" y="2598087"/>
            <a:ext cx="95931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350" dirty="0">
                <a:solidFill>
                  <a:srgbClr val="5B9BD5">
                    <a:lumMod val="20000"/>
                    <a:lumOff val="80000"/>
                  </a:srgbClr>
                </a:solidFill>
                <a:latin typeface="Century Gothic" panose="020B0502020202020204" pitchFamily="34" charset="0"/>
              </a:rPr>
              <a:t>take turns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893292" y="955708"/>
            <a:ext cx="9060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00B050"/>
                </a:solidFill>
                <a:latin typeface="Century Gothic" panose="020B0502020202020204" pitchFamily="34" charset="0"/>
              </a:rPr>
              <a:t>wellbeing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2234406" y="4380200"/>
            <a:ext cx="11384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>
                    <a:lumMod val="75000"/>
                  </a:srgbClr>
                </a:solidFill>
                <a:latin typeface="Century Gothic" panose="020B0502020202020204" pitchFamily="34" charset="0"/>
              </a:rPr>
              <a:t>appreciated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3389604" y="4098018"/>
            <a:ext cx="7136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C000"/>
                </a:solidFill>
                <a:latin typeface="Century Gothic" panose="020B0502020202020204" pitchFamily="34" charset="0"/>
              </a:rPr>
              <a:t>special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3235068" y="4380200"/>
            <a:ext cx="809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FF66"/>
                </a:solidFill>
                <a:latin typeface="Century Gothic" panose="020B0502020202020204" pitchFamily="34" charset="0"/>
              </a:rPr>
              <a:t>different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5387416" y="4270172"/>
            <a:ext cx="6992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FFD44A"/>
                </a:solidFill>
                <a:latin typeface="Century Gothic" panose="020B0502020202020204" pitchFamily="34" charset="0"/>
              </a:rPr>
              <a:t>unique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2961173" y="2385769"/>
            <a:ext cx="7764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61D6FF"/>
                </a:solidFill>
                <a:latin typeface="Century Gothic" panose="020B0502020202020204" pitchFamily="34" charset="0"/>
              </a:rPr>
              <a:t>support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896038" y="2514793"/>
            <a:ext cx="5136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66FFFF"/>
                </a:solidFill>
                <a:latin typeface="Century Gothic" panose="020B0502020202020204" pitchFamily="34" charset="0"/>
              </a:rPr>
              <a:t>help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1011741" y="2475883"/>
            <a:ext cx="809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73BFED"/>
                </a:solidFill>
                <a:latin typeface="Century Gothic" panose="020B0502020202020204" pitchFamily="34" charset="0"/>
              </a:rPr>
              <a:t>comfort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731044" y="3642190"/>
            <a:ext cx="12715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42900"/>
            <a:r>
              <a:rPr lang="en-GB" sz="1200" dirty="0">
                <a:solidFill>
                  <a:srgbClr val="D3A1E7"/>
                </a:solidFill>
                <a:latin typeface="Century Gothic" panose="020B0502020202020204" pitchFamily="34" charset="0"/>
              </a:rPr>
              <a:t>understanding</a:t>
            </a:r>
          </a:p>
        </p:txBody>
      </p:sp>
      <p:pic>
        <p:nvPicPr>
          <p:cNvPr id="2050" name="Picture 2" descr="Home - SodaHead | Heart clip art, Clip art, Heart picture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467" y="2308865"/>
            <a:ext cx="1471938" cy="1366449"/>
          </a:xfrm>
          <a:prstGeom prst="rect">
            <a:avLst/>
          </a:prstGeom>
          <a:noFill/>
          <a:effectLst>
            <a:glow rad="228600">
              <a:srgbClr val="FFCCFF">
                <a:alpha val="4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chievements and Awards Clipart-gold aaward trophy gold blue clip art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5" t="10348" r="12206" b="15346"/>
          <a:stretch/>
        </p:blipFill>
        <p:spPr bwMode="auto">
          <a:xfrm>
            <a:off x="3878497" y="3366724"/>
            <a:ext cx="1443116" cy="1462751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ands up - Free hands and gestures icon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3570" y="104983"/>
            <a:ext cx="1480278" cy="1480278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66666" y="218428"/>
            <a:ext cx="1814488" cy="142720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2" name="Picture 2" descr="High five Generic color lineal-color icon | Freepik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925" y="2266849"/>
            <a:ext cx="1489646" cy="1489646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Straight Connector 80"/>
          <p:cNvCxnSpPr/>
          <p:nvPr/>
        </p:nvCxnSpPr>
        <p:spPr>
          <a:xfrm flipH="1" flipV="1">
            <a:off x="4576156" y="0"/>
            <a:ext cx="1" cy="165838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 flipV="1">
            <a:off x="5464576" y="1390304"/>
            <a:ext cx="2822174" cy="93249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H="1" flipV="1">
            <a:off x="857250" y="1321724"/>
            <a:ext cx="2830486" cy="100107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857251" y="3397822"/>
            <a:ext cx="3169832" cy="17456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>
            <a:off x="5125231" y="3397822"/>
            <a:ext cx="3169832" cy="17456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Edward Pauling Primary School - Hom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604" y="29706"/>
            <a:ext cx="1685102" cy="421276"/>
          </a:xfrm>
          <a:prstGeom prst="rect">
            <a:avLst/>
          </a:prstGeom>
          <a:noFill/>
          <a:ln w="38100">
            <a:solidFill>
              <a:srgbClr val="5B9BD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01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274</TotalTime>
  <Words>523</Words>
  <Application>Microsoft Office PowerPoint</Application>
  <PresentationFormat>On-screen Show (16:9)</PresentationFormat>
  <Paragraphs>248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Century Gothic</vt:lpstr>
      <vt:lpstr>Corbel</vt:lpstr>
      <vt:lpstr>Arial</vt:lpstr>
      <vt:lpstr>Calibri</vt:lpstr>
      <vt:lpstr>Trebuchet MS</vt:lpstr>
      <vt:lpstr>Calibri Light</vt:lpstr>
      <vt:lpstr>Wingdings</vt:lpstr>
      <vt:lpstr>Wingdings 3</vt:lpstr>
      <vt:lpstr>Banded</vt:lpstr>
      <vt:lpstr>Ion Boardroom</vt:lpstr>
      <vt:lpstr>Office Theme</vt:lpstr>
      <vt:lpstr>Independence  Assembly 1 23.02.26</vt:lpstr>
      <vt:lpstr>PowerPoint Presentation</vt:lpstr>
      <vt:lpstr>PowerPoint Presentation</vt:lpstr>
      <vt:lpstr>PowerPoint Presentation</vt:lpstr>
      <vt:lpstr>Our Values </vt:lpstr>
      <vt:lpstr>Our values help to prepare us for life and should be treasured </vt:lpstr>
      <vt:lpstr>Last Week class follow up- Role Model   </vt:lpstr>
      <vt:lpstr>How can you be a Role Model </vt:lpstr>
      <vt:lpstr>Class Follow up: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39</cp:revision>
  <cp:lastPrinted>2025-10-13T14:07:24Z</cp:lastPrinted>
  <dcterms:modified xsi:type="dcterms:W3CDTF">2026-02-22T20:32:52Z</dcterms:modified>
</cp:coreProperties>
</file>