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  <a:srgbClr val="32B920"/>
    <a:srgbClr val="04BBFA"/>
    <a:srgbClr val="FDB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51C5E6-1CC4-4DBF-B822-80F01C3F20A6}" v="1" dt="2024-02-22T10:02:42.2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A951C5E6-1CC4-4DBF-B822-80F01C3F20A6}"/>
    <pc:docChg chg="undo custSel modSld">
      <pc:chgData name="Emilie Woodroffe" userId="b157383c7860d663" providerId="LiveId" clId="{A951C5E6-1CC4-4DBF-B822-80F01C3F20A6}" dt="2024-02-22T10:02:47.854" v="1291" actId="1076"/>
      <pc:docMkLst>
        <pc:docMk/>
      </pc:docMkLst>
      <pc:sldChg chg="modSp mod">
        <pc:chgData name="Emilie Woodroffe" userId="b157383c7860d663" providerId="LiveId" clId="{A951C5E6-1CC4-4DBF-B822-80F01C3F20A6}" dt="2024-02-22T10:02:47.854" v="1291" actId="1076"/>
        <pc:sldMkLst>
          <pc:docMk/>
          <pc:sldMk cId="2422345182" sldId="265"/>
        </pc:sldMkLst>
        <pc:spChg chg="mod">
          <ac:chgData name="Emilie Woodroffe" userId="b157383c7860d663" providerId="LiveId" clId="{A951C5E6-1CC4-4DBF-B822-80F01C3F20A6}" dt="2024-02-21T11:42:52.793" v="37" actId="13926"/>
          <ac:spMkLst>
            <pc:docMk/>
            <pc:sldMk cId="2422345182" sldId="265"/>
            <ac:spMk id="4" creationId="{2B5C5D4E-3F7E-8B2D-14D5-56B003E1D354}"/>
          </ac:spMkLst>
        </pc:spChg>
        <pc:spChg chg="mod">
          <ac:chgData name="Emilie Woodroffe" userId="b157383c7860d663" providerId="LiveId" clId="{A951C5E6-1CC4-4DBF-B822-80F01C3F20A6}" dt="2024-02-22T09:55:29.662" v="1150" actId="20577"/>
          <ac:spMkLst>
            <pc:docMk/>
            <pc:sldMk cId="2422345182" sldId="265"/>
            <ac:spMk id="5" creationId="{0E34D7F8-DF1C-9C1C-9153-80BC5915CEE1}"/>
          </ac:spMkLst>
        </pc:spChg>
        <pc:spChg chg="mod">
          <ac:chgData name="Emilie Woodroffe" userId="b157383c7860d663" providerId="LiveId" clId="{A951C5E6-1CC4-4DBF-B822-80F01C3F20A6}" dt="2024-02-22T09:46:56.744" v="693" actId="20577"/>
          <ac:spMkLst>
            <pc:docMk/>
            <pc:sldMk cId="2422345182" sldId="265"/>
            <ac:spMk id="6" creationId="{BA53EBBA-C61D-97FA-2CA4-059F5AC87F17}"/>
          </ac:spMkLst>
        </pc:spChg>
        <pc:spChg chg="mod">
          <ac:chgData name="Emilie Woodroffe" userId="b157383c7860d663" providerId="LiveId" clId="{A951C5E6-1CC4-4DBF-B822-80F01C3F20A6}" dt="2024-02-22T09:48:29.182" v="707" actId="1076"/>
          <ac:spMkLst>
            <pc:docMk/>
            <pc:sldMk cId="2422345182" sldId="265"/>
            <ac:spMk id="7" creationId="{61BB85A6-95A5-4FEE-CDE1-4C1A28E70A8C}"/>
          </ac:spMkLst>
        </pc:spChg>
        <pc:spChg chg="mod">
          <ac:chgData name="Emilie Woodroffe" userId="b157383c7860d663" providerId="LiveId" clId="{A951C5E6-1CC4-4DBF-B822-80F01C3F20A6}" dt="2024-02-22T10:01:39.011" v="1287" actId="1076"/>
          <ac:spMkLst>
            <pc:docMk/>
            <pc:sldMk cId="2422345182" sldId="265"/>
            <ac:spMk id="8" creationId="{F11A912A-63C2-61FE-EAE4-8D06AD549FFA}"/>
          </ac:spMkLst>
        </pc:spChg>
        <pc:spChg chg="mod">
          <ac:chgData name="Emilie Woodroffe" userId="b157383c7860d663" providerId="LiveId" clId="{A951C5E6-1CC4-4DBF-B822-80F01C3F20A6}" dt="2024-02-22T10:01:45.644" v="1289" actId="14100"/>
          <ac:spMkLst>
            <pc:docMk/>
            <pc:sldMk cId="2422345182" sldId="265"/>
            <ac:spMk id="9" creationId="{9D07AB1A-5249-25DD-6816-CEE78391B8CA}"/>
          </ac:spMkLst>
        </pc:spChg>
        <pc:spChg chg="mod">
          <ac:chgData name="Emilie Woodroffe" userId="b157383c7860d663" providerId="LiveId" clId="{A951C5E6-1CC4-4DBF-B822-80F01C3F20A6}" dt="2024-02-22T10:02:47.854" v="1291" actId="1076"/>
          <ac:spMkLst>
            <pc:docMk/>
            <pc:sldMk cId="2422345182" sldId="265"/>
            <ac:spMk id="13" creationId="{E20D8701-3D6F-EF23-C566-90BEFACD3D0A}"/>
          </ac:spMkLst>
        </pc:spChg>
        <pc:picChg chg="mod">
          <ac:chgData name="Emilie Woodroffe" userId="b157383c7860d663" providerId="LiveId" clId="{A951C5E6-1CC4-4DBF-B822-80F01C3F20A6}" dt="2024-02-22T10:02:42.259" v="1290" actId="1076"/>
          <ac:picMkLst>
            <pc:docMk/>
            <pc:sldMk cId="2422345182" sldId="265"/>
            <ac:picMk id="1026" creationId="{9CC1E276-54B6-B0F7-96B8-EC9B4B6634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jpe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CC1E276-54B6-B0F7-96B8-EC9B4B663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68" y="-2679997"/>
            <a:ext cx="6855955" cy="1217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1DB5B8E-AC9B-8514-19DC-B66F5EB4E8C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560" y="109799"/>
            <a:ext cx="1019513" cy="10195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5C5D4E-3F7E-8B2D-14D5-56B003E1D354}"/>
              </a:ext>
            </a:extLst>
          </p:cNvPr>
          <p:cNvSpPr txBox="1"/>
          <p:nvPr/>
        </p:nvSpPr>
        <p:spPr>
          <a:xfrm>
            <a:off x="3623958" y="364951"/>
            <a:ext cx="494408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DB52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Knowledge organiser: This is me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4D7F8-DF1C-9C1C-9153-80BC5915CEE1}"/>
              </a:ext>
            </a:extLst>
          </p:cNvPr>
          <p:cNvSpPr txBox="1"/>
          <p:nvPr/>
        </p:nvSpPr>
        <p:spPr>
          <a:xfrm>
            <a:off x="356625" y="3599949"/>
            <a:ext cx="3754932" cy="289310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Adjectives bank with “I have”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Tengo – </a:t>
            </a:r>
            <a:r>
              <a:rPr lang="en-GB" sz="1400" dirty="0">
                <a:latin typeface="Century Gothic" panose="020B0502020202020204" pitchFamily="34" charset="0"/>
              </a:rPr>
              <a:t>I have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marrones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brown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verdes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green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azules</a:t>
            </a:r>
            <a:r>
              <a:rPr lang="en-GB" sz="1400" dirty="0">
                <a:latin typeface="Century Gothic" panose="020B0502020202020204" pitchFamily="34" charset="0"/>
              </a:rPr>
              <a:t> – blue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negros </a:t>
            </a:r>
            <a:r>
              <a:rPr lang="en-GB" sz="1400" dirty="0">
                <a:latin typeface="Century Gothic" panose="020B0502020202020204" pitchFamily="34" charset="0"/>
              </a:rPr>
              <a:t>– dark eyes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negro </a:t>
            </a:r>
            <a:r>
              <a:rPr lang="en-GB" sz="1400" dirty="0">
                <a:latin typeface="Century Gothic" panose="020B0502020202020204" pitchFamily="34" charset="0"/>
              </a:rPr>
              <a:t>– dark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rubio </a:t>
            </a:r>
            <a:r>
              <a:rPr lang="en-GB" sz="1400" dirty="0">
                <a:latin typeface="Century Gothic" panose="020B0502020202020204" pitchFamily="34" charset="0"/>
              </a:rPr>
              <a:t>– blonde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castaño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brown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rojo </a:t>
            </a:r>
            <a:r>
              <a:rPr lang="en-GB" sz="1400" dirty="0">
                <a:latin typeface="Century Gothic" panose="020B0502020202020204" pitchFamily="34" charset="0"/>
              </a:rPr>
              <a:t>– red hair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53EBBA-C61D-97FA-2CA4-059F5AC87F17}"/>
              </a:ext>
            </a:extLst>
          </p:cNvPr>
          <p:cNvSpPr txBox="1"/>
          <p:nvPr/>
        </p:nvSpPr>
        <p:spPr>
          <a:xfrm>
            <a:off x="356625" y="828288"/>
            <a:ext cx="3700924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Adjectives bank with “I am”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Soy - </a:t>
            </a:r>
            <a:r>
              <a:rPr lang="en-GB" sz="1400" dirty="0">
                <a:latin typeface="Century Gothic" panose="020B0502020202020204" pitchFamily="34" charset="0"/>
              </a:rPr>
              <a:t>I am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valiente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courageous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fuerte</a:t>
            </a:r>
            <a:r>
              <a:rPr lang="en-GB" sz="1400" dirty="0">
                <a:latin typeface="Century Gothic" panose="020B0502020202020204" pitchFamily="34" charset="0"/>
              </a:rPr>
              <a:t> - strong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tímid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shy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tranquil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calm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activ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active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creativ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creative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deportista</a:t>
            </a:r>
            <a:r>
              <a:rPr lang="en-GB" sz="1400" dirty="0">
                <a:latin typeface="Century Gothic" panose="020B0502020202020204" pitchFamily="34" charset="0"/>
              </a:rPr>
              <a:t> – sporty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>
                <a:latin typeface="Century Gothic" panose="020B0502020202020204" pitchFamily="34" charset="0"/>
              </a:rPr>
              <a:t>gracios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- funny </a:t>
            </a:r>
          </a:p>
          <a:p>
            <a:pPr algn="ctr"/>
            <a:r>
              <a:rPr lang="en-GB" sz="1400" i="1" dirty="0">
                <a:latin typeface="Century Gothic" panose="020B0502020202020204" pitchFamily="34" charset="0"/>
              </a:rPr>
              <a:t>Change the –o for –a if you are a girl.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B85A6-95A5-4FEE-CDE1-4C1A28E70A8C}"/>
              </a:ext>
            </a:extLst>
          </p:cNvPr>
          <p:cNvSpPr txBox="1"/>
          <p:nvPr/>
        </p:nvSpPr>
        <p:spPr>
          <a:xfrm>
            <a:off x="7465922" y="1673009"/>
            <a:ext cx="3984374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Grammar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the</a:t>
            </a:r>
            <a:r>
              <a:rPr lang="en-GB" sz="1400" dirty="0">
                <a:latin typeface="Century Gothic" panose="020B0502020202020204" pitchFamily="34" charset="0"/>
              </a:rPr>
              <a:t>’ in Spanish : </a:t>
            </a:r>
            <a:r>
              <a:rPr lang="en-GB" sz="1400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 and la.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’ in Spanish: un and </a:t>
            </a:r>
            <a:r>
              <a:rPr lang="en-GB" sz="1400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With </a:t>
            </a:r>
            <a:r>
              <a:rPr lang="en-GB" sz="1400" b="1" dirty="0">
                <a:latin typeface="Century Gothic" panose="020B0502020202020204" pitchFamily="34" charset="0"/>
              </a:rPr>
              <a:t>plural</a:t>
            </a:r>
            <a:r>
              <a:rPr lang="en-GB" sz="1400" dirty="0">
                <a:latin typeface="Century Gothic" panose="020B0502020202020204" pitchFamily="34" charset="0"/>
              </a:rPr>
              <a:t> nouns they become : </a:t>
            </a:r>
            <a:r>
              <a:rPr lang="en-GB" sz="1400" dirty="0" err="1">
                <a:latin typeface="Century Gothic" panose="020B0502020202020204" pitchFamily="34" charset="0"/>
              </a:rPr>
              <a:t>los</a:t>
            </a:r>
            <a:r>
              <a:rPr lang="en-GB" sz="1400" dirty="0">
                <a:latin typeface="Century Gothic" panose="020B0502020202020204" pitchFamily="34" charset="0"/>
              </a:rPr>
              <a:t>/las and </a:t>
            </a:r>
            <a:r>
              <a:rPr lang="en-GB" sz="1400" dirty="0" err="1">
                <a:latin typeface="Century Gothic" panose="020B0502020202020204" pitchFamily="34" charset="0"/>
              </a:rPr>
              <a:t>unos</a:t>
            </a:r>
            <a:r>
              <a:rPr lang="en-GB" sz="1400" dirty="0">
                <a:latin typeface="Century Gothic" panose="020B0502020202020204" pitchFamily="34" charset="0"/>
              </a:rPr>
              <a:t>/</a:t>
            </a:r>
            <a:r>
              <a:rPr lang="en-GB" sz="1400" dirty="0" err="1">
                <a:latin typeface="Century Gothic" panose="020B0502020202020204" pitchFamily="34" charset="0"/>
              </a:rPr>
              <a:t>unas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you ask a question in Spanish, raise the pitch of your voice at end of the question, this is called </a:t>
            </a:r>
            <a:r>
              <a:rPr lang="en-GB" sz="1400" b="1" dirty="0">
                <a:latin typeface="Century Gothic" panose="020B0502020202020204" pitchFamily="34" charset="0"/>
              </a:rPr>
              <a:t>intonation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Classroom commands are example of verbs in the </a:t>
            </a:r>
            <a:r>
              <a:rPr lang="en-GB" sz="1400" b="1" dirty="0">
                <a:latin typeface="Century Gothic" panose="020B0502020202020204" pitchFamily="34" charset="0"/>
              </a:rPr>
              <a:t>imperative form.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07AB1A-5249-25DD-6816-CEE78391B8CA}"/>
              </a:ext>
            </a:extLst>
          </p:cNvPr>
          <p:cNvSpPr txBox="1"/>
          <p:nvPr/>
        </p:nvSpPr>
        <p:spPr>
          <a:xfrm>
            <a:off x="4294131" y="3873611"/>
            <a:ext cx="2979146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Why  is “brown hair” in Spanish not “</a:t>
            </a:r>
            <a:r>
              <a:rPr lang="en-GB" sz="1400" dirty="0" err="1">
                <a:latin typeface="Century Gothic" panose="020B0502020202020204" pitchFamily="34" charset="0"/>
              </a:rPr>
              <a:t>pelo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marrón</a:t>
            </a:r>
            <a:r>
              <a:rPr lang="en-GB" sz="1400" dirty="0">
                <a:latin typeface="Century Gothic" panose="020B0502020202020204" pitchFamily="34" charset="0"/>
              </a:rPr>
              <a:t>”?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 word “</a:t>
            </a:r>
            <a:r>
              <a:rPr lang="en-GB" sz="1400" b="1" dirty="0" err="1">
                <a:latin typeface="Century Gothic" panose="020B0502020202020204" pitchFamily="34" charset="0"/>
              </a:rPr>
              <a:t>castaño</a:t>
            </a:r>
            <a:r>
              <a:rPr lang="en-GB" sz="1400" dirty="0">
                <a:latin typeface="Century Gothic" panose="020B0502020202020204" pitchFamily="34" charset="0"/>
              </a:rPr>
              <a:t>” derives from “</a:t>
            </a:r>
            <a:r>
              <a:rPr lang="en-GB" sz="1400" b="1" dirty="0" err="1">
                <a:latin typeface="Century Gothic" panose="020B0502020202020204" pitchFamily="34" charset="0"/>
              </a:rPr>
              <a:t>castaña</a:t>
            </a:r>
            <a:r>
              <a:rPr lang="en-GB" sz="1400" dirty="0">
                <a:latin typeface="Century Gothic" panose="020B0502020202020204" pitchFamily="34" charset="0"/>
              </a:rPr>
              <a:t>”, which means </a:t>
            </a:r>
            <a:r>
              <a:rPr lang="en-GB" sz="1400" dirty="0" err="1">
                <a:latin typeface="Century Gothic" panose="020B0502020202020204" pitchFamily="34" charset="0"/>
              </a:rPr>
              <a:t>chesnut</a:t>
            </a:r>
            <a:r>
              <a:rPr lang="en-GB" sz="1400" dirty="0">
                <a:latin typeface="Century Gothic" panose="020B0502020202020204" pitchFamily="34" charset="0"/>
              </a:rPr>
              <a:t>. So in Spanish, we refer to brown hair as “</a:t>
            </a:r>
            <a:r>
              <a:rPr lang="en-GB" sz="1400" dirty="0" err="1">
                <a:latin typeface="Century Gothic" panose="020B0502020202020204" pitchFamily="34" charset="0"/>
              </a:rPr>
              <a:t>chesnut</a:t>
            </a:r>
            <a:r>
              <a:rPr lang="en-GB" sz="1400" dirty="0">
                <a:latin typeface="Century Gothic" panose="020B0502020202020204" pitchFamily="34" charset="0"/>
              </a:rPr>
              <a:t> (colour) hair”.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0D8701-3D6F-EF23-C566-90BEFACD3D0A}"/>
              </a:ext>
            </a:extLst>
          </p:cNvPr>
          <p:cNvSpPr txBox="1"/>
          <p:nvPr/>
        </p:nvSpPr>
        <p:spPr>
          <a:xfrm>
            <a:off x="4294841" y="1093295"/>
            <a:ext cx="3065906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Job nouns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autor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autora</a:t>
            </a:r>
            <a:r>
              <a:rPr lang="en-GB" sz="1400" dirty="0">
                <a:latin typeface="Century Gothic" panose="020B0502020202020204" pitchFamily="34" charset="0"/>
              </a:rPr>
              <a:t>– author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doctor / </a:t>
            </a:r>
            <a:r>
              <a:rPr lang="en-GB" sz="1400" b="1" dirty="0" err="1">
                <a:latin typeface="Century Gothic" panose="020B0502020202020204" pitchFamily="34" charset="0"/>
              </a:rPr>
              <a:t>doctora</a:t>
            </a:r>
            <a:r>
              <a:rPr lang="en-GB" sz="1400" dirty="0">
                <a:latin typeface="Century Gothic" panose="020B0502020202020204" pitchFamily="34" charset="0"/>
              </a:rPr>
              <a:t>– </a:t>
            </a:r>
            <a:r>
              <a:rPr lang="en-GB" sz="1400" dirty="0" err="1">
                <a:latin typeface="Century Gothic" panose="020B0502020202020204" pitchFamily="34" charset="0"/>
              </a:rPr>
              <a:t>docteur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futbolista</a:t>
            </a:r>
            <a:r>
              <a:rPr lang="en-GB" sz="1400" dirty="0">
                <a:latin typeface="Century Gothic" panose="020B0502020202020204" pitchFamily="34" charset="0"/>
              </a:rPr>
              <a:t>– footballer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dentista</a:t>
            </a:r>
            <a:r>
              <a:rPr lang="en-GB" sz="1400" dirty="0">
                <a:latin typeface="Century Gothic" panose="020B0502020202020204" pitchFamily="34" charset="0"/>
              </a:rPr>
              <a:t>– dentist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profesor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profesora</a:t>
            </a:r>
            <a:r>
              <a:rPr lang="en-GB" sz="1400" dirty="0">
                <a:latin typeface="Century Gothic" panose="020B0502020202020204" pitchFamily="34" charset="0"/>
              </a:rPr>
              <a:t>– teacher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veterinario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veterinaria</a:t>
            </a:r>
            <a:r>
              <a:rPr lang="en-GB" sz="1400" dirty="0">
                <a:latin typeface="Century Gothic" panose="020B0502020202020204" pitchFamily="34" charset="0"/>
              </a:rPr>
              <a:t>–  vet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abogado / </a:t>
            </a:r>
            <a:r>
              <a:rPr lang="en-GB" sz="1400" b="1" dirty="0" err="1">
                <a:latin typeface="Century Gothic" panose="020B0502020202020204" pitchFamily="34" charset="0"/>
              </a:rPr>
              <a:t>abogada</a:t>
            </a:r>
            <a:r>
              <a:rPr lang="en-GB" sz="1400" dirty="0">
                <a:latin typeface="Century Gothic" panose="020B0502020202020204" pitchFamily="34" charset="0"/>
              </a:rPr>
              <a:t>– a lawyer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CF6A5CE-87D5-3760-88FB-09B739BB1301}"/>
              </a:ext>
            </a:extLst>
          </p:cNvPr>
          <p:cNvSpPr/>
          <p:nvPr/>
        </p:nvSpPr>
        <p:spPr>
          <a:xfrm>
            <a:off x="10850880" y="5904411"/>
            <a:ext cx="923109" cy="6705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A912A-63C2-61FE-EAE4-8D06AD549FFA}"/>
              </a:ext>
            </a:extLst>
          </p:cNvPr>
          <p:cNvSpPr txBox="1"/>
          <p:nvPr/>
        </p:nvSpPr>
        <p:spPr>
          <a:xfrm>
            <a:off x="7455851" y="5108054"/>
            <a:ext cx="2768011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qui</a:t>
            </a:r>
            <a:r>
              <a:rPr lang="en-GB" sz="1400" dirty="0">
                <a:latin typeface="Century Gothic" panose="020B0502020202020204" pitchFamily="34" charset="0"/>
              </a:rPr>
              <a:t>  - </a:t>
            </a:r>
            <a:r>
              <a:rPr lang="en-GB" sz="1400" dirty="0" err="1">
                <a:latin typeface="Century Gothic" panose="020B0502020202020204" pitchFamily="34" charset="0"/>
              </a:rPr>
              <a:t>tranquilo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jos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dirty="0" err="1">
                <a:latin typeface="Century Gothic" panose="020B0502020202020204" pitchFamily="34" charset="0"/>
              </a:rPr>
              <a:t>ojos</a:t>
            </a:r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AFD8265-AB9C-BF71-C86D-33185F3482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2733324" y="68752"/>
            <a:ext cx="1371218" cy="1371218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5A60048-7D0F-1A8A-733E-5A0E3C5A20A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5090161" y="2249622"/>
            <a:ext cx="1350328" cy="1350328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48276191-AD4E-B0B4-3AF3-6DD7F3A7958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2496422" y="3118624"/>
            <a:ext cx="1371218" cy="1371218"/>
          </a:xfrm>
          <a:prstGeom prst="rect">
            <a:avLst/>
          </a:prstGeom>
        </p:spPr>
      </p:pic>
      <p:pic>
        <p:nvPicPr>
          <p:cNvPr id="1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D619E70-CC17-94F1-5182-E0D87AD7693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8640806" y="5188382"/>
            <a:ext cx="1264377" cy="1264377"/>
          </a:xfrm>
          <a:prstGeom prst="rect">
            <a:avLst/>
          </a:prstGeom>
        </p:spPr>
      </p:pic>
      <p:sp>
        <p:nvSpPr>
          <p:cNvPr id="17" name="Freeform 12">
            <a:extLst>
              <a:ext uri="{FF2B5EF4-FFF2-40B4-BE49-F238E27FC236}">
                <a16:creationId xmlns:a16="http://schemas.microsoft.com/office/drawing/2014/main" id="{765D0BAF-14F9-C750-984D-C19C75AD8B23}"/>
              </a:ext>
            </a:extLst>
          </p:cNvPr>
          <p:cNvSpPr/>
          <p:nvPr/>
        </p:nvSpPr>
        <p:spPr>
          <a:xfrm>
            <a:off x="11196065" y="279148"/>
            <a:ext cx="682853" cy="680816"/>
          </a:xfrm>
          <a:custGeom>
            <a:avLst/>
            <a:gdLst/>
            <a:ahLst/>
            <a:cxnLst/>
            <a:rect l="l" t="t" r="r" b="b"/>
            <a:pathLst>
              <a:path w="1216690" h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4223451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287</Words>
  <Application>Microsoft Office PowerPoint</Application>
  <PresentationFormat>Widescreen</PresentationFormat>
  <Paragraphs>54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67</cp:revision>
  <cp:lastPrinted>2024-01-30T16:23:43Z</cp:lastPrinted>
  <dcterms:created xsi:type="dcterms:W3CDTF">2019-08-20T09:39:52Z</dcterms:created>
  <dcterms:modified xsi:type="dcterms:W3CDTF">2025-02-05T13:43:23Z</dcterms:modified>
</cp:coreProperties>
</file>