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5"/>
  </p:notesMasterIdLst>
  <p:sldIdLst>
    <p:sldId id="256" r:id="rId2"/>
    <p:sldId id="276" r:id="rId3"/>
    <p:sldId id="279" r:id="rId4"/>
    <p:sldId id="280" r:id="rId5"/>
    <p:sldId id="286" r:id="rId6"/>
    <p:sldId id="282" r:id="rId7"/>
    <p:sldId id="285" r:id="rId8"/>
    <p:sldId id="283" r:id="rId9"/>
    <p:sldId id="284" r:id="rId10"/>
    <p:sldId id="281" r:id="rId11"/>
    <p:sldId id="288" r:id="rId12"/>
    <p:sldId id="287" r:id="rId13"/>
    <p:sldId id="277" r:id="rId14"/>
  </p:sldIdLst>
  <p:sldSz cx="9144000" cy="5143500" type="screen16x9"/>
  <p:notesSz cx="6797675" cy="9926638"/>
  <p:embeddedFontLst>
    <p:embeddedFont>
      <p:font typeface="Comic Sans MS" panose="030F0702030302020204" pitchFamily="66" charset="0"/>
      <p:regular r:id="rId16"/>
      <p:bold r:id="rId17"/>
      <p:italic r:id="rId18"/>
      <p:boldItalic r:id="rId19"/>
    </p:embeddedFont>
    <p:embeddedFont>
      <p:font typeface="Corbel" panose="020B050302020402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001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696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https://www.youtube.com/watch?v=EkjJbWBUbUs&amp;list=PLrLt4fBD0JjrHnPALYnCtZFPc1rYEWszS&amp;index=4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Gather the children's opinions. Establish the handshake is a way of showing you intend to play fairly and value your opponents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4373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1/11/2026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Respect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1 12.01.26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A055F2-4ECF-4121-A356-2C95658907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91" y="148191"/>
            <a:ext cx="6525536" cy="46107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962FB13-1B94-4DD4-8191-F75D21E00312}"/>
              </a:ext>
            </a:extLst>
          </p:cNvPr>
          <p:cNvSpPr/>
          <p:nvPr/>
        </p:nvSpPr>
        <p:spPr>
          <a:xfrm>
            <a:off x="6490996" y="0"/>
            <a:ext cx="26530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omic Sans MS"/>
                <a:cs typeface="Comic Sans MS"/>
              </a:rPr>
              <a:t>Which School Values link to which </a:t>
            </a:r>
          </a:p>
          <a:p>
            <a:pPr algn="ctr"/>
            <a:r>
              <a:rPr lang="en-GB" sz="3200" dirty="0">
                <a:latin typeface="Comic Sans MS"/>
              </a:rPr>
              <a:t>British Values?</a:t>
            </a:r>
            <a:endParaRPr lang="en-GB" sz="3200" dirty="0"/>
          </a:p>
        </p:txBody>
      </p:sp>
      <p:pic>
        <p:nvPicPr>
          <p:cNvPr id="1026" name="Picture 2" descr="British Values – St Mary's RC Primary School, Battersea">
            <a:extLst>
              <a:ext uri="{FF2B5EF4-FFF2-40B4-BE49-F238E27FC236}">
                <a16:creationId xmlns:a16="http://schemas.microsoft.com/office/drawing/2014/main" id="{A7D82C14-4EFF-4B12-B03D-9FD939E47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163" y="2954694"/>
            <a:ext cx="1920401" cy="209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497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299158-5C2D-4944-8A72-DF9882BEA971}"/>
              </a:ext>
            </a:extLst>
          </p:cNvPr>
          <p:cNvSpPr/>
          <p:nvPr/>
        </p:nvSpPr>
        <p:spPr>
          <a:xfrm>
            <a:off x="665609" y="897684"/>
            <a:ext cx="803052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600" dirty="0"/>
              <a:t>What are our 6 school values? </a:t>
            </a:r>
          </a:p>
        </p:txBody>
      </p:sp>
    </p:spTree>
    <p:extLst>
      <p:ext uri="{BB962C8B-B14F-4D97-AF65-F5344CB8AC3E}">
        <p14:creationId xmlns:p14="http://schemas.microsoft.com/office/powerpoint/2010/main" val="1672864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1AF1-4960-4762-88CE-B4EEF2607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Values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D442D0-537C-441C-BD96-146F74F9B1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6849" y="1679509"/>
          <a:ext cx="8814318" cy="2889366"/>
        </p:xfrm>
        <a:graphic>
          <a:graphicData uri="http://schemas.openxmlformats.org/drawingml/2006/table">
            <a:tbl>
              <a:tblPr/>
              <a:tblGrid>
                <a:gridCol w="2938106">
                  <a:extLst>
                    <a:ext uri="{9D8B030D-6E8A-4147-A177-3AD203B41FA5}">
                      <a16:colId xmlns:a16="http://schemas.microsoft.com/office/drawing/2014/main" val="2464608314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2770832366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3412933350"/>
                    </a:ext>
                  </a:extLst>
                </a:gridCol>
              </a:tblGrid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Resilient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Empathetic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Respectful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365908"/>
                  </a:ext>
                </a:extLst>
              </a:tr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Independent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Courageous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Ambitious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542948"/>
                  </a:ext>
                </a:extLst>
              </a:tr>
            </a:tbl>
          </a:graphicData>
        </a:graphic>
      </p:graphicFrame>
      <p:pic>
        <p:nvPicPr>
          <p:cNvPr id="5" name="Picture 2" descr="People World Stock Illustrations – 302,088 People World ...">
            <a:extLst>
              <a:ext uri="{FF2B5EF4-FFF2-40B4-BE49-F238E27FC236}">
                <a16:creationId xmlns:a16="http://schemas.microsoft.com/office/drawing/2014/main" id="{94785595-08BF-4737-B243-608A510D4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738" y="0"/>
            <a:ext cx="1953562" cy="20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66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CF913-99B7-4498-A515-A21E407E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connection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E65875-43C6-4F2F-BC79-C588B0DB50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849161"/>
            <a:ext cx="8520600" cy="2405598"/>
          </a:xfrm>
        </p:spPr>
        <p:txBody>
          <a:bodyPr>
            <a:normAutofit/>
          </a:bodyPr>
          <a:lstStyle/>
          <a:p>
            <a:r>
              <a:rPr lang="en-GB" sz="3600" dirty="0"/>
              <a:t>Think about what you can see</a:t>
            </a:r>
          </a:p>
          <a:p>
            <a:r>
              <a:rPr lang="en-GB" sz="3600" dirty="0"/>
              <a:t>Why might these people be behaving that way?</a:t>
            </a:r>
          </a:p>
        </p:txBody>
      </p:sp>
    </p:spTree>
    <p:extLst>
      <p:ext uri="{BB962C8B-B14F-4D97-AF65-F5344CB8AC3E}">
        <p14:creationId xmlns:p14="http://schemas.microsoft.com/office/powerpoint/2010/main" val="4274788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07,318 Sports Team Shaking Hands Stock Photos, High-Res Pictures, and  Images - Getty Images">
            <a:extLst>
              <a:ext uri="{FF2B5EF4-FFF2-40B4-BE49-F238E27FC236}">
                <a16:creationId xmlns:a16="http://schemas.microsoft.com/office/drawing/2014/main" id="{23D3B0EA-C706-4D51-BB38-C20CCA243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64" y="99008"/>
            <a:ext cx="7418226" cy="4945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The two captains, Michael Clarke and Tillkaratne Dilshane shake hands after  Test | ESPNcricinfo.com">
            <a:extLst>
              <a:ext uri="{FF2B5EF4-FFF2-40B4-BE49-F238E27FC236}">
                <a16:creationId xmlns:a16="http://schemas.microsoft.com/office/drawing/2014/main" id="{1D92D542-AF71-415A-8D76-7F7494E8E05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473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922E3D-655F-4FA9-AF61-FE6B91F46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1352" y="156871"/>
            <a:ext cx="4829758" cy="482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49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856FD6-F4BD-479E-A69B-C1E84B79F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535" y="145791"/>
            <a:ext cx="3158929" cy="4851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097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Anthony Albanese formally welcomes King Charles III to parliament - ABC  listen">
            <a:extLst>
              <a:ext uri="{FF2B5EF4-FFF2-40B4-BE49-F238E27FC236}">
                <a16:creationId xmlns:a16="http://schemas.microsoft.com/office/drawing/2014/main" id="{7A4C1108-7EA8-4DA8-B857-6EA4A923E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368" y="74256"/>
            <a:ext cx="4994987" cy="499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00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FD7BE-8CDE-47AA-A65F-250C488D9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power of a handshake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861DA7-1CE7-4B11-B9D5-857CBACDE0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1936" y="1587902"/>
            <a:ext cx="8520600" cy="3416400"/>
          </a:xfrm>
        </p:spPr>
        <p:txBody>
          <a:bodyPr/>
          <a:lstStyle/>
          <a:p>
            <a:r>
              <a:rPr lang="en-GB" dirty="0"/>
              <a:t>A handshake is a way of showing you intend to play fairly and value your opponents. </a:t>
            </a:r>
          </a:p>
          <a:p>
            <a:endParaRPr lang="en-GB" dirty="0"/>
          </a:p>
          <a:p>
            <a:r>
              <a:rPr lang="en-GB" dirty="0"/>
              <a:t>A handshake is a mark of respect. And mutual respect - respect between one another.</a:t>
            </a:r>
          </a:p>
        </p:txBody>
      </p:sp>
      <p:pic>
        <p:nvPicPr>
          <p:cNvPr id="7170" name="Picture 2" descr="When Did Shaking Hands Become a ...">
            <a:extLst>
              <a:ext uri="{FF2B5EF4-FFF2-40B4-BE49-F238E27FC236}">
                <a16:creationId xmlns:a16="http://schemas.microsoft.com/office/drawing/2014/main" id="{7BBF1FA5-6DC5-42FB-99E2-A1E7B481D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78" y="268828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0116269-D57E-44B2-BA20-3651D9D6B3B9}"/>
              </a:ext>
            </a:extLst>
          </p:cNvPr>
          <p:cNvSpPr/>
          <p:nvPr/>
        </p:nvSpPr>
        <p:spPr>
          <a:xfrm>
            <a:off x="2964590" y="3575181"/>
            <a:ext cx="4094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How can a handshake change the world? </a:t>
            </a:r>
          </a:p>
        </p:txBody>
      </p:sp>
    </p:spTree>
    <p:extLst>
      <p:ext uri="{BB962C8B-B14F-4D97-AF65-F5344CB8AC3E}">
        <p14:creationId xmlns:p14="http://schemas.microsoft.com/office/powerpoint/2010/main" val="505477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B9661-4F47-4766-847D-E0B7C457B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Can you give an example of Mutual respect?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EB7FF5-86BF-4031-823A-70B0715212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8786" y="1563022"/>
            <a:ext cx="8520600" cy="3416400"/>
          </a:xfrm>
        </p:spPr>
        <p:txBody>
          <a:bodyPr/>
          <a:lstStyle/>
          <a:p>
            <a:r>
              <a:rPr lang="en-GB" b="1" dirty="0"/>
              <a:t>Mutual</a:t>
            </a:r>
            <a:r>
              <a:rPr lang="en-GB" dirty="0"/>
              <a:t> means shared between people</a:t>
            </a:r>
          </a:p>
          <a:p>
            <a:r>
              <a:rPr lang="en-GB" b="1" dirty="0"/>
              <a:t>Respect</a:t>
            </a:r>
            <a:r>
              <a:rPr lang="en-GB" dirty="0"/>
              <a:t> means to value another (think about someone's feelings, wishes or rights) </a:t>
            </a:r>
          </a:p>
        </p:txBody>
      </p:sp>
      <p:pic>
        <p:nvPicPr>
          <p:cNvPr id="8194" name="Picture 2" descr="https://teach.files.bbci.co.uk/schoolradio/assemblies/images/mutual_respect.jpg">
            <a:extLst>
              <a:ext uri="{FF2B5EF4-FFF2-40B4-BE49-F238E27FC236}">
                <a16:creationId xmlns:a16="http://schemas.microsoft.com/office/drawing/2014/main" id="{3A61D14A-01D5-4805-B5F7-BBD83A255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428" y="2182960"/>
            <a:ext cx="5082074" cy="285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9943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B248D-FBDF-45B0-87F7-4883620DE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116" y="565521"/>
            <a:ext cx="8520600" cy="626100"/>
          </a:xfrm>
        </p:spPr>
        <p:txBody>
          <a:bodyPr>
            <a:normAutofit fontScale="90000"/>
          </a:bodyPr>
          <a:lstStyle/>
          <a:p>
            <a:r>
              <a:rPr lang="en-GB" sz="3600" cap="none" dirty="0"/>
              <a:t>How can a handshake change the world?</a:t>
            </a:r>
          </a:p>
        </p:txBody>
      </p:sp>
      <p:pic>
        <p:nvPicPr>
          <p:cNvPr id="4" name="Picture 2" descr="When Did Shaking Hands Become a ...">
            <a:extLst>
              <a:ext uri="{FF2B5EF4-FFF2-40B4-BE49-F238E27FC236}">
                <a16:creationId xmlns:a16="http://schemas.microsoft.com/office/drawing/2014/main" id="{1D2080D3-941A-45CA-9A19-276FA3616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177" y="1593494"/>
            <a:ext cx="3230044" cy="323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4847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aryhoward.staffs.sch.uk/images/IMG_6702.jpeg">
            <a:extLst>
              <a:ext uri="{FF2B5EF4-FFF2-40B4-BE49-F238E27FC236}">
                <a16:creationId xmlns:a16="http://schemas.microsoft.com/office/drawing/2014/main" id="{91BB02F5-9B17-497E-83F0-ADE39CF8EA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3"/>
          <a:stretch/>
        </p:blipFill>
        <p:spPr bwMode="auto">
          <a:xfrm>
            <a:off x="478971" y="569791"/>
            <a:ext cx="7856376" cy="286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666180B-8DD7-429D-9769-DA2ED32783FC}"/>
              </a:ext>
            </a:extLst>
          </p:cNvPr>
          <p:cNvSpPr/>
          <p:nvPr/>
        </p:nvSpPr>
        <p:spPr>
          <a:xfrm>
            <a:off x="215254" y="4112044"/>
            <a:ext cx="87359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/>
              </a:rPr>
              <a:t>Task: As a class think of how you can live our British values in the classroom, create a list to share with student council. </a:t>
            </a:r>
          </a:p>
          <a:p>
            <a:r>
              <a:rPr lang="en-GB" dirty="0">
                <a:latin typeface="Comic Sans MS"/>
              </a:rPr>
              <a:t>Consider how you can show respect. 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F4E3404-B563-486D-884F-1E4B22648F43}"/>
              </a:ext>
            </a:extLst>
          </p:cNvPr>
          <p:cNvSpPr/>
          <p:nvPr/>
        </p:nvSpPr>
        <p:spPr>
          <a:xfrm>
            <a:off x="314800" y="200459"/>
            <a:ext cx="21194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/>
              </a:rPr>
              <a:t>In class follow up: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85017B-BD32-4C00-BC61-C4CEA13639D9}"/>
              </a:ext>
            </a:extLst>
          </p:cNvPr>
          <p:cNvSpPr/>
          <p:nvPr/>
        </p:nvSpPr>
        <p:spPr>
          <a:xfrm>
            <a:off x="314799" y="3430627"/>
            <a:ext cx="85368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Recap mutual respect- watch video on: https://www.bbc.co.uk/teach/school-radio/articles/zp8yhcw</a:t>
            </a:r>
          </a:p>
        </p:txBody>
      </p:sp>
    </p:spTree>
    <p:extLst>
      <p:ext uri="{BB962C8B-B14F-4D97-AF65-F5344CB8AC3E}">
        <p14:creationId xmlns:p14="http://schemas.microsoft.com/office/powerpoint/2010/main" val="32852990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159</TotalTime>
  <Words>244</Words>
  <Application>Microsoft Office PowerPoint</Application>
  <PresentationFormat>On-screen Show (16:9)</PresentationFormat>
  <Paragraphs>30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Wingdings</vt:lpstr>
      <vt:lpstr>Corbel</vt:lpstr>
      <vt:lpstr>Arial</vt:lpstr>
      <vt:lpstr>Comic Sans MS</vt:lpstr>
      <vt:lpstr>Banded</vt:lpstr>
      <vt:lpstr>Respect Assembly 1 12.01.26</vt:lpstr>
      <vt:lpstr>PowerPoint Presentation</vt:lpstr>
      <vt:lpstr>PowerPoint Presentation</vt:lpstr>
      <vt:lpstr>Our Values </vt:lpstr>
      <vt:lpstr>What is the connection </vt:lpstr>
      <vt:lpstr>PowerPoint Presentation</vt:lpstr>
      <vt:lpstr>PowerPoint Presentation</vt:lpstr>
      <vt:lpstr>PowerPoint Presentation</vt:lpstr>
      <vt:lpstr>PowerPoint Presentation</vt:lpstr>
      <vt:lpstr>The power of a handshake</vt:lpstr>
      <vt:lpstr>Can you give an example of Mutual respect?</vt:lpstr>
      <vt:lpstr>How can a handshake change the world?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19</cp:revision>
  <cp:lastPrinted>2025-10-13T14:07:24Z</cp:lastPrinted>
  <dcterms:modified xsi:type="dcterms:W3CDTF">2026-01-11T16:52:41Z</dcterms:modified>
</cp:coreProperties>
</file>