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E6492BD-20DB-4E97-B699-8013C9E6FB43}" v="3" dt="2024-10-02T15:44:24.19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5" autoAdjust="0"/>
    <p:restoredTop sz="94660"/>
  </p:normalViewPr>
  <p:slideViewPr>
    <p:cSldViewPr snapToGrid="0" showGuides="1">
      <p:cViewPr varScale="1">
        <p:scale>
          <a:sx n="110" d="100"/>
          <a:sy n="110" d="100"/>
        </p:scale>
        <p:origin x="516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ilie Woodroffe" userId="b157383c7860d663" providerId="LiveId" clId="{4E6492BD-20DB-4E97-B699-8013C9E6FB43}"/>
    <pc:docChg chg="undo custSel modSld">
      <pc:chgData name="Emilie Woodroffe" userId="b157383c7860d663" providerId="LiveId" clId="{4E6492BD-20DB-4E97-B699-8013C9E6FB43}" dt="2024-10-02T15:47:48.874" v="116" actId="1076"/>
      <pc:docMkLst>
        <pc:docMk/>
      </pc:docMkLst>
      <pc:sldChg chg="modSp mod">
        <pc:chgData name="Emilie Woodroffe" userId="b157383c7860d663" providerId="LiveId" clId="{4E6492BD-20DB-4E97-B699-8013C9E6FB43}" dt="2024-10-02T15:47:48.874" v="116" actId="1076"/>
        <pc:sldMkLst>
          <pc:docMk/>
          <pc:sldMk cId="2685529057" sldId="264"/>
        </pc:sldMkLst>
        <pc:spChg chg="mod">
          <ac:chgData name="Emilie Woodroffe" userId="b157383c7860d663" providerId="LiveId" clId="{4E6492BD-20DB-4E97-B699-8013C9E6FB43}" dt="2024-09-26T05:50:12.367" v="71" actId="20577"/>
          <ac:spMkLst>
            <pc:docMk/>
            <pc:sldMk cId="2685529057" sldId="264"/>
            <ac:spMk id="11" creationId="{82FB6155-EF73-4E76-B4CA-717526727E8F}"/>
          </ac:spMkLst>
        </pc:spChg>
        <pc:spChg chg="mod">
          <ac:chgData name="Emilie Woodroffe" userId="b157383c7860d663" providerId="LiveId" clId="{4E6492BD-20DB-4E97-B699-8013C9E6FB43}" dt="2024-10-02T15:47:27.112" v="112" actId="20577"/>
          <ac:spMkLst>
            <pc:docMk/>
            <pc:sldMk cId="2685529057" sldId="264"/>
            <ac:spMk id="12" creationId="{0BFF1EF8-084B-4608-BC05-EB143649CB20}"/>
          </ac:spMkLst>
        </pc:spChg>
        <pc:spChg chg="mod">
          <ac:chgData name="Emilie Woodroffe" userId="b157383c7860d663" providerId="LiveId" clId="{4E6492BD-20DB-4E97-B699-8013C9E6FB43}" dt="2024-09-26T05:46:46.677" v="50" actId="1076"/>
          <ac:spMkLst>
            <pc:docMk/>
            <pc:sldMk cId="2685529057" sldId="264"/>
            <ac:spMk id="23" creationId="{12684117-C3C4-4205-80D6-C52CCEC8213E}"/>
          </ac:spMkLst>
        </pc:spChg>
        <pc:spChg chg="mod">
          <ac:chgData name="Emilie Woodroffe" userId="b157383c7860d663" providerId="LiveId" clId="{4E6492BD-20DB-4E97-B699-8013C9E6FB43}" dt="2024-09-26T05:47:15.073" v="55" actId="113"/>
          <ac:spMkLst>
            <pc:docMk/>
            <pc:sldMk cId="2685529057" sldId="264"/>
            <ac:spMk id="24" creationId="{9439B1F6-2D3A-3437-0513-9CE062D5977F}"/>
          </ac:spMkLst>
        </pc:spChg>
        <pc:picChg chg="mod">
          <ac:chgData name="Emilie Woodroffe" userId="b157383c7860d663" providerId="LiveId" clId="{4E6492BD-20DB-4E97-B699-8013C9E6FB43}" dt="2024-10-02T15:45:59.674" v="99" actId="1076"/>
          <ac:picMkLst>
            <pc:docMk/>
            <pc:sldMk cId="2685529057" sldId="264"/>
            <ac:picMk id="2" creationId="{2801C18F-6D81-7D97-88E3-69DF4D4F03BE}"/>
          </ac:picMkLst>
        </pc:picChg>
        <pc:picChg chg="mod">
          <ac:chgData name="Emilie Woodroffe" userId="b157383c7860d663" providerId="LiveId" clId="{4E6492BD-20DB-4E97-B699-8013C9E6FB43}" dt="2024-10-02T15:46:14.478" v="103" actId="1076"/>
          <ac:picMkLst>
            <pc:docMk/>
            <pc:sldMk cId="2685529057" sldId="264"/>
            <ac:picMk id="3" creationId="{EF88699E-A4D5-8BF2-364F-ADA76927CB5B}"/>
          </ac:picMkLst>
        </pc:picChg>
        <pc:picChg chg="mod">
          <ac:chgData name="Emilie Woodroffe" userId="b157383c7860d663" providerId="LiveId" clId="{4E6492BD-20DB-4E97-B699-8013C9E6FB43}" dt="2024-10-02T15:47:48.874" v="116" actId="1076"/>
          <ac:picMkLst>
            <pc:docMk/>
            <pc:sldMk cId="2685529057" sldId="264"/>
            <ac:picMk id="4" creationId="{C06388DD-9AFA-C1ED-A3ED-F31033133B31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63169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70286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43520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8550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7740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35011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24282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2839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83360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8256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91960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277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4a"/><Relationship Id="rId13" Type="http://schemas.openxmlformats.org/officeDocument/2006/relationships/image" Target="../media/image4.png"/><Relationship Id="rId3" Type="http://schemas.microsoft.com/office/2007/relationships/media" Target="../media/media2.m4a"/><Relationship Id="rId7" Type="http://schemas.microsoft.com/office/2007/relationships/media" Target="../media/media4.m4a"/><Relationship Id="rId12" Type="http://schemas.openxmlformats.org/officeDocument/2006/relationships/image" Target="../media/image3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microsoft.com/office/2007/relationships/media" Target="../media/media3.m4a"/><Relationship Id="rId11" Type="http://schemas.openxmlformats.org/officeDocument/2006/relationships/image" Target="../media/image2.png"/><Relationship Id="rId5" Type="http://schemas.openxmlformats.org/officeDocument/2006/relationships/audio" Target="NULL" TargetMode="External"/><Relationship Id="rId10" Type="http://schemas.openxmlformats.org/officeDocument/2006/relationships/image" Target="../media/image1.png"/><Relationship Id="rId4" Type="http://schemas.openxmlformats.org/officeDocument/2006/relationships/audio" Target="../media/media2.m4a"/><Relationship Id="rId9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 descr="A white rectangular object with orange border&#10;&#10;Description automatically generated">
            <a:extLst>
              <a:ext uri="{FF2B5EF4-FFF2-40B4-BE49-F238E27FC236}">
                <a16:creationId xmlns:a16="http://schemas.microsoft.com/office/drawing/2014/main" id="{EC56E179-6B77-4394-F2F5-9D908BD026FA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Picture 8" descr="A picture containing graphics, drawing, food&#10;&#10;Description automatically generated">
            <a:extLst>
              <a:ext uri="{FF2B5EF4-FFF2-40B4-BE49-F238E27FC236}">
                <a16:creationId xmlns:a16="http://schemas.microsoft.com/office/drawing/2014/main" id="{26BDB41D-1E5C-D2A3-F0C8-FF669DC075E2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4340" y="265844"/>
            <a:ext cx="1081686" cy="72112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2FB6155-EF73-4E76-B4CA-717526727E8F}"/>
              </a:ext>
            </a:extLst>
          </p:cNvPr>
          <p:cNvSpPr txBox="1"/>
          <p:nvPr/>
        </p:nvSpPr>
        <p:spPr>
          <a:xfrm>
            <a:off x="328359" y="890128"/>
            <a:ext cx="3539612" cy="4401205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Nouns Bank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u="sng" dirty="0">
                <a:latin typeface="Century Gothic" panose="020B0502020202020204" pitchFamily="34" charset="0"/>
              </a:rPr>
              <a:t>Singular: 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la cabeza </a:t>
            </a:r>
            <a:r>
              <a:rPr lang="en-GB" sz="1400" dirty="0">
                <a:latin typeface="Century Gothic" panose="020B0502020202020204" pitchFamily="34" charset="0"/>
              </a:rPr>
              <a:t>– the head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el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hombro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the shoulder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la </a:t>
            </a:r>
            <a:r>
              <a:rPr lang="en-GB" sz="1400" b="1" dirty="0" err="1">
                <a:latin typeface="Century Gothic" panose="020B0502020202020204" pitchFamily="34" charset="0"/>
              </a:rPr>
              <a:t>rodilla</a:t>
            </a:r>
            <a:r>
              <a:rPr lang="en-GB" sz="1400" b="1" dirty="0">
                <a:latin typeface="Century Gothic" panose="020B0502020202020204" pitchFamily="34" charset="0"/>
              </a:rPr>
              <a:t> - </a:t>
            </a:r>
            <a:r>
              <a:rPr lang="en-GB" sz="1400" dirty="0">
                <a:latin typeface="Century Gothic" panose="020B0502020202020204" pitchFamily="34" charset="0"/>
              </a:rPr>
              <a:t>the knee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el</a:t>
            </a:r>
            <a:r>
              <a:rPr lang="en-GB" sz="1400" b="1" dirty="0">
                <a:latin typeface="Century Gothic" panose="020B0502020202020204" pitchFamily="34" charset="0"/>
              </a:rPr>
              <a:t> pie </a:t>
            </a:r>
            <a:r>
              <a:rPr lang="en-GB" sz="1400" dirty="0">
                <a:latin typeface="Century Gothic" panose="020B0502020202020204" pitchFamily="34" charset="0"/>
              </a:rPr>
              <a:t>– the foot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la </a:t>
            </a:r>
            <a:r>
              <a:rPr lang="en-GB" sz="1400" b="1" dirty="0" err="1">
                <a:latin typeface="Century Gothic" panose="020B0502020202020204" pitchFamily="34" charset="0"/>
              </a:rPr>
              <a:t>pierna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the leg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el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brazo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the arm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la mano </a:t>
            </a:r>
            <a:r>
              <a:rPr lang="en-GB" sz="1400" dirty="0">
                <a:latin typeface="Century Gothic" panose="020B0502020202020204" pitchFamily="34" charset="0"/>
              </a:rPr>
              <a:t>– the hand 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el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cuerpo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the body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un </a:t>
            </a:r>
            <a:r>
              <a:rPr lang="en-GB" sz="1400" b="1" dirty="0" err="1">
                <a:latin typeface="Century Gothic" panose="020B0502020202020204" pitchFamily="34" charset="0"/>
              </a:rPr>
              <a:t>ojo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one eye</a:t>
            </a:r>
          </a:p>
          <a:p>
            <a:endParaRPr lang="en-GB" sz="1400" b="1" u="sng" dirty="0">
              <a:latin typeface="Century Gothic" panose="020B0502020202020204" pitchFamily="34" charset="0"/>
            </a:endParaRPr>
          </a:p>
          <a:p>
            <a:r>
              <a:rPr lang="en-GB" sz="1400" b="1" u="sng" dirty="0">
                <a:latin typeface="Century Gothic" panose="020B0502020202020204" pitchFamily="34" charset="0"/>
              </a:rPr>
              <a:t>Plural: 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los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hombros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the shoulders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las </a:t>
            </a:r>
            <a:r>
              <a:rPr lang="en-GB" sz="1400" b="1" dirty="0" err="1">
                <a:latin typeface="Century Gothic" panose="020B0502020202020204" pitchFamily="34" charset="0"/>
              </a:rPr>
              <a:t>rodillas</a:t>
            </a:r>
            <a:r>
              <a:rPr lang="en-GB" sz="1400" b="1" dirty="0">
                <a:latin typeface="Century Gothic" panose="020B0502020202020204" pitchFamily="34" charset="0"/>
              </a:rPr>
              <a:t> -  </a:t>
            </a:r>
            <a:r>
              <a:rPr lang="en-GB" sz="1400" dirty="0">
                <a:latin typeface="Century Gothic" panose="020B0502020202020204" pitchFamily="34" charset="0"/>
              </a:rPr>
              <a:t>the knees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los</a:t>
            </a:r>
            <a:r>
              <a:rPr lang="en-GB" sz="1400" b="1" dirty="0">
                <a:latin typeface="Century Gothic" panose="020B0502020202020204" pitchFamily="34" charset="0"/>
              </a:rPr>
              <a:t> pies - </a:t>
            </a:r>
            <a:r>
              <a:rPr lang="en-GB" sz="1400" dirty="0">
                <a:latin typeface="Century Gothic" panose="020B0502020202020204" pitchFamily="34" charset="0"/>
              </a:rPr>
              <a:t> the feet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las </a:t>
            </a:r>
            <a:r>
              <a:rPr lang="en-GB" sz="1400" b="1" dirty="0" err="1">
                <a:latin typeface="Century Gothic" panose="020B0502020202020204" pitchFamily="34" charset="0"/>
              </a:rPr>
              <a:t>piernas</a:t>
            </a:r>
            <a:r>
              <a:rPr lang="en-GB" sz="1400" b="1" dirty="0">
                <a:latin typeface="Century Gothic" panose="020B0502020202020204" pitchFamily="34" charset="0"/>
              </a:rPr>
              <a:t> -  </a:t>
            </a:r>
            <a:r>
              <a:rPr lang="en-GB" sz="1400" dirty="0">
                <a:latin typeface="Century Gothic" panose="020B0502020202020204" pitchFamily="34" charset="0"/>
              </a:rPr>
              <a:t>the legs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los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brazos</a:t>
            </a:r>
            <a:r>
              <a:rPr lang="en-GB" sz="1400" b="1" dirty="0">
                <a:latin typeface="Century Gothic" panose="020B0502020202020204" pitchFamily="34" charset="0"/>
              </a:rPr>
              <a:t> - </a:t>
            </a:r>
            <a:r>
              <a:rPr lang="en-GB" sz="1400" dirty="0">
                <a:latin typeface="Century Gothic" panose="020B0502020202020204" pitchFamily="34" charset="0"/>
              </a:rPr>
              <a:t>the arms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BFF1EF8-084B-4608-BC05-EB143649CB20}"/>
              </a:ext>
            </a:extLst>
          </p:cNvPr>
          <p:cNvSpPr txBox="1"/>
          <p:nvPr/>
        </p:nvSpPr>
        <p:spPr>
          <a:xfrm>
            <a:off x="4182501" y="1080252"/>
            <a:ext cx="3539612" cy="2677656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Command Bank (verbs)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 err="1">
                <a:latin typeface="Century Gothic" panose="020B0502020202020204" pitchFamily="34" charset="0"/>
              </a:rPr>
              <a:t>mueve</a:t>
            </a:r>
            <a:r>
              <a:rPr lang="en-GB" sz="1400" dirty="0">
                <a:latin typeface="Century Gothic" panose="020B0502020202020204" pitchFamily="34" charset="0"/>
              </a:rPr>
              <a:t> - Move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relaja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relax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tócate</a:t>
            </a:r>
            <a:r>
              <a:rPr lang="en-GB" sz="1400" b="1" dirty="0">
                <a:latin typeface="Century Gothic" panose="020B0502020202020204" pitchFamily="34" charset="0"/>
              </a:rPr>
              <a:t> -</a:t>
            </a:r>
            <a:r>
              <a:rPr lang="en-GB" sz="1400" dirty="0">
                <a:latin typeface="Century Gothic" panose="020B0502020202020204" pitchFamily="34" charset="0"/>
              </a:rPr>
              <a:t> Touch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1400" b="1" dirty="0" err="1">
                <a:latin typeface="Century Gothic" panose="020B0502020202020204" pitchFamily="34" charset="0"/>
              </a:rPr>
              <a:t>levanta</a:t>
            </a:r>
            <a:r>
              <a:rPr lang="en-GB" sz="1400" dirty="0">
                <a:latin typeface="Century Gothic" panose="020B0502020202020204" pitchFamily="34" charset="0"/>
              </a:rPr>
              <a:t> – Lift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dobla</a:t>
            </a:r>
            <a:r>
              <a:rPr lang="en-GB" sz="1400" dirty="0">
                <a:latin typeface="Century Gothic" panose="020B0502020202020204" pitchFamily="34" charset="0"/>
              </a:rPr>
              <a:t> – Bend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respira</a:t>
            </a:r>
            <a:r>
              <a:rPr lang="en-GB" sz="1400" dirty="0">
                <a:latin typeface="Century Gothic" panose="020B0502020202020204" pitchFamily="34" charset="0"/>
              </a:rPr>
              <a:t> - Breathe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Quédate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quieto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Stand still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gira</a:t>
            </a:r>
            <a:r>
              <a:rPr lang="en-GB" sz="1400" dirty="0">
                <a:latin typeface="Century Gothic" panose="020B0502020202020204" pitchFamily="34" charset="0"/>
              </a:rPr>
              <a:t> – Turn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estira</a:t>
            </a:r>
            <a:r>
              <a:rPr lang="en-GB" sz="1400" dirty="0">
                <a:latin typeface="Century Gothic" panose="020B0502020202020204" pitchFamily="34" charset="0"/>
              </a:rPr>
              <a:t> – Stretch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7772029-499B-4E26-BBA2-6A6D5E33B3D7}"/>
              </a:ext>
            </a:extLst>
          </p:cNvPr>
          <p:cNvSpPr txBox="1"/>
          <p:nvPr/>
        </p:nvSpPr>
        <p:spPr>
          <a:xfrm>
            <a:off x="7747955" y="1080252"/>
            <a:ext cx="4115686" cy="1815882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Grammar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dirty="0">
                <a:latin typeface="Century Gothic" panose="020B0502020202020204" pitchFamily="34" charset="0"/>
              </a:rPr>
              <a:t>The plural word for “the” in Spanish is “</a:t>
            </a:r>
            <a:r>
              <a:rPr lang="en-GB" sz="1400" b="1" dirty="0" err="1">
                <a:latin typeface="Century Gothic" panose="020B0502020202020204" pitchFamily="34" charset="0"/>
              </a:rPr>
              <a:t>los</a:t>
            </a:r>
            <a:r>
              <a:rPr lang="en-GB" sz="1400" dirty="0">
                <a:latin typeface="Century Gothic" panose="020B0502020202020204" pitchFamily="34" charset="0"/>
              </a:rPr>
              <a:t>” and </a:t>
            </a:r>
            <a:r>
              <a:rPr lang="en-GB" sz="1400" b="1" dirty="0">
                <a:latin typeface="Century Gothic" panose="020B0502020202020204" pitchFamily="34" charset="0"/>
              </a:rPr>
              <a:t>“las</a:t>
            </a:r>
            <a:r>
              <a:rPr lang="en-GB" sz="1400" dirty="0">
                <a:latin typeface="Century Gothic" panose="020B0502020202020204" pitchFamily="34" charset="0"/>
              </a:rPr>
              <a:t>”</a:t>
            </a:r>
            <a:r>
              <a:rPr lang="en-GB" sz="1400" b="1" dirty="0">
                <a:latin typeface="Century Gothic" panose="020B0502020202020204" pitchFamily="34" charset="0"/>
              </a:rPr>
              <a:t>: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dirty="0">
                <a:latin typeface="Century Gothic" panose="020B0502020202020204" pitchFamily="34" charset="0"/>
              </a:rPr>
              <a:t>El </a:t>
            </a:r>
            <a:r>
              <a:rPr lang="en-GB" sz="1400" dirty="0" err="1">
                <a:latin typeface="Century Gothic" panose="020B0502020202020204" pitchFamily="34" charset="0"/>
              </a:rPr>
              <a:t>brazo</a:t>
            </a:r>
            <a:r>
              <a:rPr lang="en-GB" sz="1400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  <a:sym typeface="Wingdings" panose="05000000000000000000" pitchFamily="2" charset="2"/>
              </a:rPr>
              <a:t> </a:t>
            </a:r>
            <a:r>
              <a:rPr lang="en-GB" sz="1400" dirty="0" err="1">
                <a:latin typeface="Century Gothic" panose="020B0502020202020204" pitchFamily="34" charset="0"/>
                <a:sym typeface="Wingdings" panose="05000000000000000000" pitchFamily="2" charset="2"/>
              </a:rPr>
              <a:t>los</a:t>
            </a:r>
            <a:r>
              <a:rPr lang="en-GB" sz="1400" dirty="0">
                <a:latin typeface="Century Gothic" panose="020B0502020202020204" pitchFamily="34" charset="0"/>
                <a:sym typeface="Wingdings" panose="05000000000000000000" pitchFamily="2" charset="2"/>
              </a:rPr>
              <a:t> </a:t>
            </a:r>
            <a:r>
              <a:rPr lang="en-GB" sz="1400" dirty="0" err="1">
                <a:latin typeface="Century Gothic" panose="020B0502020202020204" pitchFamily="34" charset="0"/>
                <a:sym typeface="Wingdings" panose="05000000000000000000" pitchFamily="2" charset="2"/>
              </a:rPr>
              <a:t>brazos</a:t>
            </a:r>
            <a:r>
              <a:rPr lang="en-GB" sz="1400" dirty="0">
                <a:latin typeface="Century Gothic" panose="020B0502020202020204" pitchFamily="34" charset="0"/>
                <a:sym typeface="Wingdings" panose="05000000000000000000" pitchFamily="2" charset="2"/>
              </a:rPr>
              <a:t> (the arm  the arms)</a:t>
            </a:r>
          </a:p>
          <a:p>
            <a:r>
              <a:rPr lang="en-GB" sz="1400" dirty="0">
                <a:latin typeface="Century Gothic" panose="020B0502020202020204" pitchFamily="34" charset="0"/>
                <a:sym typeface="Wingdings" panose="05000000000000000000" pitchFamily="2" charset="2"/>
              </a:rPr>
              <a:t>La mano  las manos (the hand  the hands)</a:t>
            </a:r>
            <a:endParaRPr lang="en-GB" sz="1400" dirty="0">
              <a:latin typeface="Century Gothic" panose="020B050202020202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49D8B29-02A1-4E23-AE8C-2783BA9B7322}"/>
              </a:ext>
            </a:extLst>
          </p:cNvPr>
          <p:cNvSpPr txBox="1"/>
          <p:nvPr/>
        </p:nvSpPr>
        <p:spPr>
          <a:xfrm>
            <a:off x="7890386" y="3099537"/>
            <a:ext cx="3826997" cy="2462213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Grammar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dirty="0">
                <a:latin typeface="Century Gothic" panose="020B0502020202020204" pitchFamily="34" charset="0"/>
              </a:rPr>
              <a:t>We say and write colours as adjectives after the noun in Spanish, for example</a:t>
            </a:r>
            <a:r>
              <a:rPr lang="en-GB" sz="1400" b="1" dirty="0">
                <a:latin typeface="Century Gothic" panose="020B0502020202020204" pitchFamily="34" charset="0"/>
              </a:rPr>
              <a:t>: “</a:t>
            </a:r>
            <a:r>
              <a:rPr lang="en-GB" sz="1400" b="1" dirty="0" err="1">
                <a:latin typeface="Century Gothic" panose="020B0502020202020204" pitchFamily="34" charset="0"/>
              </a:rPr>
              <a:t>el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ojo</a:t>
            </a:r>
            <a:r>
              <a:rPr lang="en-GB" sz="1400" b="1" dirty="0">
                <a:latin typeface="Century Gothic" panose="020B0502020202020204" pitchFamily="34" charset="0"/>
              </a:rPr>
              <a:t> rojo”, “la </a:t>
            </a:r>
            <a:r>
              <a:rPr lang="en-GB" sz="1400" b="1" dirty="0" err="1">
                <a:latin typeface="Century Gothic" panose="020B0502020202020204" pitchFamily="34" charset="0"/>
              </a:rPr>
              <a:t>pierna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verde</a:t>
            </a:r>
            <a:r>
              <a:rPr lang="en-GB" sz="1400" b="1" dirty="0">
                <a:latin typeface="Century Gothic" panose="020B0502020202020204" pitchFamily="34" charset="0"/>
              </a:rPr>
              <a:t>”.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1400" dirty="0">
                <a:latin typeface="Century Gothic" panose="020B0502020202020204" pitchFamily="34" charset="0"/>
              </a:rPr>
              <a:t>When we say and write colours as adjectives after the noun in Spanish, the spelling may change to match the noun, for example</a:t>
            </a:r>
            <a:r>
              <a:rPr lang="en-GB" sz="1400" b="1" dirty="0">
                <a:latin typeface="Century Gothic" panose="020B0502020202020204" pitchFamily="34" charset="0"/>
              </a:rPr>
              <a:t>: “</a:t>
            </a:r>
            <a:r>
              <a:rPr lang="en-GB" sz="1400" b="1" u="sng" dirty="0" err="1">
                <a:latin typeface="Century Gothic" panose="020B0502020202020204" pitchFamily="34" charset="0"/>
              </a:rPr>
              <a:t>el</a:t>
            </a:r>
            <a:r>
              <a:rPr lang="en-GB" sz="1400" dirty="0">
                <a:latin typeface="Century Gothic" panose="020B0502020202020204" pitchFamily="34" charset="0"/>
              </a:rPr>
              <a:t> </a:t>
            </a:r>
            <a:r>
              <a:rPr lang="en-GB" sz="1400" dirty="0" err="1">
                <a:latin typeface="Century Gothic" panose="020B0502020202020204" pitchFamily="34" charset="0"/>
              </a:rPr>
              <a:t>ojo</a:t>
            </a:r>
            <a:r>
              <a:rPr lang="en-GB" sz="1400" dirty="0">
                <a:latin typeface="Century Gothic" panose="020B0502020202020204" pitchFamily="34" charset="0"/>
              </a:rPr>
              <a:t> </a:t>
            </a:r>
            <a:r>
              <a:rPr lang="en-GB" sz="1400" dirty="0" err="1">
                <a:latin typeface="Century Gothic" panose="020B0502020202020204" pitchFamily="34" charset="0"/>
              </a:rPr>
              <a:t>amarill</a:t>
            </a:r>
            <a:r>
              <a:rPr lang="en-GB" sz="1400" b="1" u="sng" dirty="0" err="1">
                <a:latin typeface="Century Gothic" panose="020B0502020202020204" pitchFamily="34" charset="0"/>
              </a:rPr>
              <a:t>o</a:t>
            </a:r>
            <a:r>
              <a:rPr lang="en-GB" sz="1400" dirty="0">
                <a:latin typeface="Century Gothic" panose="020B0502020202020204" pitchFamily="34" charset="0"/>
              </a:rPr>
              <a:t>”, “</a:t>
            </a:r>
            <a:r>
              <a:rPr lang="en-GB" sz="1400" b="1" u="sng" dirty="0">
                <a:latin typeface="Century Gothic" panose="020B0502020202020204" pitchFamily="34" charset="0"/>
              </a:rPr>
              <a:t>la</a:t>
            </a:r>
            <a:r>
              <a:rPr lang="en-GB" sz="1400" dirty="0">
                <a:latin typeface="Century Gothic" panose="020B0502020202020204" pitchFamily="34" charset="0"/>
              </a:rPr>
              <a:t> </a:t>
            </a:r>
            <a:r>
              <a:rPr lang="en-GB" sz="1400" dirty="0" err="1">
                <a:latin typeface="Century Gothic" panose="020B0502020202020204" pitchFamily="34" charset="0"/>
              </a:rPr>
              <a:t>pierna</a:t>
            </a:r>
            <a:r>
              <a:rPr lang="en-GB" sz="1400" dirty="0">
                <a:latin typeface="Century Gothic" panose="020B0502020202020204" pitchFamily="34" charset="0"/>
              </a:rPr>
              <a:t> amarill</a:t>
            </a:r>
            <a:r>
              <a:rPr lang="en-GB" sz="1400" b="1" u="sng" dirty="0">
                <a:latin typeface="Century Gothic" panose="020B0502020202020204" pitchFamily="34" charset="0"/>
              </a:rPr>
              <a:t>a</a:t>
            </a:r>
            <a:r>
              <a:rPr lang="en-GB" sz="1400" dirty="0">
                <a:latin typeface="Century Gothic" panose="020B0502020202020204" pitchFamily="34" charset="0"/>
              </a:rPr>
              <a:t>”.</a:t>
            </a:r>
            <a:endParaRPr lang="en-GB" sz="1400" b="1" dirty="0">
              <a:latin typeface="Century Gothic" panose="020B0502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3B976DF-A6FA-7578-B5A3-2C9775224448}"/>
              </a:ext>
            </a:extLst>
          </p:cNvPr>
          <p:cNvSpPr txBox="1"/>
          <p:nvPr/>
        </p:nvSpPr>
        <p:spPr>
          <a:xfrm>
            <a:off x="4132782" y="292073"/>
            <a:ext cx="4762842" cy="369332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FFC000"/>
            </a:solidFill>
          </a:ln>
        </p:spPr>
        <p:txBody>
          <a:bodyPr wrap="none" rtlCol="0">
            <a:spAutoFit/>
          </a:bodyPr>
          <a:lstStyle/>
          <a:p>
            <a:r>
              <a:rPr lang="en-GB" b="1" dirty="0">
                <a:latin typeface="Century Gothic" panose="020B0502020202020204" pitchFamily="34" charset="0"/>
              </a:rPr>
              <a:t>Knowledge organiser: Moving our bodies</a:t>
            </a:r>
          </a:p>
        </p:txBody>
      </p:sp>
      <p:pic>
        <p:nvPicPr>
          <p:cNvPr id="19" name="Picture 18" descr="A close-up of a logo&#10;&#10;Description automatically generated">
            <a:extLst>
              <a:ext uri="{FF2B5EF4-FFF2-40B4-BE49-F238E27FC236}">
                <a16:creationId xmlns:a16="http://schemas.microsoft.com/office/drawing/2014/main" id="{D16D782F-0A17-9E26-74A7-89D997825369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2703" y="0"/>
            <a:ext cx="920288" cy="920288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12684117-C3C4-4205-80D6-C52CCEC8213E}"/>
              </a:ext>
            </a:extLst>
          </p:cNvPr>
          <p:cNvSpPr txBox="1"/>
          <p:nvPr/>
        </p:nvSpPr>
        <p:spPr>
          <a:xfrm>
            <a:off x="328359" y="5453567"/>
            <a:ext cx="7393754" cy="738664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Fact Bank 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In Spanish, the song “Head, shoulders, knees and toes” is called “Head, shoulders, knees </a:t>
            </a:r>
            <a:r>
              <a:rPr lang="en-GB" sz="1400">
                <a:latin typeface="Century Gothic" panose="020B0502020202020204" pitchFamily="34" charset="0"/>
              </a:rPr>
              <a:t>and feet”.</a:t>
            </a:r>
            <a:endParaRPr lang="en-GB" sz="1400" b="1" u="sng" dirty="0">
              <a:latin typeface="Century Gothic" panose="020B0502020202020204" pitchFamily="34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439B1F6-2D3A-3437-0513-9CE062D5977F}"/>
              </a:ext>
            </a:extLst>
          </p:cNvPr>
          <p:cNvSpPr txBox="1"/>
          <p:nvPr/>
        </p:nvSpPr>
        <p:spPr>
          <a:xfrm>
            <a:off x="4210063" y="4102096"/>
            <a:ext cx="3512050" cy="1169551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Phonics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“</a:t>
            </a:r>
            <a:r>
              <a:rPr lang="en-GB" sz="1400" b="1" dirty="0" err="1">
                <a:latin typeface="Century Gothic" panose="020B0502020202020204" pitchFamily="34" charset="0"/>
              </a:rPr>
              <a:t>hom</a:t>
            </a:r>
            <a:r>
              <a:rPr lang="en-GB" sz="1400" dirty="0">
                <a:latin typeface="Century Gothic" panose="020B0502020202020204" pitchFamily="34" charset="0"/>
              </a:rPr>
              <a:t>” (</a:t>
            </a:r>
            <a:r>
              <a:rPr lang="en-GB" sz="1400" b="1" dirty="0" err="1">
                <a:latin typeface="Century Gothic" panose="020B0502020202020204" pitchFamily="34" charset="0"/>
              </a:rPr>
              <a:t>hom</a:t>
            </a:r>
            <a:r>
              <a:rPr lang="en-GB" sz="1400" dirty="0" err="1">
                <a:latin typeface="Century Gothic" panose="020B0502020202020204" pitchFamily="34" charset="0"/>
              </a:rPr>
              <a:t>bros</a:t>
            </a:r>
            <a:r>
              <a:rPr lang="en-GB" sz="1400" dirty="0">
                <a:latin typeface="Century Gothic" panose="020B0502020202020204" pitchFamily="34" charset="0"/>
              </a:rPr>
              <a:t>) 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“</a:t>
            </a:r>
            <a:r>
              <a:rPr lang="en-GB" sz="1400" b="1" dirty="0" err="1">
                <a:latin typeface="Century Gothic" panose="020B0502020202020204" pitchFamily="34" charset="0"/>
              </a:rPr>
              <a:t>llas</a:t>
            </a:r>
            <a:r>
              <a:rPr lang="en-GB" sz="1400" b="1" dirty="0">
                <a:latin typeface="Century Gothic" panose="020B0502020202020204" pitchFamily="34" charset="0"/>
              </a:rPr>
              <a:t>” </a:t>
            </a:r>
            <a:r>
              <a:rPr lang="en-GB" sz="1400" dirty="0">
                <a:latin typeface="Century Gothic" panose="020B0502020202020204" pitchFamily="34" charset="0"/>
              </a:rPr>
              <a:t>(</a:t>
            </a:r>
            <a:r>
              <a:rPr lang="en-GB" sz="1400" dirty="0" err="1">
                <a:latin typeface="Century Gothic" panose="020B0502020202020204" pitchFamily="34" charset="0"/>
              </a:rPr>
              <a:t>rodi</a:t>
            </a:r>
            <a:r>
              <a:rPr lang="en-GB" sz="1400" b="1" dirty="0" err="1">
                <a:latin typeface="Century Gothic" panose="020B0502020202020204" pitchFamily="34" charset="0"/>
              </a:rPr>
              <a:t>llas</a:t>
            </a:r>
            <a:r>
              <a:rPr lang="en-GB" sz="1400" dirty="0">
                <a:latin typeface="Century Gothic" panose="020B0502020202020204" pitchFamily="34" charset="0"/>
              </a:rPr>
              <a:t>)</a:t>
            </a:r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“</a:t>
            </a:r>
            <a:r>
              <a:rPr lang="en-GB" sz="1400" b="1" dirty="0" err="1">
                <a:latin typeface="Century Gothic" panose="020B0502020202020204" pitchFamily="34" charset="0"/>
              </a:rPr>
              <a:t>ie</a:t>
            </a:r>
            <a:r>
              <a:rPr lang="en-GB" sz="1400" b="1" dirty="0">
                <a:latin typeface="Century Gothic" panose="020B0502020202020204" pitchFamily="34" charset="0"/>
              </a:rPr>
              <a:t>” </a:t>
            </a:r>
            <a:r>
              <a:rPr lang="en-GB" sz="1400" dirty="0">
                <a:latin typeface="Century Gothic" panose="020B0502020202020204" pitchFamily="34" charset="0"/>
              </a:rPr>
              <a:t>(p</a:t>
            </a:r>
            <a:r>
              <a:rPr lang="en-GB" sz="1400" b="1" dirty="0">
                <a:latin typeface="Century Gothic" panose="020B0502020202020204" pitchFamily="34" charset="0"/>
              </a:rPr>
              <a:t>ie</a:t>
            </a:r>
            <a:r>
              <a:rPr lang="en-GB" sz="1400" dirty="0">
                <a:latin typeface="Century Gothic" panose="020B0502020202020204" pitchFamily="34" charset="0"/>
              </a:rPr>
              <a:t>, </a:t>
            </a:r>
            <a:r>
              <a:rPr lang="en-GB" sz="1400" dirty="0" err="1">
                <a:latin typeface="Century Gothic" panose="020B0502020202020204" pitchFamily="34" charset="0"/>
              </a:rPr>
              <a:t>p</a:t>
            </a:r>
            <a:r>
              <a:rPr lang="en-GB" sz="1400" b="1" dirty="0" err="1">
                <a:latin typeface="Century Gothic" panose="020B0502020202020204" pitchFamily="34" charset="0"/>
              </a:rPr>
              <a:t>ie</a:t>
            </a:r>
            <a:r>
              <a:rPr lang="en-GB" sz="1400" dirty="0" err="1">
                <a:latin typeface="Century Gothic" panose="020B0502020202020204" pitchFamily="34" charset="0"/>
              </a:rPr>
              <a:t>rna</a:t>
            </a:r>
            <a:r>
              <a:rPr lang="en-GB" sz="1400" dirty="0">
                <a:latin typeface="Century Gothic" panose="020B0502020202020204" pitchFamily="34" charset="0"/>
              </a:rPr>
              <a:t>)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“</a:t>
            </a:r>
            <a:r>
              <a:rPr lang="en-GB" sz="1400" b="1" dirty="0" err="1">
                <a:latin typeface="Century Gothic" panose="020B0502020202020204" pitchFamily="34" charset="0"/>
              </a:rPr>
              <a:t>gi</a:t>
            </a:r>
            <a:r>
              <a:rPr lang="en-GB" sz="1400" b="1" dirty="0">
                <a:latin typeface="Century Gothic" panose="020B0502020202020204" pitchFamily="34" charset="0"/>
              </a:rPr>
              <a:t>” </a:t>
            </a:r>
            <a:r>
              <a:rPr lang="en-GB" sz="1400" dirty="0">
                <a:latin typeface="Century Gothic" panose="020B0502020202020204" pitchFamily="34" charset="0"/>
              </a:rPr>
              <a:t>(</a:t>
            </a:r>
            <a:r>
              <a:rPr lang="en-GB" sz="1400" b="1" dirty="0" err="1">
                <a:latin typeface="Century Gothic" panose="020B0502020202020204" pitchFamily="34" charset="0"/>
              </a:rPr>
              <a:t>gi</a:t>
            </a:r>
            <a:r>
              <a:rPr lang="en-GB" sz="1400" dirty="0" err="1">
                <a:latin typeface="Century Gothic" panose="020B0502020202020204" pitchFamily="34" charset="0"/>
              </a:rPr>
              <a:t>ra</a:t>
            </a:r>
            <a:r>
              <a:rPr lang="en-GB" sz="1400" dirty="0">
                <a:latin typeface="Century Gothic" panose="020B0502020202020204" pitchFamily="34" charset="0"/>
              </a:rPr>
              <a:t>)</a:t>
            </a:r>
          </a:p>
        </p:txBody>
      </p:sp>
      <p:pic>
        <p:nvPicPr>
          <p:cNvPr id="2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3811AE5F-9173-1D7B-CEA8-0BC590DC01D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>
            <a:alphaModFix amt="0"/>
          </a:blip>
          <a:stretch>
            <a:fillRect/>
          </a:stretch>
        </p:blipFill>
        <p:spPr>
          <a:xfrm>
            <a:off x="2716923" y="483454"/>
            <a:ext cx="1007027" cy="1007027"/>
          </a:xfrm>
          <a:prstGeom prst="rect">
            <a:avLst/>
          </a:prstGeom>
        </p:spPr>
      </p:pic>
      <p:pic>
        <p:nvPicPr>
          <p:cNvPr id="3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BDEDABE0-0B57-CCC5-C788-1CFE164CD2E0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>
            <a:alphaModFix amt="0"/>
          </a:blip>
          <a:stretch>
            <a:fillRect/>
          </a:stretch>
        </p:blipFill>
        <p:spPr>
          <a:xfrm>
            <a:off x="2872033" y="3099537"/>
            <a:ext cx="1007026" cy="1007026"/>
          </a:xfrm>
          <a:prstGeom prst="rect">
            <a:avLst/>
          </a:prstGeom>
        </p:spPr>
      </p:pic>
      <p:pic>
        <p:nvPicPr>
          <p:cNvPr id="4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DAFE881B-0F27-931A-3A38-90E432C6367E}"/>
              </a:ext>
            </a:extLst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6">
                  <p14:trim st="5270"/>
                </p14:media>
              </p:ext>
            </p:extLst>
          </p:nvPr>
        </p:nvPicPr>
        <p:blipFill>
          <a:blip r:embed="rId13">
            <a:alphaModFix amt="0"/>
          </a:blip>
          <a:stretch>
            <a:fillRect/>
          </a:stretch>
        </p:blipFill>
        <p:spPr>
          <a:xfrm>
            <a:off x="6389938" y="953478"/>
            <a:ext cx="1234818" cy="1234818"/>
          </a:xfrm>
          <a:prstGeom prst="rect">
            <a:avLst/>
          </a:prstGeom>
        </p:spPr>
      </p:pic>
      <p:pic>
        <p:nvPicPr>
          <p:cNvPr id="8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0F360799-EAAD-7961-A8D8-520A824AA2C1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3">
            <a:alphaModFix amt="0"/>
          </a:blip>
          <a:stretch>
            <a:fillRect/>
          </a:stretch>
        </p:blipFill>
        <p:spPr>
          <a:xfrm>
            <a:off x="6389939" y="3525473"/>
            <a:ext cx="1325802" cy="1325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5529057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336</TotalTime>
  <Words>274</Words>
  <Application>Microsoft Office PowerPoint</Application>
  <PresentationFormat>Widescreen</PresentationFormat>
  <Paragraphs>51</Paragraphs>
  <Slides>1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Century Gothic</vt:lpstr>
      <vt:lpstr>Wingdings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Laptop</dc:creator>
  <cp:lastModifiedBy>SF</cp:lastModifiedBy>
  <cp:revision>53</cp:revision>
  <cp:lastPrinted>2019-12-01T14:04:10Z</cp:lastPrinted>
  <dcterms:created xsi:type="dcterms:W3CDTF">2019-08-20T09:39:52Z</dcterms:created>
  <dcterms:modified xsi:type="dcterms:W3CDTF">2025-02-05T08:55:06Z</dcterms:modified>
</cp:coreProperties>
</file>