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6F2CB2C-9875-495D-80B2-37AC6DF549C5}" v="2" dt="2025-01-09T14:13:19.81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516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ie Woodroffe" userId="b157383c7860d663" providerId="LiveId" clId="{16F2CB2C-9875-495D-80B2-37AC6DF549C5}"/>
    <pc:docChg chg="undo custSel modSld">
      <pc:chgData name="Emilie Woodroffe" userId="b157383c7860d663" providerId="LiveId" clId="{16F2CB2C-9875-495D-80B2-37AC6DF549C5}" dt="2025-01-09T14:35:49.730" v="879" actId="20577"/>
      <pc:docMkLst>
        <pc:docMk/>
      </pc:docMkLst>
      <pc:sldChg chg="addSp delSp modSp mod delAnim">
        <pc:chgData name="Emilie Woodroffe" userId="b157383c7860d663" providerId="LiveId" clId="{16F2CB2C-9875-495D-80B2-37AC6DF549C5}" dt="2025-01-09T14:35:49.730" v="879" actId="20577"/>
        <pc:sldMkLst>
          <pc:docMk/>
          <pc:sldMk cId="2685529057" sldId="264"/>
        </pc:sldMkLst>
        <pc:spChg chg="mod">
          <ac:chgData name="Emilie Woodroffe" userId="b157383c7860d663" providerId="LiveId" clId="{16F2CB2C-9875-495D-80B2-37AC6DF549C5}" dt="2025-01-09T14:35:49.730" v="879" actId="20577"/>
          <ac:spMkLst>
            <pc:docMk/>
            <pc:sldMk cId="2685529057" sldId="264"/>
            <ac:spMk id="2" creationId="{EEEE8C77-9B06-A74F-25E5-53DCC731E5D4}"/>
          </ac:spMkLst>
        </pc:spChg>
        <pc:spChg chg="mod">
          <ac:chgData name="Emilie Woodroffe" userId="b157383c7860d663" providerId="LiveId" clId="{16F2CB2C-9875-495D-80B2-37AC6DF549C5}" dt="2025-01-09T14:33:41.745" v="821" actId="1076"/>
          <ac:spMkLst>
            <pc:docMk/>
            <pc:sldMk cId="2685529057" sldId="264"/>
            <ac:spMk id="4" creationId="{787DC573-C6AF-4B59-0878-888E8BD3EB21}"/>
          </ac:spMkLst>
        </pc:spChg>
        <pc:spChg chg="mod">
          <ac:chgData name="Emilie Woodroffe" userId="b157383c7860d663" providerId="LiveId" clId="{16F2CB2C-9875-495D-80B2-37AC6DF549C5}" dt="2025-01-09T14:34:28.497" v="834" actId="113"/>
          <ac:spMkLst>
            <pc:docMk/>
            <pc:sldMk cId="2685529057" sldId="264"/>
            <ac:spMk id="5" creationId="{76FCE11D-D99B-C8ED-F61B-CB931F49AA58}"/>
          </ac:spMkLst>
        </pc:spChg>
        <pc:spChg chg="mod">
          <ac:chgData name="Emilie Woodroffe" userId="b157383c7860d663" providerId="LiveId" clId="{16F2CB2C-9875-495D-80B2-37AC6DF549C5}" dt="2025-01-09T14:16:04.412" v="333" actId="1076"/>
          <ac:spMkLst>
            <pc:docMk/>
            <pc:sldMk cId="2685529057" sldId="264"/>
            <ac:spMk id="7" creationId="{E3B976DF-A6FA-7578-B5A3-2C9775224448}"/>
          </ac:spMkLst>
        </pc:spChg>
        <pc:spChg chg="mod">
          <ac:chgData name="Emilie Woodroffe" userId="b157383c7860d663" providerId="LiveId" clId="{16F2CB2C-9875-495D-80B2-37AC6DF549C5}" dt="2025-01-09T14:34:24.802" v="833" actId="113"/>
          <ac:spMkLst>
            <pc:docMk/>
            <pc:sldMk cId="2685529057" sldId="264"/>
            <ac:spMk id="11" creationId="{82FB6155-EF73-4E76-B4CA-717526727E8F}"/>
          </ac:spMkLst>
        </pc:spChg>
        <pc:spChg chg="add mod">
          <ac:chgData name="Emilie Woodroffe" userId="b157383c7860d663" providerId="LiveId" clId="{16F2CB2C-9875-495D-80B2-37AC6DF549C5}" dt="2025-01-09T14:34:34.878" v="836" actId="113"/>
          <ac:spMkLst>
            <pc:docMk/>
            <pc:sldMk cId="2685529057" sldId="264"/>
            <ac:spMk id="13" creationId="{DF639BF0-FA89-590B-5AD9-C0CDA2AED5FA}"/>
          </ac:spMkLst>
        </pc:spChg>
        <pc:spChg chg="add del mod">
          <ac:chgData name="Emilie Woodroffe" userId="b157383c7860d663" providerId="LiveId" clId="{16F2CB2C-9875-495D-80B2-37AC6DF549C5}" dt="2025-01-09T14:15:48.638" v="296" actId="478"/>
          <ac:spMkLst>
            <pc:docMk/>
            <pc:sldMk cId="2685529057" sldId="264"/>
            <ac:spMk id="14" creationId="{AC3FC801-A655-13AA-C515-7C0BA0359D12}"/>
          </ac:spMkLst>
        </pc:spChg>
        <pc:spChg chg="mod">
          <ac:chgData name="Emilie Woodroffe" userId="b157383c7860d663" providerId="LiveId" clId="{16F2CB2C-9875-495D-80B2-37AC6DF549C5}" dt="2025-01-09T14:35:16.159" v="849" actId="113"/>
          <ac:spMkLst>
            <pc:docMk/>
            <pc:sldMk cId="2685529057" sldId="264"/>
            <ac:spMk id="15" creationId="{901F66DA-7D2F-E2E3-C460-238C47A881D6}"/>
          </ac:spMkLst>
        </pc:spChg>
        <pc:spChg chg="mod">
          <ac:chgData name="Emilie Woodroffe" userId="b157383c7860d663" providerId="LiveId" clId="{16F2CB2C-9875-495D-80B2-37AC6DF549C5}" dt="2025-01-09T14:34:02.787" v="826" actId="14100"/>
          <ac:spMkLst>
            <pc:docMk/>
            <pc:sldMk cId="2685529057" sldId="264"/>
            <ac:spMk id="23" creationId="{12684117-C3C4-4205-80D6-C52CCEC8213E}"/>
          </ac:spMkLst>
        </pc:spChg>
        <pc:spChg chg="mod">
          <ac:chgData name="Emilie Woodroffe" userId="b157383c7860d663" providerId="LiveId" clId="{16F2CB2C-9875-495D-80B2-37AC6DF549C5}" dt="2025-01-09T14:33:48.821" v="823" actId="1076"/>
          <ac:spMkLst>
            <pc:docMk/>
            <pc:sldMk cId="2685529057" sldId="264"/>
            <ac:spMk id="24" creationId="{9439B1F6-2D3A-3437-0513-9CE062D5977F}"/>
          </ac:spMkLst>
        </pc:spChg>
        <pc:picChg chg="del">
          <ac:chgData name="Emilie Woodroffe" userId="b157383c7860d663" providerId="LiveId" clId="{16F2CB2C-9875-495D-80B2-37AC6DF549C5}" dt="2025-01-09T13:50:51.541" v="0" actId="478"/>
          <ac:picMkLst>
            <pc:docMk/>
            <pc:sldMk cId="2685529057" sldId="264"/>
            <ac:picMk id="3" creationId="{5A8F8A80-E3EE-1EFE-B03D-9DB819B567FC}"/>
          </ac:picMkLst>
        </pc:picChg>
        <pc:picChg chg="del">
          <ac:chgData name="Emilie Woodroffe" userId="b157383c7860d663" providerId="LiveId" clId="{16F2CB2C-9875-495D-80B2-37AC6DF549C5}" dt="2025-01-09T13:50:52.108" v="1" actId="478"/>
          <ac:picMkLst>
            <pc:docMk/>
            <pc:sldMk cId="2685529057" sldId="264"/>
            <ac:picMk id="6" creationId="{CB3ECBE6-724E-69CB-AA66-5500D3906FB4}"/>
          </ac:picMkLst>
        </pc:picChg>
        <pc:picChg chg="mod">
          <ac:chgData name="Emilie Woodroffe" userId="b157383c7860d663" providerId="LiveId" clId="{16F2CB2C-9875-495D-80B2-37AC6DF549C5}" dt="2025-01-09T14:26:01.776" v="553" actId="1076"/>
          <ac:picMkLst>
            <pc:docMk/>
            <pc:sldMk cId="2685529057" sldId="264"/>
            <ac:picMk id="8" creationId="{3551F241-7264-C119-3CF1-27BE7987E52A}"/>
          </ac:picMkLst>
        </pc:picChg>
        <pc:picChg chg="del">
          <ac:chgData name="Emilie Woodroffe" userId="b157383c7860d663" providerId="LiveId" clId="{16F2CB2C-9875-495D-80B2-37AC6DF549C5}" dt="2025-01-09T13:50:53.397" v="2" actId="478"/>
          <ac:picMkLst>
            <pc:docMk/>
            <pc:sldMk cId="2685529057" sldId="264"/>
            <ac:picMk id="9" creationId="{6DBE558D-0838-AA79-48D2-B6CED77FAD6E}"/>
          </ac:picMkLst>
        </pc:picChg>
        <pc:picChg chg="mod">
          <ac:chgData name="Emilie Woodroffe" userId="b157383c7860d663" providerId="LiveId" clId="{16F2CB2C-9875-495D-80B2-37AC6DF549C5}" dt="2025-01-09T14:25:11.653" v="543" actId="1076"/>
          <ac:picMkLst>
            <pc:docMk/>
            <pc:sldMk cId="2685529057" sldId="264"/>
            <ac:picMk id="10" creationId="{3C3CF0B5-76EB-DBB6-2B9C-8213CFFF5EAA}"/>
          </ac:picMkLst>
        </pc:picChg>
        <pc:picChg chg="del">
          <ac:chgData name="Emilie Woodroffe" userId="b157383c7860d663" providerId="LiveId" clId="{16F2CB2C-9875-495D-80B2-37AC6DF549C5}" dt="2025-01-09T13:50:55.078" v="3" actId="478"/>
          <ac:picMkLst>
            <pc:docMk/>
            <pc:sldMk cId="2685529057" sldId="264"/>
            <ac:picMk id="12" creationId="{D188E683-132C-621F-6C6B-57BD52CC2B46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316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028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352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550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774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501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428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83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336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25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196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27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A white rectangular object with orange border&#10;&#10;Description automatically generated">
            <a:extLst>
              <a:ext uri="{FF2B5EF4-FFF2-40B4-BE49-F238E27FC236}">
                <a16:creationId xmlns:a16="http://schemas.microsoft.com/office/drawing/2014/main" id="{17D6A328-56DF-8CB3-888F-8B53D6A612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8" descr="A picture containing graphics, drawing, food&#10;&#10;Description automatically generated">
            <a:extLst>
              <a:ext uri="{FF2B5EF4-FFF2-40B4-BE49-F238E27FC236}">
                <a16:creationId xmlns:a16="http://schemas.microsoft.com/office/drawing/2014/main" id="{AB83DAF0-C6FF-3763-FAF4-1EE6A3D29A1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991" y="250116"/>
            <a:ext cx="1081686" cy="72112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2FB6155-EF73-4E76-B4CA-717526727E8F}"/>
              </a:ext>
            </a:extLst>
          </p:cNvPr>
          <p:cNvSpPr txBox="1"/>
          <p:nvPr/>
        </p:nvSpPr>
        <p:spPr>
          <a:xfrm>
            <a:off x="700862" y="1102939"/>
            <a:ext cx="3821252" cy="2031325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Picnic nouns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picnic - </a:t>
            </a:r>
            <a:r>
              <a:rPr lang="en-GB" sz="1400" dirty="0">
                <a:latin typeface="Century Gothic" panose="020B0502020202020204" pitchFamily="34" charset="0"/>
              </a:rPr>
              <a:t>the picnic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zumo</a:t>
            </a:r>
            <a:r>
              <a:rPr lang="en-GB" sz="1400" b="1" dirty="0">
                <a:latin typeface="Century Gothic" panose="020B0502020202020204" pitchFamily="34" charset="0"/>
              </a:rPr>
              <a:t> – </a:t>
            </a:r>
            <a:r>
              <a:rPr lang="en-GB" sz="1400" dirty="0">
                <a:latin typeface="Century Gothic" panose="020B0502020202020204" pitchFamily="34" charset="0"/>
              </a:rPr>
              <a:t>a juice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sándwich</a:t>
            </a:r>
            <a:r>
              <a:rPr lang="en-GB" sz="1400" b="1" dirty="0">
                <a:latin typeface="Century Gothic" panose="020B0502020202020204" pitchFamily="34" charset="0"/>
              </a:rPr>
              <a:t>- </a:t>
            </a:r>
            <a:r>
              <a:rPr lang="en-GB" sz="1400" dirty="0">
                <a:latin typeface="Century Gothic" panose="020B0502020202020204" pitchFamily="34" charset="0"/>
              </a:rPr>
              <a:t>a sandwich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ensalada – </a:t>
            </a:r>
            <a:r>
              <a:rPr lang="en-GB" sz="1400" dirty="0">
                <a:latin typeface="Century Gothic" panose="020B0502020202020204" pitchFamily="34" charset="0"/>
              </a:rPr>
              <a:t>a salad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agua</a:t>
            </a:r>
            <a:r>
              <a:rPr lang="en-GB" sz="1400" b="1" dirty="0">
                <a:latin typeface="Century Gothic" panose="020B0502020202020204" pitchFamily="34" charset="0"/>
              </a:rPr>
              <a:t> - </a:t>
            </a:r>
            <a:r>
              <a:rPr lang="en-GB" sz="1400" dirty="0">
                <a:latin typeface="Century Gothic" panose="020B0502020202020204" pitchFamily="34" charset="0"/>
              </a:rPr>
              <a:t>water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bocadillo – </a:t>
            </a:r>
            <a:r>
              <a:rPr lang="en-GB" sz="1400" dirty="0">
                <a:latin typeface="Century Gothic" panose="020B0502020202020204" pitchFamily="34" charset="0"/>
              </a:rPr>
              <a:t>a baguette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fruta</a:t>
            </a:r>
            <a:r>
              <a:rPr lang="en-GB" sz="1400" b="1" dirty="0">
                <a:latin typeface="Century Gothic" panose="020B0502020202020204" pitchFamily="34" charset="0"/>
              </a:rPr>
              <a:t> – </a:t>
            </a:r>
            <a:r>
              <a:rPr lang="en-GB" sz="1400" dirty="0">
                <a:latin typeface="Century Gothic" panose="020B0502020202020204" pitchFamily="34" charset="0"/>
              </a:rPr>
              <a:t> fruit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3B976DF-A6FA-7578-B5A3-2C9775224448}"/>
              </a:ext>
            </a:extLst>
          </p:cNvPr>
          <p:cNvSpPr txBox="1"/>
          <p:nvPr/>
        </p:nvSpPr>
        <p:spPr>
          <a:xfrm>
            <a:off x="3107303" y="324530"/>
            <a:ext cx="6569427" cy="369332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Knowledge organiser: Going on a picnic and Where I live</a:t>
            </a:r>
          </a:p>
        </p:txBody>
      </p:sp>
      <p:pic>
        <p:nvPicPr>
          <p:cNvPr id="19" name="Picture 18" descr="A close-up of a logo&#10;&#10;Description automatically generated">
            <a:extLst>
              <a:ext uri="{FF2B5EF4-FFF2-40B4-BE49-F238E27FC236}">
                <a16:creationId xmlns:a16="http://schemas.microsoft.com/office/drawing/2014/main" id="{D16D782F-0A17-9E26-74A7-89D99782536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2703" y="158473"/>
            <a:ext cx="920288" cy="920288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12684117-C3C4-4205-80D6-C52CCEC8213E}"/>
              </a:ext>
            </a:extLst>
          </p:cNvPr>
          <p:cNvSpPr txBox="1"/>
          <p:nvPr/>
        </p:nvSpPr>
        <p:spPr>
          <a:xfrm>
            <a:off x="8522534" y="1102939"/>
            <a:ext cx="3315530" cy="1169551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Grammar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When you ask a question in Spanish, your voice goes up at the end as you say the question.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439B1F6-2D3A-3437-0513-9CE062D5977F}"/>
              </a:ext>
            </a:extLst>
          </p:cNvPr>
          <p:cNvSpPr txBox="1"/>
          <p:nvPr/>
        </p:nvSpPr>
        <p:spPr>
          <a:xfrm>
            <a:off x="8603097" y="4803548"/>
            <a:ext cx="3258035" cy="1600438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Phonics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“</a:t>
            </a:r>
            <a:r>
              <a:rPr lang="en-GB" sz="1400" b="1" dirty="0" err="1">
                <a:latin typeface="Century Gothic" panose="020B0502020202020204" pitchFamily="34" charset="0"/>
              </a:rPr>
              <a:t>zu</a:t>
            </a:r>
            <a:r>
              <a:rPr lang="en-GB" sz="1400" b="1" dirty="0">
                <a:latin typeface="Century Gothic" panose="020B0502020202020204" pitchFamily="34" charset="0"/>
              </a:rPr>
              <a:t>”</a:t>
            </a:r>
            <a:r>
              <a:rPr lang="en-GB" sz="1400" dirty="0">
                <a:latin typeface="Century Gothic" panose="020B0502020202020204" pitchFamily="34" charset="0"/>
              </a:rPr>
              <a:t>(</a:t>
            </a:r>
            <a:r>
              <a:rPr lang="en-GB" sz="1400" b="1" dirty="0" err="1">
                <a:latin typeface="Century Gothic" panose="020B0502020202020204" pitchFamily="34" charset="0"/>
              </a:rPr>
              <a:t>zu</a:t>
            </a:r>
            <a:r>
              <a:rPr lang="en-GB" sz="1400" dirty="0" err="1">
                <a:latin typeface="Century Gothic" panose="020B0502020202020204" pitchFamily="34" charset="0"/>
              </a:rPr>
              <a:t>mo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“</a:t>
            </a:r>
            <a:r>
              <a:rPr lang="en-GB" sz="1400" b="1" dirty="0" err="1">
                <a:latin typeface="Century Gothic" panose="020B0502020202020204" pitchFamily="34" charset="0"/>
              </a:rPr>
              <a:t>gua</a:t>
            </a:r>
            <a:r>
              <a:rPr lang="en-GB" sz="1400" b="1" dirty="0">
                <a:latin typeface="Century Gothic" panose="020B0502020202020204" pitchFamily="34" charset="0"/>
              </a:rPr>
              <a:t>”</a:t>
            </a:r>
            <a:r>
              <a:rPr lang="en-GB" sz="1400" dirty="0">
                <a:latin typeface="Century Gothic" panose="020B0502020202020204" pitchFamily="34" charset="0"/>
              </a:rPr>
              <a:t> (</a:t>
            </a:r>
            <a:r>
              <a:rPr lang="en-GB" sz="1400" dirty="0" err="1">
                <a:latin typeface="Century Gothic" panose="020B0502020202020204" pitchFamily="34" charset="0"/>
              </a:rPr>
              <a:t>a</a:t>
            </a:r>
            <a:r>
              <a:rPr lang="en-GB" sz="1400" b="1" dirty="0" err="1">
                <a:latin typeface="Century Gothic" panose="020B0502020202020204" pitchFamily="34" charset="0"/>
              </a:rPr>
              <a:t>gua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“</a:t>
            </a:r>
            <a:r>
              <a:rPr lang="en-GB" sz="1400" b="1" dirty="0" err="1">
                <a:latin typeface="Century Gothic" panose="020B0502020202020204" pitchFamily="34" charset="0"/>
              </a:rPr>
              <a:t>llo</a:t>
            </a:r>
            <a:r>
              <a:rPr lang="en-GB" sz="1400" b="1" dirty="0">
                <a:latin typeface="Century Gothic" panose="020B0502020202020204" pitchFamily="34" charset="0"/>
              </a:rPr>
              <a:t>” </a:t>
            </a:r>
            <a:r>
              <a:rPr lang="en-GB" sz="1400" dirty="0">
                <a:latin typeface="Century Gothic" panose="020B0502020202020204" pitchFamily="34" charset="0"/>
              </a:rPr>
              <a:t>(bocadi</a:t>
            </a:r>
            <a:r>
              <a:rPr lang="en-GB" sz="1400" b="1" dirty="0">
                <a:latin typeface="Century Gothic" panose="020B0502020202020204" pitchFamily="34" charset="0"/>
              </a:rPr>
              <a:t>llo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“vi” </a:t>
            </a:r>
            <a:r>
              <a:rPr lang="en-GB" sz="1400" dirty="0">
                <a:latin typeface="Century Gothic" panose="020B0502020202020204" pitchFamily="34" charset="0"/>
              </a:rPr>
              <a:t>(</a:t>
            </a:r>
            <a:r>
              <a:rPr lang="en-GB" sz="1400" b="1" dirty="0">
                <a:latin typeface="Century Gothic" panose="020B0502020202020204" pitchFamily="34" charset="0"/>
              </a:rPr>
              <a:t>vi</a:t>
            </a:r>
            <a:r>
              <a:rPr lang="en-GB" sz="1400" dirty="0">
                <a:latin typeface="Century Gothic" panose="020B0502020202020204" pitchFamily="34" charset="0"/>
              </a:rPr>
              <a:t>vo, </a:t>
            </a:r>
            <a:r>
              <a:rPr lang="en-GB" sz="1400" b="1" dirty="0">
                <a:latin typeface="Century Gothic" panose="020B0502020202020204" pitchFamily="34" charset="0"/>
              </a:rPr>
              <a:t>vi</a:t>
            </a:r>
            <a:r>
              <a:rPr lang="en-GB" sz="1400" dirty="0">
                <a:latin typeface="Century Gothic" panose="020B0502020202020204" pitchFamily="34" charset="0"/>
              </a:rPr>
              <a:t>ves)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“que”</a:t>
            </a:r>
            <a:r>
              <a:rPr lang="en-GB" sz="1400" dirty="0">
                <a:latin typeface="Century Gothic" panose="020B0502020202020204" pitchFamily="34" charset="0"/>
              </a:rPr>
              <a:t> (bos</a:t>
            </a:r>
            <a:r>
              <a:rPr lang="en-GB" sz="1400" b="1" dirty="0">
                <a:latin typeface="Century Gothic" panose="020B0502020202020204" pitchFamily="34" charset="0"/>
              </a:rPr>
              <a:t>que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  <a:endParaRPr lang="en-GB" sz="1400" b="1" dirty="0">
              <a:latin typeface="Century Gothic" panose="020B0502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87DC573-C6AF-4B59-0878-888E8BD3EB21}"/>
              </a:ext>
            </a:extLst>
          </p:cNvPr>
          <p:cNvSpPr txBox="1"/>
          <p:nvPr/>
        </p:nvSpPr>
        <p:spPr>
          <a:xfrm>
            <a:off x="4611698" y="4954842"/>
            <a:ext cx="3821252" cy="1600438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Fact Bank 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US" sz="1400" dirty="0">
                <a:latin typeface="Century Gothic" panose="020B0502020202020204" pitchFamily="34" charset="0"/>
              </a:rPr>
              <a:t>Approximately 493 million people around the world speak Spanish as their first language. </a:t>
            </a:r>
            <a:r>
              <a:rPr lang="en-US" sz="1400" b="0" i="0" dirty="0">
                <a:solidFill>
                  <a:srgbClr val="001D35"/>
                </a:solidFill>
                <a:effectLst/>
                <a:latin typeface="Century Gothic" panose="020B0502020202020204" pitchFamily="34" charset="0"/>
              </a:rPr>
              <a:t>This makes Spanish the second most spoken native language in the world, after Mandarin Chinese.</a:t>
            </a:r>
            <a:endParaRPr lang="es-ES" sz="1400" dirty="0">
              <a:latin typeface="Century Gothic" panose="020B0502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6FCE11D-D99B-C8ED-F61B-CB931F49AA58}"/>
              </a:ext>
            </a:extLst>
          </p:cNvPr>
          <p:cNvSpPr txBox="1"/>
          <p:nvPr/>
        </p:nvSpPr>
        <p:spPr>
          <a:xfrm>
            <a:off x="699664" y="3284859"/>
            <a:ext cx="3821253" cy="1815882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>
                <a:latin typeface="Century Gothic" panose="020B0502020202020204" pitchFamily="34" charset="0"/>
              </a:rPr>
              <a:t>Spanish </a:t>
            </a:r>
            <a:r>
              <a:rPr lang="en-GB" sz="1400" b="1" dirty="0">
                <a:latin typeface="Century Gothic" panose="020B0502020202020204" pitchFamily="34" charset="0"/>
              </a:rPr>
              <a:t>Towns and cities bank</a:t>
            </a:r>
          </a:p>
          <a:p>
            <a:endParaRPr lang="en-GB" sz="1400" u="sng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Ourense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Barcelona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Salamanca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Madrid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Granada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Tenerife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01F66DA-7D2F-E2E3-C460-238C47A881D6}"/>
              </a:ext>
            </a:extLst>
          </p:cNvPr>
          <p:cNvSpPr txBox="1"/>
          <p:nvPr/>
        </p:nvSpPr>
        <p:spPr>
          <a:xfrm>
            <a:off x="4611698" y="1102939"/>
            <a:ext cx="3821252" cy="3754874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“Going on a picnic” Story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Locations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campo - </a:t>
            </a:r>
            <a:r>
              <a:rPr lang="en-GB" sz="1400" dirty="0">
                <a:latin typeface="Century Gothic" panose="020B0502020202020204" pitchFamily="34" charset="0"/>
              </a:rPr>
              <a:t>the field	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río</a:t>
            </a:r>
            <a:r>
              <a:rPr lang="en-GB" sz="1400" b="1" dirty="0">
                <a:latin typeface="Century Gothic" panose="020B0502020202020204" pitchFamily="34" charset="0"/>
              </a:rPr>
              <a:t> – </a:t>
            </a:r>
            <a:r>
              <a:rPr lang="en-GB" sz="1400" dirty="0">
                <a:latin typeface="Century Gothic" panose="020B0502020202020204" pitchFamily="34" charset="0"/>
              </a:rPr>
              <a:t>the river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la </a:t>
            </a:r>
            <a:r>
              <a:rPr lang="en-GB" sz="1400" b="1" dirty="0" err="1">
                <a:latin typeface="Century Gothic" panose="020B0502020202020204" pitchFamily="34" charset="0"/>
              </a:rPr>
              <a:t>montaña</a:t>
            </a:r>
            <a:r>
              <a:rPr lang="en-GB" sz="1400" b="1" dirty="0">
                <a:latin typeface="Century Gothic" panose="020B0502020202020204" pitchFamily="34" charset="0"/>
              </a:rPr>
              <a:t> – </a:t>
            </a:r>
            <a:r>
              <a:rPr lang="en-GB" sz="1400" dirty="0">
                <a:latin typeface="Century Gothic" panose="020B0502020202020204" pitchFamily="34" charset="0"/>
              </a:rPr>
              <a:t>the </a:t>
            </a:r>
            <a:r>
              <a:rPr lang="en-GB" sz="1400" dirty="0" err="1">
                <a:latin typeface="Century Gothic" panose="020B0502020202020204" pitchFamily="34" charset="0"/>
              </a:rPr>
              <a:t>montain</a:t>
            </a:r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la arena – </a:t>
            </a:r>
            <a:r>
              <a:rPr lang="en-GB" sz="1400" dirty="0">
                <a:latin typeface="Century Gothic" panose="020B0502020202020204" pitchFamily="34" charset="0"/>
              </a:rPr>
              <a:t>the sand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la playa – </a:t>
            </a:r>
            <a:r>
              <a:rPr lang="en-GB" sz="1400" dirty="0">
                <a:latin typeface="Century Gothic" panose="020B0502020202020204" pitchFamily="34" charset="0"/>
              </a:rPr>
              <a:t>the beach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desierto</a:t>
            </a:r>
            <a:r>
              <a:rPr lang="en-GB" sz="1400" b="1" dirty="0">
                <a:latin typeface="Century Gothic" panose="020B0502020202020204" pitchFamily="34" charset="0"/>
              </a:rPr>
              <a:t> – </a:t>
            </a:r>
            <a:r>
              <a:rPr lang="en-GB" sz="1400" dirty="0">
                <a:latin typeface="Century Gothic" panose="020B0502020202020204" pitchFamily="34" charset="0"/>
              </a:rPr>
              <a:t>the desert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bosque – </a:t>
            </a:r>
            <a:r>
              <a:rPr lang="en-GB" sz="1400" dirty="0">
                <a:latin typeface="Century Gothic" panose="020B0502020202020204" pitchFamily="34" charset="0"/>
              </a:rPr>
              <a:t>the forest 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a </a:t>
            </a:r>
            <a:r>
              <a:rPr lang="en-GB" sz="1400" b="1" dirty="0" err="1">
                <a:latin typeface="Century Gothic" panose="020B0502020202020204" pitchFamily="34" charset="0"/>
              </a:rPr>
              <a:t>través</a:t>
            </a:r>
            <a:r>
              <a:rPr lang="en-GB" sz="1400" b="1" dirty="0">
                <a:latin typeface="Century Gothic" panose="020B0502020202020204" pitchFamily="34" charset="0"/>
              </a:rPr>
              <a:t> - </a:t>
            </a:r>
            <a:r>
              <a:rPr lang="en-GB" sz="1400" dirty="0">
                <a:latin typeface="Century Gothic" panose="020B0502020202020204" pitchFamily="34" charset="0"/>
              </a:rPr>
              <a:t>Through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cruzando</a:t>
            </a:r>
            <a:r>
              <a:rPr lang="en-GB" sz="1400" b="1" dirty="0">
                <a:latin typeface="Century Gothic" panose="020B0502020202020204" pitchFamily="34" charset="0"/>
              </a:rPr>
              <a:t> – </a:t>
            </a:r>
            <a:r>
              <a:rPr lang="en-GB" sz="1400" dirty="0">
                <a:latin typeface="Century Gothic" panose="020B0502020202020204" pitchFamily="34" charset="0"/>
              </a:rPr>
              <a:t>Crossing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subiendo</a:t>
            </a:r>
            <a:r>
              <a:rPr lang="en-GB" sz="1400" b="1" dirty="0">
                <a:latin typeface="Century Gothic" panose="020B0502020202020204" pitchFamily="34" charset="0"/>
              </a:rPr>
              <a:t> – </a:t>
            </a:r>
            <a:r>
              <a:rPr lang="en-GB" sz="1400" dirty="0">
                <a:latin typeface="Century Gothic" panose="020B0502020202020204" pitchFamily="34" charset="0"/>
              </a:rPr>
              <a:t>climbing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up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bajando</a:t>
            </a:r>
            <a:r>
              <a:rPr lang="en-GB" sz="1400" b="1" dirty="0">
                <a:latin typeface="Century Gothic" panose="020B0502020202020204" pitchFamily="34" charset="0"/>
              </a:rPr>
              <a:t> - </a:t>
            </a:r>
            <a:r>
              <a:rPr lang="en-GB" sz="1400" dirty="0">
                <a:latin typeface="Century Gothic" panose="020B0502020202020204" pitchFamily="34" charset="0"/>
              </a:rPr>
              <a:t>down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en</a:t>
            </a:r>
            <a:r>
              <a:rPr lang="en-GB" sz="1400" b="1" dirty="0">
                <a:latin typeface="Century Gothic" panose="020B0502020202020204" pitchFamily="34" charset="0"/>
              </a:rPr>
              <a:t> – </a:t>
            </a:r>
            <a:r>
              <a:rPr lang="en-GB" sz="1400" dirty="0">
                <a:latin typeface="Century Gothic" panose="020B0502020202020204" pitchFamily="34" charset="0"/>
              </a:rPr>
              <a:t>on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para – </a:t>
            </a:r>
            <a:r>
              <a:rPr lang="en-GB" sz="1400" dirty="0">
                <a:latin typeface="Century Gothic" panose="020B0502020202020204" pitchFamily="34" charset="0"/>
              </a:rPr>
              <a:t>To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EEE8C77-9B06-A74F-25E5-53DCC731E5D4}"/>
              </a:ext>
            </a:extLst>
          </p:cNvPr>
          <p:cNvSpPr txBox="1"/>
          <p:nvPr/>
        </p:nvSpPr>
        <p:spPr>
          <a:xfrm>
            <a:off x="8580030" y="2778571"/>
            <a:ext cx="3258034" cy="1600438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Grammar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In Spanish, colours come </a:t>
            </a:r>
            <a:r>
              <a:rPr lang="en-GB" sz="1400" b="1" dirty="0">
                <a:latin typeface="Century Gothic" panose="020B0502020202020204" pitchFamily="34" charset="0"/>
              </a:rPr>
              <a:t>after</a:t>
            </a:r>
            <a:r>
              <a:rPr lang="en-GB" sz="1400" dirty="0">
                <a:latin typeface="Century Gothic" panose="020B0502020202020204" pitchFamily="34" charset="0"/>
              </a:rPr>
              <a:t> the noun they describe, not before like in English. For example, you say 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“</a:t>
            </a:r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río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azul</a:t>
            </a:r>
            <a:r>
              <a:rPr lang="en-GB" sz="1400" dirty="0">
                <a:latin typeface="Century Gothic" panose="020B0502020202020204" pitchFamily="34" charset="0"/>
              </a:rPr>
              <a:t>" (“the river blue”), not “the blue river ."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F639BF0-FA89-590B-5AD9-C0CDA2AED5FA}"/>
              </a:ext>
            </a:extLst>
          </p:cNvPr>
          <p:cNvSpPr txBox="1"/>
          <p:nvPr/>
        </p:nvSpPr>
        <p:spPr>
          <a:xfrm>
            <a:off x="699664" y="5251336"/>
            <a:ext cx="3821253" cy="1169551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Question and answer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¿</a:t>
            </a:r>
            <a:r>
              <a:rPr lang="en-GB" sz="1400" b="1" dirty="0" err="1">
                <a:latin typeface="Century Gothic" panose="020B0502020202020204" pitchFamily="34" charset="0"/>
              </a:rPr>
              <a:t>Dónde</a:t>
            </a:r>
            <a:r>
              <a:rPr lang="en-GB" sz="1400" b="1" dirty="0">
                <a:latin typeface="Century Gothic" panose="020B0502020202020204" pitchFamily="34" charset="0"/>
              </a:rPr>
              <a:t> vives? – </a:t>
            </a:r>
            <a:r>
              <a:rPr lang="en-GB" sz="1400" dirty="0">
                <a:latin typeface="Century Gothic" panose="020B0502020202020204" pitchFamily="34" charset="0"/>
              </a:rPr>
              <a:t>Where do you live?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Vivo </a:t>
            </a:r>
            <a:r>
              <a:rPr lang="en-GB" sz="1400" b="1" dirty="0" err="1">
                <a:latin typeface="Century Gothic" panose="020B0502020202020204" pitchFamily="34" charset="0"/>
              </a:rPr>
              <a:t>en</a:t>
            </a:r>
            <a:r>
              <a:rPr lang="en-GB" sz="1400" b="1" dirty="0">
                <a:latin typeface="Century Gothic" panose="020B0502020202020204" pitchFamily="34" charset="0"/>
              </a:rPr>
              <a:t>… – </a:t>
            </a:r>
            <a:r>
              <a:rPr lang="en-GB" sz="1400" dirty="0">
                <a:latin typeface="Century Gothic" panose="020B0502020202020204" pitchFamily="34" charset="0"/>
              </a:rPr>
              <a:t>I live in…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55290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1974</TotalTime>
  <Words>268</Words>
  <Application>Microsoft Office PowerPoint</Application>
  <PresentationFormat>Widescreen</PresentationFormat>
  <Paragraphs>56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Laptop</dc:creator>
  <cp:lastModifiedBy>SF</cp:lastModifiedBy>
  <cp:revision>55</cp:revision>
  <cp:lastPrinted>2019-12-01T14:04:10Z</cp:lastPrinted>
  <dcterms:created xsi:type="dcterms:W3CDTF">2019-08-20T09:39:52Z</dcterms:created>
  <dcterms:modified xsi:type="dcterms:W3CDTF">2025-02-04T15:20:12Z</dcterms:modified>
</cp:coreProperties>
</file>