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03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766CD7-D06E-459A-B84D-3232C09D28A1}" v="11" dt="2024-02-02T16:55:24.9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51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20766CD7-D06E-459A-B84D-3232C09D28A1}"/>
    <pc:docChg chg="custSel modSld">
      <pc:chgData name="Emilie Woodroffe" userId="b157383c7860d663" providerId="LiveId" clId="{20766CD7-D06E-459A-B84D-3232C09D28A1}" dt="2024-02-02T16:58:03.286" v="133" actId="20577"/>
      <pc:docMkLst>
        <pc:docMk/>
      </pc:docMkLst>
      <pc:sldChg chg="addSp delSp modSp mod">
        <pc:chgData name="Emilie Woodroffe" userId="b157383c7860d663" providerId="LiveId" clId="{20766CD7-D06E-459A-B84D-3232C09D28A1}" dt="2024-02-02T16:58:03.286" v="133" actId="20577"/>
        <pc:sldMkLst>
          <pc:docMk/>
          <pc:sldMk cId="2685529057" sldId="264"/>
        </pc:sldMkLst>
        <pc:spChg chg="mod">
          <ac:chgData name="Emilie Woodroffe" userId="b157383c7860d663" providerId="LiveId" clId="{20766CD7-D06E-459A-B84D-3232C09D28A1}" dt="2024-02-02T16:58:03.286" v="133" actId="20577"/>
          <ac:spMkLst>
            <pc:docMk/>
            <pc:sldMk cId="2685529057" sldId="264"/>
            <ac:spMk id="9" creationId="{FCB07BD8-06AF-41EC-8168-E9249FED881B}"/>
          </ac:spMkLst>
        </pc:spChg>
        <pc:spChg chg="mod">
          <ac:chgData name="Emilie Woodroffe" userId="b157383c7860d663" providerId="LiveId" clId="{20766CD7-D06E-459A-B84D-3232C09D28A1}" dt="2024-02-02T16:57:45.807" v="127" actId="1076"/>
          <ac:spMkLst>
            <pc:docMk/>
            <pc:sldMk cId="2685529057" sldId="264"/>
            <ac:spMk id="11" creationId="{82FB6155-EF73-4E76-B4CA-717526727E8F}"/>
          </ac:spMkLst>
        </pc:spChg>
        <pc:spChg chg="mod">
          <ac:chgData name="Emilie Woodroffe" userId="b157383c7860d663" providerId="LiveId" clId="{20766CD7-D06E-459A-B84D-3232C09D28A1}" dt="2024-02-02T16:57:45.807" v="127" actId="1076"/>
          <ac:spMkLst>
            <pc:docMk/>
            <pc:sldMk cId="2685529057" sldId="264"/>
            <ac:spMk id="12" creationId="{C0ADE2B6-85BD-4119-ABB3-2233215B1CDA}"/>
          </ac:spMkLst>
        </pc:spChg>
        <pc:spChg chg="mod">
          <ac:chgData name="Emilie Woodroffe" userId="b157383c7860d663" providerId="LiveId" clId="{20766CD7-D06E-459A-B84D-3232C09D28A1}" dt="2024-02-02T16:57:45.807" v="127" actId="1076"/>
          <ac:spMkLst>
            <pc:docMk/>
            <pc:sldMk cId="2685529057" sldId="264"/>
            <ac:spMk id="13" creationId="{7FA4C49D-A363-4082-82C9-FF8834B501E7}"/>
          </ac:spMkLst>
        </pc:spChg>
        <pc:spChg chg="mod">
          <ac:chgData name="Emilie Woodroffe" userId="b157383c7860d663" providerId="LiveId" clId="{20766CD7-D06E-459A-B84D-3232C09D28A1}" dt="2024-02-02T16:57:45.807" v="127" actId="1076"/>
          <ac:spMkLst>
            <pc:docMk/>
            <pc:sldMk cId="2685529057" sldId="264"/>
            <ac:spMk id="15" creationId="{97749A7E-9071-FA6E-1EF5-A50CA6AF6301}"/>
          </ac:spMkLst>
        </pc:spChg>
        <pc:spChg chg="mod">
          <ac:chgData name="Emilie Woodroffe" userId="b157383c7860d663" providerId="LiveId" clId="{20766CD7-D06E-459A-B84D-3232C09D28A1}" dt="2024-02-02T16:57:45.807" v="127" actId="1076"/>
          <ac:spMkLst>
            <pc:docMk/>
            <pc:sldMk cId="2685529057" sldId="264"/>
            <ac:spMk id="16" creationId="{09A32FE6-51CC-F5FA-7C8D-B888C34258AA}"/>
          </ac:spMkLst>
        </pc:spChg>
        <pc:spChg chg="mod ord">
          <ac:chgData name="Emilie Woodroffe" userId="b157383c7860d663" providerId="LiveId" clId="{20766CD7-D06E-459A-B84D-3232C09D28A1}" dt="2024-02-02T16:57:45.807" v="127" actId="1076"/>
          <ac:spMkLst>
            <pc:docMk/>
            <pc:sldMk cId="2685529057" sldId="264"/>
            <ac:spMk id="17" creationId="{35DB7D40-0D4B-B5B6-C441-BB6160C41B97}"/>
          </ac:spMkLst>
        </pc:spChg>
        <pc:spChg chg="mod">
          <ac:chgData name="Emilie Woodroffe" userId="b157383c7860d663" providerId="LiveId" clId="{20766CD7-D06E-459A-B84D-3232C09D28A1}" dt="2024-02-02T16:57:45.807" v="127" actId="1076"/>
          <ac:spMkLst>
            <pc:docMk/>
            <pc:sldMk cId="2685529057" sldId="264"/>
            <ac:spMk id="18" creationId="{F3939B15-DF6D-40AE-BF87-E3F3D885AEEC}"/>
          </ac:spMkLst>
        </pc:spChg>
        <pc:picChg chg="del">
          <ac:chgData name="Emilie Woodroffe" userId="b157383c7860d663" providerId="LiveId" clId="{20766CD7-D06E-459A-B84D-3232C09D28A1}" dt="2024-02-02T16:50:46.678" v="0" actId="478"/>
          <ac:picMkLst>
            <pc:docMk/>
            <pc:sldMk cId="2685529057" sldId="264"/>
            <ac:picMk id="6" creationId="{E3494E3D-EEF6-854B-300F-0675892B802E}"/>
          </ac:picMkLst>
        </pc:picChg>
        <pc:picChg chg="mod">
          <ac:chgData name="Emilie Woodroffe" userId="b157383c7860d663" providerId="LiveId" clId="{20766CD7-D06E-459A-B84D-3232C09D28A1}" dt="2024-02-02T16:57:57.825" v="132" actId="1076"/>
          <ac:picMkLst>
            <pc:docMk/>
            <pc:sldMk cId="2685529057" sldId="264"/>
            <ac:picMk id="8" creationId="{91AC1156-190B-5771-4EC7-50F6AF74E3EB}"/>
          </ac:picMkLst>
        </pc:picChg>
        <pc:picChg chg="del">
          <ac:chgData name="Emilie Woodroffe" userId="b157383c7860d663" providerId="LiveId" clId="{20766CD7-D06E-459A-B84D-3232C09D28A1}" dt="2024-02-02T16:51:36.090" v="5" actId="478"/>
          <ac:picMkLst>
            <pc:docMk/>
            <pc:sldMk cId="2685529057" sldId="264"/>
            <ac:picMk id="14" creationId="{63340547-769A-2B86-5423-DA6693CA852E}"/>
          </ac:picMkLst>
        </pc:picChg>
        <pc:picChg chg="add mod">
          <ac:chgData name="Emilie Woodroffe" userId="b157383c7860d663" providerId="LiveId" clId="{20766CD7-D06E-459A-B84D-3232C09D28A1}" dt="2024-02-02T16:57:52.433" v="130" actId="1076"/>
          <ac:picMkLst>
            <pc:docMk/>
            <pc:sldMk cId="2685529057" sldId="264"/>
            <ac:picMk id="19" creationId="{3C7574FC-539D-2767-5BF6-C95B5A923F9B}"/>
          </ac:picMkLst>
        </pc:picChg>
        <pc:picChg chg="add mod">
          <ac:chgData name="Emilie Woodroffe" userId="b157383c7860d663" providerId="LiveId" clId="{20766CD7-D06E-459A-B84D-3232C09D28A1}" dt="2024-02-02T16:55:28.906" v="73" actId="1076"/>
          <ac:picMkLst>
            <pc:docMk/>
            <pc:sldMk cId="2685529057" sldId="264"/>
            <ac:picMk id="22" creationId="{2C1D897A-F777-18F8-3626-58C3F1F91E63}"/>
          </ac:picMkLst>
        </pc:picChg>
        <pc:picChg chg="add mod">
          <ac:chgData name="Emilie Woodroffe" userId="b157383c7860d663" providerId="LiveId" clId="{20766CD7-D06E-459A-B84D-3232C09D28A1}" dt="2024-02-02T16:55:24.979" v="72" actId="14100"/>
          <ac:picMkLst>
            <pc:docMk/>
            <pc:sldMk cId="2685529057" sldId="264"/>
            <ac:picMk id="1026" creationId="{BEAD0CC6-DBC5-5106-0E1E-7DD9DC10309A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image" Target="../media/image4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image" Target="../media/image2.png"/><Relationship Id="rId5" Type="http://schemas.microsoft.com/office/2007/relationships/media" Target="../media/media3.m4a"/><Relationship Id="rId15" Type="http://schemas.openxmlformats.org/officeDocument/2006/relationships/image" Target="../media/image5.png"/><Relationship Id="rId10" Type="http://schemas.openxmlformats.org/officeDocument/2006/relationships/image" Target="../media/image1.jpeg"/><Relationship Id="rId4" Type="http://schemas.openxmlformats.org/officeDocument/2006/relationships/audio" Target="../media/media2.m4a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3A9B8B-B56B-74A3-D8E3-6E706E957D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8068" y="-2679997"/>
            <a:ext cx="6855955" cy="12172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CB07BD8-06AF-41EC-8168-E9249FED881B}"/>
              </a:ext>
            </a:extLst>
          </p:cNvPr>
          <p:cNvSpPr txBox="1"/>
          <p:nvPr/>
        </p:nvSpPr>
        <p:spPr>
          <a:xfrm>
            <a:off x="3296928" y="354708"/>
            <a:ext cx="5480988" cy="400110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n-GB" sz="1600" b="1">
                <a:latin typeface="Century Gothic" panose="020B0502020202020204" pitchFamily="34" charset="0"/>
              </a:rPr>
              <a:t>Knowledge Organiser </a:t>
            </a:r>
            <a:r>
              <a:rPr lang="en-GB" sz="1600" b="1" dirty="0">
                <a:latin typeface="Century Gothic" panose="020B0502020202020204" pitchFamily="34" charset="0"/>
              </a:rPr>
              <a:t>: Me and my friends at school</a:t>
            </a:r>
            <a:r>
              <a:rPr lang="en-GB" sz="2000" b="1" dirty="0">
                <a:latin typeface="Century Gothic" panose="020B0502020202020204" pitchFamily="34" charset="0"/>
              </a:rPr>
              <a:t>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2FB6155-EF73-4E76-B4CA-717526727E8F}"/>
              </a:ext>
            </a:extLst>
          </p:cNvPr>
          <p:cNvSpPr txBox="1"/>
          <p:nvPr/>
        </p:nvSpPr>
        <p:spPr>
          <a:xfrm>
            <a:off x="263125" y="912134"/>
            <a:ext cx="4124379" cy="3323987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Adjective Bank with “I am ….”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Estoy</a:t>
            </a:r>
            <a:r>
              <a:rPr lang="en-GB" sz="1400" dirty="0">
                <a:latin typeface="Century Gothic" panose="020B0502020202020204" pitchFamily="34" charset="0"/>
              </a:rPr>
              <a:t>– I am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	</a:t>
            </a:r>
            <a:r>
              <a:rPr lang="en-GB" sz="1400" b="1" dirty="0" err="1">
                <a:latin typeface="Century Gothic" panose="020B0502020202020204" pitchFamily="34" charset="0"/>
              </a:rPr>
              <a:t>feliz</a:t>
            </a:r>
            <a:r>
              <a:rPr lang="en-GB" sz="1400" dirty="0">
                <a:latin typeface="Century Gothic" panose="020B0502020202020204" pitchFamily="34" charset="0"/>
              </a:rPr>
              <a:t> – happy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	</a:t>
            </a:r>
            <a:r>
              <a:rPr lang="en-GB" sz="1400" b="1" dirty="0">
                <a:latin typeface="Century Gothic" panose="020B0502020202020204" pitchFamily="34" charset="0"/>
              </a:rPr>
              <a:t>triste</a:t>
            </a:r>
            <a:r>
              <a:rPr lang="en-GB" sz="1400" dirty="0">
                <a:latin typeface="Century Gothic" panose="020B0502020202020204" pitchFamily="34" charset="0"/>
              </a:rPr>
              <a:t> – sad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	</a:t>
            </a:r>
            <a:r>
              <a:rPr lang="en-GB" sz="1400" b="1" dirty="0" err="1">
                <a:latin typeface="Century Gothic" panose="020B0502020202020204" pitchFamily="34" charset="0"/>
              </a:rPr>
              <a:t>orgullos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dirty="0">
                <a:latin typeface="Century Gothic" panose="020B0502020202020204" pitchFamily="34" charset="0"/>
              </a:rPr>
              <a:t> – proud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	</a:t>
            </a:r>
            <a:r>
              <a:rPr lang="en-GB" sz="1400" b="1" dirty="0" err="1">
                <a:latin typeface="Century Gothic" panose="020B0502020202020204" pitchFamily="34" charset="0"/>
              </a:rPr>
              <a:t>sorprendid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dirty="0">
                <a:latin typeface="Century Gothic" panose="020B0502020202020204" pitchFamily="34" charset="0"/>
              </a:rPr>
              <a:t> – surprised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	</a:t>
            </a:r>
            <a:r>
              <a:rPr lang="en-GB" sz="1400" b="1" dirty="0" err="1">
                <a:latin typeface="Century Gothic" panose="020B0502020202020204" pitchFamily="34" charset="0"/>
              </a:rPr>
              <a:t>confundid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dirty="0">
                <a:latin typeface="Century Gothic" panose="020B0502020202020204" pitchFamily="34" charset="0"/>
              </a:rPr>
              <a:t> – confused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	</a:t>
            </a:r>
            <a:r>
              <a:rPr lang="en-GB" sz="1400" b="1" dirty="0" err="1">
                <a:latin typeface="Century Gothic" panose="020B0502020202020204" pitchFamily="34" charset="0"/>
              </a:rPr>
              <a:t>cansad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dirty="0">
                <a:latin typeface="Century Gothic" panose="020B0502020202020204" pitchFamily="34" charset="0"/>
              </a:rPr>
              <a:t> – tired</a:t>
            </a:r>
          </a:p>
          <a:p>
            <a:r>
              <a:rPr lang="en-GB" sz="1400" b="1" i="1" dirty="0">
                <a:latin typeface="Century Gothic" panose="020B0502020202020204" pitchFamily="34" charset="0"/>
              </a:rPr>
              <a:t>Change the </a:t>
            </a:r>
            <a:r>
              <a:rPr lang="en-GB" sz="14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b="1" i="1" dirty="0">
                <a:latin typeface="Century Gothic" panose="020B0502020202020204" pitchFamily="34" charset="0"/>
              </a:rPr>
              <a:t> for an </a:t>
            </a:r>
            <a:r>
              <a:rPr lang="en-GB" sz="14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r>
              <a:rPr lang="en-GB" sz="1400" b="1" i="1" dirty="0">
                <a:latin typeface="Century Gothic" panose="020B0502020202020204" pitchFamily="34" charset="0"/>
              </a:rPr>
              <a:t> if you are a girl.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Tengo </a:t>
            </a:r>
            <a:r>
              <a:rPr lang="en-GB" sz="1400" b="1" dirty="0" err="1">
                <a:latin typeface="Century Gothic" panose="020B0502020202020204" pitchFamily="34" charset="0"/>
              </a:rPr>
              <a:t>hambre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I am hungry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Tengo </a:t>
            </a:r>
            <a:r>
              <a:rPr lang="en-GB" sz="1400" b="1" dirty="0" err="1">
                <a:latin typeface="Century Gothic" panose="020B0502020202020204" pitchFamily="34" charset="0"/>
              </a:rPr>
              <a:t>sed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I am thirsty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Tengo </a:t>
            </a:r>
            <a:r>
              <a:rPr lang="en-GB" sz="1400" b="1" dirty="0" err="1">
                <a:latin typeface="Century Gothic" panose="020B0502020202020204" pitchFamily="34" charset="0"/>
              </a:rPr>
              <a:t>calor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I feel hot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Tengo </a:t>
            </a:r>
            <a:r>
              <a:rPr lang="en-GB" sz="1400" b="1" dirty="0" err="1">
                <a:latin typeface="Century Gothic" panose="020B0502020202020204" pitchFamily="34" charset="0"/>
              </a:rPr>
              <a:t>frío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I feel cold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3939B15-DF6D-40AE-BF87-E3F3D885AEEC}"/>
              </a:ext>
            </a:extLst>
          </p:cNvPr>
          <p:cNvSpPr txBox="1"/>
          <p:nvPr/>
        </p:nvSpPr>
        <p:spPr>
          <a:xfrm>
            <a:off x="7838436" y="4596044"/>
            <a:ext cx="3892349" cy="954107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Phonics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ham </a:t>
            </a:r>
            <a:r>
              <a:rPr lang="en-GB" sz="1400" dirty="0">
                <a:latin typeface="Century Gothic" panose="020B0502020202020204" pitchFamily="34" charset="0"/>
              </a:rPr>
              <a:t>- </a:t>
            </a:r>
            <a:r>
              <a:rPr lang="en-GB" sz="1400" dirty="0" err="1">
                <a:latin typeface="Century Gothic" panose="020B0502020202020204" pitchFamily="34" charset="0"/>
              </a:rPr>
              <a:t>hambre</a:t>
            </a:r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geo</a:t>
            </a:r>
            <a:r>
              <a:rPr lang="en-GB" sz="1400" dirty="0">
                <a:latin typeface="Century Gothic" panose="020B0502020202020204" pitchFamily="34" charset="0"/>
              </a:rPr>
              <a:t> - </a:t>
            </a:r>
            <a:r>
              <a:rPr lang="en-GB" sz="1400" dirty="0" err="1">
                <a:latin typeface="Century Gothic" panose="020B0502020202020204" pitchFamily="34" charset="0"/>
              </a:rPr>
              <a:t>geografía</a:t>
            </a:r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ción</a:t>
            </a:r>
            <a:r>
              <a:rPr lang="en-GB" sz="1400" dirty="0">
                <a:latin typeface="Century Gothic" panose="020B0502020202020204" pitchFamily="34" charset="0"/>
              </a:rPr>
              <a:t> - </a:t>
            </a:r>
            <a:r>
              <a:rPr lang="en-GB" sz="1400" dirty="0" err="1">
                <a:latin typeface="Century Gothic" panose="020B0502020202020204" pitchFamily="34" charset="0"/>
              </a:rPr>
              <a:t>educación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0ADE2B6-85BD-4119-ABB3-2233215B1CDA}"/>
              </a:ext>
            </a:extLst>
          </p:cNvPr>
          <p:cNvSpPr txBox="1"/>
          <p:nvPr/>
        </p:nvSpPr>
        <p:spPr>
          <a:xfrm>
            <a:off x="243516" y="4342722"/>
            <a:ext cx="4198193" cy="2246769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 Bank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To describe feelings in Spanish, we need to make sure that the adjective used matches the person. The spelling can </a:t>
            </a:r>
            <a:r>
              <a:rPr lang="en-GB" sz="1400" b="1" dirty="0">
                <a:latin typeface="Century Gothic" panose="020B0502020202020204" pitchFamily="34" charset="0"/>
              </a:rPr>
              <a:t>change for a male or a female person</a:t>
            </a:r>
            <a:r>
              <a:rPr lang="en-GB" sz="1400" dirty="0">
                <a:latin typeface="Century Gothic" panose="020B0502020202020204" pitchFamily="34" charset="0"/>
              </a:rPr>
              <a:t>. Watch out!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In Spanish, we do not always use </a:t>
            </a:r>
            <a:r>
              <a:rPr lang="en-GB" sz="1400" b="1" dirty="0">
                <a:latin typeface="Century Gothic" panose="020B0502020202020204" pitchFamily="34" charset="0"/>
              </a:rPr>
              <a:t>“I am” (</a:t>
            </a:r>
            <a:r>
              <a:rPr lang="en-GB" sz="1400" b="1" dirty="0" err="1">
                <a:latin typeface="Century Gothic" panose="020B0502020202020204" pitchFamily="34" charset="0"/>
              </a:rPr>
              <a:t>estoy</a:t>
            </a:r>
            <a:r>
              <a:rPr lang="en-GB" sz="1400" b="1" dirty="0">
                <a:latin typeface="Century Gothic" panose="020B0502020202020204" pitchFamily="34" charset="0"/>
              </a:rPr>
              <a:t>) </a:t>
            </a:r>
            <a:r>
              <a:rPr lang="en-GB" sz="1400" dirty="0">
                <a:latin typeface="Century Gothic" panose="020B0502020202020204" pitchFamily="34" charset="0"/>
              </a:rPr>
              <a:t>to explain how we are feeling, we also use </a:t>
            </a:r>
            <a:r>
              <a:rPr lang="en-GB" sz="1400" b="1" dirty="0">
                <a:latin typeface="Century Gothic" panose="020B0502020202020204" pitchFamily="34" charset="0"/>
              </a:rPr>
              <a:t>“I have the hunger” (</a:t>
            </a:r>
            <a:r>
              <a:rPr lang="en-GB" sz="1400" b="1" dirty="0" err="1">
                <a:latin typeface="Century Gothic" panose="020B0502020202020204" pitchFamily="34" charset="0"/>
              </a:rPr>
              <a:t>tengo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hambre</a:t>
            </a:r>
            <a:r>
              <a:rPr lang="en-GB" sz="1400" b="1" dirty="0">
                <a:latin typeface="Century Gothic" panose="020B0502020202020204" pitchFamily="34" charset="0"/>
              </a:rPr>
              <a:t>).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FA4C49D-A363-4082-82C9-FF8834B501E7}"/>
              </a:ext>
            </a:extLst>
          </p:cNvPr>
          <p:cNvSpPr txBox="1"/>
          <p:nvPr/>
        </p:nvSpPr>
        <p:spPr>
          <a:xfrm>
            <a:off x="4547659" y="912134"/>
            <a:ext cx="3154619" cy="2246769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School subject nouns bank 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Inglés</a:t>
            </a:r>
            <a:r>
              <a:rPr lang="en-GB" sz="1400" dirty="0">
                <a:latin typeface="Century Gothic" panose="020B0502020202020204" pitchFamily="34" charset="0"/>
              </a:rPr>
              <a:t>- English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Matemáticas</a:t>
            </a:r>
            <a:r>
              <a:rPr lang="en-GB" sz="1400" dirty="0">
                <a:latin typeface="Century Gothic" panose="020B0502020202020204" pitchFamily="34" charset="0"/>
              </a:rPr>
              <a:t>- Maths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Español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Spanish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Educación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Física</a:t>
            </a:r>
            <a:r>
              <a:rPr lang="en-GB" sz="1400" dirty="0">
                <a:latin typeface="Century Gothic" panose="020B0502020202020204" pitchFamily="34" charset="0"/>
              </a:rPr>
              <a:t>– P.E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Historia</a:t>
            </a:r>
            <a:r>
              <a:rPr lang="en-GB" sz="1400" dirty="0">
                <a:latin typeface="Century Gothic" panose="020B0502020202020204" pitchFamily="34" charset="0"/>
              </a:rPr>
              <a:t> - History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Geografía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Geography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Música </a:t>
            </a:r>
            <a:r>
              <a:rPr lang="en-GB" sz="1400" dirty="0">
                <a:latin typeface="Century Gothic" panose="020B0502020202020204" pitchFamily="34" charset="0"/>
              </a:rPr>
              <a:t>- Music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Arte </a:t>
            </a:r>
            <a:r>
              <a:rPr lang="en-GB" sz="1400" dirty="0">
                <a:latin typeface="Century Gothic" panose="020B0502020202020204" pitchFamily="34" charset="0"/>
              </a:rPr>
              <a:t>– Art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7749A7E-9071-FA6E-1EF5-A50CA6AF6301}"/>
              </a:ext>
            </a:extLst>
          </p:cNvPr>
          <p:cNvSpPr txBox="1"/>
          <p:nvPr/>
        </p:nvSpPr>
        <p:spPr>
          <a:xfrm>
            <a:off x="7815337" y="924089"/>
            <a:ext cx="3892349" cy="3539430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 Bank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In Spanish, we don’t really use personal pronouns because the </a:t>
            </a:r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ending of the verb </a:t>
            </a:r>
            <a:r>
              <a:rPr lang="en-GB" sz="1400" dirty="0">
                <a:latin typeface="Century Gothic" panose="020B0502020202020204" pitchFamily="34" charset="0"/>
              </a:rPr>
              <a:t>tells us “who” we are talking about: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Me </a:t>
            </a:r>
            <a:r>
              <a:rPr lang="en-GB" sz="1400" b="1" dirty="0" err="1">
                <a:latin typeface="Century Gothic" panose="020B0502020202020204" pitchFamily="34" charset="0"/>
              </a:rPr>
              <a:t>llam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My name is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Se llam</a:t>
            </a:r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her/his name is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Tengo</a:t>
            </a:r>
            <a:r>
              <a:rPr lang="en-GB" sz="1400" b="1" dirty="0">
                <a:latin typeface="Century Gothic" panose="020B0502020202020204" pitchFamily="34" charset="0"/>
              </a:rPr>
              <a:t> …</a:t>
            </a:r>
            <a:r>
              <a:rPr lang="en-GB" sz="1400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años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I am … years old</a:t>
            </a:r>
          </a:p>
          <a:p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Tiene</a:t>
            </a:r>
            <a:r>
              <a:rPr lang="en-GB" sz="1400" b="1" dirty="0">
                <a:latin typeface="Century Gothic" panose="020B0502020202020204" pitchFamily="34" charset="0"/>
              </a:rPr>
              <a:t> … </a:t>
            </a:r>
            <a:r>
              <a:rPr lang="en-GB" sz="1400" b="1" dirty="0" err="1">
                <a:latin typeface="Century Gothic" panose="020B0502020202020204" pitchFamily="34" charset="0"/>
              </a:rPr>
              <a:t>años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she/he is … years old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Viv</a:t>
            </a:r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en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I live in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Viv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en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she/he lives in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Soy</a:t>
            </a:r>
            <a:r>
              <a:rPr lang="en-GB" sz="1400" b="1" dirty="0">
                <a:latin typeface="Century Gothic" panose="020B0502020202020204" pitchFamily="34" charset="0"/>
              </a:rPr>
              <a:t> de </a:t>
            </a:r>
            <a:r>
              <a:rPr lang="en-GB" sz="1400" dirty="0">
                <a:latin typeface="Century Gothic" panose="020B0502020202020204" pitchFamily="34" charset="0"/>
              </a:rPr>
              <a:t>– I am from</a:t>
            </a:r>
          </a:p>
          <a:p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Es</a:t>
            </a:r>
            <a:r>
              <a:rPr lang="en-GB" sz="1400" b="1" dirty="0">
                <a:latin typeface="Century Gothic" panose="020B0502020202020204" pitchFamily="34" charset="0"/>
              </a:rPr>
              <a:t> de </a:t>
            </a:r>
            <a:r>
              <a:rPr lang="en-GB" sz="1400" dirty="0">
                <a:latin typeface="Century Gothic" panose="020B0502020202020204" pitchFamily="34" charset="0"/>
              </a:rPr>
              <a:t>– she/he is from</a:t>
            </a:r>
          </a:p>
        </p:txBody>
      </p:sp>
      <p:pic>
        <p:nvPicPr>
          <p:cNvPr id="8" name="Picture 7" descr="A close-up of a logo&#10;&#10;Description automatically generated">
            <a:extLst>
              <a:ext uri="{FF2B5EF4-FFF2-40B4-BE49-F238E27FC236}">
                <a16:creationId xmlns:a16="http://schemas.microsoft.com/office/drawing/2014/main" id="{91AC1156-190B-5771-4EC7-50F6AF74E3E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6540" y="24910"/>
            <a:ext cx="920288" cy="92028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9A32FE6-51CC-F5FA-7C8D-B888C34258AA}"/>
              </a:ext>
            </a:extLst>
          </p:cNvPr>
          <p:cNvSpPr txBox="1"/>
          <p:nvPr/>
        </p:nvSpPr>
        <p:spPr>
          <a:xfrm>
            <a:off x="4547659" y="3248619"/>
            <a:ext cx="3161729" cy="3323987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Expressing an opinion bank 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Me </a:t>
            </a:r>
            <a:r>
              <a:rPr lang="en-GB" sz="1400" b="1" dirty="0" err="1">
                <a:latin typeface="Century Gothic" panose="020B0502020202020204" pitchFamily="34" charset="0"/>
              </a:rPr>
              <a:t>gusta</a:t>
            </a:r>
            <a:r>
              <a:rPr lang="en-GB" sz="1400" b="1" dirty="0">
                <a:latin typeface="Century Gothic" panose="020B0502020202020204" pitchFamily="34" charset="0"/>
              </a:rPr>
              <a:t> –</a:t>
            </a:r>
            <a:r>
              <a:rPr lang="en-GB" sz="1400" dirty="0">
                <a:latin typeface="Century Gothic" panose="020B0502020202020204" pitchFamily="34" charset="0"/>
              </a:rPr>
              <a:t> I like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No me </a:t>
            </a:r>
            <a:r>
              <a:rPr lang="en-GB" sz="1400" b="1" dirty="0" err="1">
                <a:latin typeface="Century Gothic" panose="020B0502020202020204" pitchFamily="34" charset="0"/>
              </a:rPr>
              <a:t>gusta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I don’t like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Prefiero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I prefer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porque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because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y – </a:t>
            </a:r>
            <a:r>
              <a:rPr lang="en-GB" sz="1400" dirty="0">
                <a:latin typeface="Century Gothic" panose="020B0502020202020204" pitchFamily="34" charset="0"/>
              </a:rPr>
              <a:t>and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pero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but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Es - </a:t>
            </a:r>
            <a:r>
              <a:rPr lang="en-GB" sz="1400" dirty="0">
                <a:latin typeface="Century Gothic" panose="020B0502020202020204" pitchFamily="34" charset="0"/>
              </a:rPr>
              <a:t>It is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            </a:t>
            </a:r>
            <a:r>
              <a:rPr lang="en-GB" sz="1400" b="1" dirty="0" err="1">
                <a:latin typeface="Century Gothic" panose="020B0502020202020204" pitchFamily="34" charset="0"/>
              </a:rPr>
              <a:t>fácil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easy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            </a:t>
            </a:r>
            <a:r>
              <a:rPr lang="en-GB" sz="1400" b="1" dirty="0" err="1">
                <a:latin typeface="Century Gothic" panose="020B0502020202020204" pitchFamily="34" charset="0"/>
              </a:rPr>
              <a:t>aburrido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boring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            </a:t>
            </a:r>
            <a:r>
              <a:rPr lang="en-GB" sz="1400" b="1" dirty="0" err="1">
                <a:latin typeface="Century Gothic" panose="020B0502020202020204" pitchFamily="34" charset="0"/>
              </a:rPr>
              <a:t>interesante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interesting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            </a:t>
            </a:r>
            <a:r>
              <a:rPr lang="en-GB" sz="1400" b="1" dirty="0" err="1">
                <a:latin typeface="Century Gothic" panose="020B0502020202020204" pitchFamily="34" charset="0"/>
              </a:rPr>
              <a:t>útil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useful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C1D897A-F777-18F8-3626-58C3F1F91E6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578188" y="5643388"/>
            <a:ext cx="1254136" cy="946103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F52F9101-7647-DE41-66E4-0EF718AC4150}"/>
              </a:ext>
            </a:extLst>
          </p:cNvPr>
          <p:cNvSpPr/>
          <p:nvPr/>
        </p:nvSpPr>
        <p:spPr>
          <a:xfrm>
            <a:off x="10850880" y="5904411"/>
            <a:ext cx="923109" cy="6705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5DB7D40-0D4B-B5B6-C441-BB6160C41B97}"/>
              </a:ext>
            </a:extLst>
          </p:cNvPr>
          <p:cNvSpPr txBox="1"/>
          <p:nvPr/>
        </p:nvSpPr>
        <p:spPr>
          <a:xfrm>
            <a:off x="7815337" y="5782875"/>
            <a:ext cx="3892349" cy="738664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8E0358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Fact bank 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In Spain, children in primary school finish at 2pm!</a:t>
            </a:r>
          </a:p>
        </p:txBody>
      </p:sp>
      <p:sp>
        <p:nvSpPr>
          <p:cNvPr id="2" name="Freeform 12">
            <a:extLst>
              <a:ext uri="{FF2B5EF4-FFF2-40B4-BE49-F238E27FC236}">
                <a16:creationId xmlns:a16="http://schemas.microsoft.com/office/drawing/2014/main" id="{79DCC5A6-C4A6-7F2A-0D0B-6F5758A87018}"/>
              </a:ext>
            </a:extLst>
          </p:cNvPr>
          <p:cNvSpPr/>
          <p:nvPr/>
        </p:nvSpPr>
        <p:spPr>
          <a:xfrm>
            <a:off x="11389359" y="142144"/>
            <a:ext cx="682853" cy="680816"/>
          </a:xfrm>
          <a:custGeom>
            <a:avLst/>
            <a:gdLst/>
            <a:ahLst/>
            <a:cxnLst/>
            <a:rect l="l" t="t" r="r" b="b"/>
            <a:pathLst>
              <a:path w="1216690" h="1216690">
                <a:moveTo>
                  <a:pt x="0" y="0"/>
                </a:moveTo>
                <a:lnTo>
                  <a:pt x="1216690" y="0"/>
                </a:lnTo>
                <a:lnTo>
                  <a:pt x="1216690" y="1216690"/>
                </a:lnTo>
                <a:lnTo>
                  <a:pt x="0" y="121669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a:blipFill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200"/>
          </a:p>
        </p:txBody>
      </p:sp>
      <p:pic>
        <p:nvPicPr>
          <p:cNvPr id="5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02321896-B92D-1F75-0FCB-56190AEA2F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alphaModFix amt="0"/>
          </a:blip>
          <a:stretch>
            <a:fillRect/>
          </a:stretch>
        </p:blipFill>
        <p:spPr>
          <a:xfrm>
            <a:off x="3089311" y="861419"/>
            <a:ext cx="1440000" cy="1440000"/>
          </a:xfrm>
          <a:prstGeom prst="rect">
            <a:avLst/>
          </a:prstGeom>
        </p:spPr>
      </p:pic>
      <p:pic>
        <p:nvPicPr>
          <p:cNvPr id="6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5849ED17-3497-5B05-78E3-975200F09C2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alphaModFix amt="0"/>
          </a:blip>
          <a:stretch>
            <a:fillRect/>
          </a:stretch>
        </p:blipFill>
        <p:spPr>
          <a:xfrm>
            <a:off x="6630932" y="1835265"/>
            <a:ext cx="1440000" cy="1440000"/>
          </a:xfrm>
          <a:prstGeom prst="rect">
            <a:avLst/>
          </a:prstGeom>
        </p:spPr>
      </p:pic>
      <p:pic>
        <p:nvPicPr>
          <p:cNvPr id="7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14C95586-62F8-0452-5DF6-AB87C363AEAF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alphaModFix amt="0"/>
          </a:blip>
          <a:stretch>
            <a:fillRect/>
          </a:stretch>
        </p:blipFill>
        <p:spPr>
          <a:xfrm>
            <a:off x="10669359" y="2963197"/>
            <a:ext cx="1440000" cy="1440000"/>
          </a:xfrm>
          <a:prstGeom prst="rect">
            <a:avLst/>
          </a:prstGeom>
        </p:spPr>
      </p:pic>
      <p:pic>
        <p:nvPicPr>
          <p:cNvPr id="10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E63852F6-5F1C-7499-21B5-4EF728F5A72F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alphaModFix amt="0"/>
          </a:blip>
          <a:stretch>
            <a:fillRect/>
          </a:stretch>
        </p:blipFill>
        <p:spPr>
          <a:xfrm>
            <a:off x="10263440" y="4263710"/>
            <a:ext cx="1440000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2905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332</Words>
  <Application>Microsoft Office PowerPoint</Application>
  <PresentationFormat>Widescreen</PresentationFormat>
  <Paragraphs>65</Paragraphs>
  <Slides>1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SF</cp:lastModifiedBy>
  <cp:revision>71</cp:revision>
  <cp:lastPrinted>2019-12-10T09:41:14Z</cp:lastPrinted>
  <dcterms:created xsi:type="dcterms:W3CDTF">2019-08-20T09:39:52Z</dcterms:created>
  <dcterms:modified xsi:type="dcterms:W3CDTF">2025-02-05T08:58:08Z</dcterms:modified>
</cp:coreProperties>
</file>